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0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85" autoAdjust="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5D00B-D6F9-49C9-B4E1-8B9435029C59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766D8-19C3-41D5-8D32-39FB132CAD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7E80C-72A2-4A50-B3EC-BB67E20AAB51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3439F-1ACD-49FF-9A38-9F1ECB90312D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A75-679A-4801-B881-37342A070EF2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C6C94-DC42-49DE-877C-A2633BD5D7EA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DFC91-AE68-4512-A619-F062A0C75889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D963A-A98A-4EAE-BF67-00D87AED19E9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ED1E2-7C70-47F8-9EEF-590330262547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09881-12B9-435D-B3A3-3770981DE214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4F4C8-77C3-426A-8ABE-EC1E928FB426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AB207-EE62-4F0B-B1E5-62AB8E433F52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AD9D7-EF47-4AF0-8B80-5E3A44D256B9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21527-E70E-4E2D-9EC9-CE56EDE33970}" type="datetime1">
              <a:rPr lang="cs-CZ" smtClean="0"/>
              <a:pPr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EF156-9941-418B-9C97-F436670F3C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6575" y="508440"/>
            <a:ext cx="6120680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Výukový materiál</a:t>
            </a:r>
          </a:p>
          <a:p>
            <a:pPr algn="ctr"/>
            <a:r>
              <a:rPr lang="cs-CZ" sz="2400" i="1" smtClean="0">
                <a:solidFill>
                  <a:srgbClr val="008000"/>
                </a:solidFill>
                <a:latin typeface="Cambria" pitchFamily="18" charset="0"/>
              </a:rPr>
              <a:t>zpracovaný v rámci projektu</a:t>
            </a:r>
          </a:p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Poznáváme sebe a svět, </a:t>
            </a:r>
          </a:p>
          <a:p>
            <a:pPr algn="ctr"/>
            <a:r>
              <a:rPr lang="cs-CZ" sz="2400" b="1" i="1" smtClean="0">
                <a:solidFill>
                  <a:srgbClr val="008000"/>
                </a:solidFill>
                <a:latin typeface="Cambria" pitchFamily="18" charset="0"/>
              </a:rPr>
              <a:t>chceme poznat více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27017" y="2348880"/>
            <a:ext cx="5479797" cy="189282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Pořadové číslo projektu:</a:t>
            </a:r>
            <a:r>
              <a:rPr lang="cs-CZ" sz="1100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 </a:t>
            </a:r>
            <a:r>
              <a:rPr lang="cs-CZ" sz="1100" b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CZ.1.07/1.4.00/21.2970</a:t>
            </a:r>
            <a:endParaRPr lang="cs-CZ" sz="1100" smtClean="0"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sz="1100" b="1" smtClean="0">
                <a:solidFill>
                  <a:srgbClr val="C00000"/>
                </a:solidFill>
              </a:rPr>
              <a:t>III/2-1/15</a:t>
            </a:r>
            <a:endParaRPr lang="cs-CZ" sz="1100" smtClean="0">
              <a:solidFill>
                <a:srgbClr val="C00000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100" b="1" smtClean="0">
              <a:solidFill>
                <a:srgbClr val="006600"/>
              </a:solidFill>
              <a:ea typeface="Times New Roman" pitchFamily="18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Základní škola Kynšperk nad Ohří, okres Sokolov, příspěvková organizace,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Komenského 540,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Kynšperk nad Ohří, 357 51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 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Autor: </a:t>
            </a:r>
            <a:r>
              <a:rPr lang="cs-CZ" sz="1100" b="1" smtClean="0">
                <a:solidFill>
                  <a:srgbClr val="C00000"/>
                </a:solidFill>
                <a:ea typeface="Times New Roman" pitchFamily="18" charset="0"/>
                <a:cs typeface="Times New Roman" pitchFamily="18" charset="0"/>
              </a:rPr>
              <a:t>Mgr. Margita Malá</a:t>
            </a:r>
            <a:endParaRPr lang="cs-CZ" sz="1100" smtClean="0"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b="1" smtClean="0">
                <a:solidFill>
                  <a:srgbClr val="006600"/>
                </a:solidFill>
                <a:ea typeface="Times New Roman" pitchFamily="18" charset="0"/>
                <a:cs typeface="Times New Roman" pitchFamily="18" charset="0"/>
              </a:rPr>
              <a:t>Ověřeno ve výuce.</a:t>
            </a:r>
            <a:endParaRPr lang="cs-CZ" sz="1100" smtClean="0">
              <a:cs typeface="Arial" pitchFamily="34" charset="0"/>
            </a:endParaRPr>
          </a:p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74924" y="4980848"/>
            <a:ext cx="4983982" cy="8561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67544" y="332656"/>
          <a:ext cx="8208912" cy="6309253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876402"/>
                <a:gridCol w="5332510"/>
              </a:tblGrid>
              <a:tr h="47172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800">
                          <a:solidFill>
                            <a:srgbClr val="008000"/>
                          </a:solidFill>
                        </a:rPr>
                        <a:t>Název materiálu</a:t>
                      </a:r>
                      <a:endParaRPr lang="cs-CZ" sz="11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800" smtClean="0">
                          <a:solidFill>
                            <a:srgbClr val="008000"/>
                          </a:solidFill>
                        </a:rPr>
                        <a:t>Pololetní písemná práce</a:t>
                      </a:r>
                      <a:endParaRPr lang="cs-CZ" sz="11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gradFill flip="none" rotWithShape="1">
                      <a:gsLst>
                        <a:gs pos="0">
                          <a:srgbClr val="DDEBCF"/>
                        </a:gs>
                        <a:gs pos="50000">
                          <a:srgbClr val="9CB86E"/>
                        </a:gs>
                        <a:gs pos="100000">
                          <a:srgbClr val="156B13"/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314551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Typ interakce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Aktivita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33951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Anotace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Materiál prověří znalosti a vědomosti z probraného učiva českého</a:t>
                      </a:r>
                      <a:r>
                        <a:rPr lang="cs-CZ" sz="1600" baseline="0" smtClean="0">
                          <a:solidFill>
                            <a:srgbClr val="008000"/>
                          </a:solidFill>
                        </a:rPr>
                        <a:t> jazyka  v pololetí pátého ročníku.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baseline="0" smtClean="0">
                          <a:solidFill>
                            <a:srgbClr val="008000"/>
                          </a:solidFill>
                        </a:rPr>
                        <a:t>Žáci též využijí svých dovedností z výpočetní techniky.  V prezentaci pracují pomocí myši  v textového editoru.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baseline="0" smtClean="0">
                          <a:solidFill>
                            <a:srgbClr val="008000"/>
                          </a:solidFill>
                        </a:rPr>
                        <a:t>Před prací je třeba prezentace namnožit na počet dětí a každou pojmenovat dle přijímení (pokud žáci ještě nedovedou sami). Žáci pracují přímo na snímku.  </a:t>
                      </a:r>
                      <a:endParaRPr lang="cs-CZ" sz="1600">
                        <a:solidFill>
                          <a:srgbClr val="008000"/>
                        </a:solidFill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Upozornění - v</a:t>
                      </a: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 prezentaci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musí</a:t>
                      </a:r>
                      <a:r>
                        <a:rPr lang="cs-CZ" sz="1600" baseline="0" smtClean="0">
                          <a:solidFill>
                            <a:srgbClr val="008000"/>
                          </a:solidFill>
                        </a:rPr>
                        <a:t> být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vypnuta </a:t>
                      </a: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automatická oprava textu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.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Součástí materiálu je správné řešení. 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Očekávaný výstup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Užívá správně gramatické tvary vybraných ohebných slov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. </a:t>
                      </a:r>
                      <a:br>
                        <a:rPr lang="cs-CZ" sz="1600" smtClean="0">
                          <a:solidFill>
                            <a:srgbClr val="008000"/>
                          </a:solidFill>
                        </a:rPr>
                      </a:br>
                      <a:r>
                        <a:rPr lang="cs-CZ" sz="1600" kern="1200" smtClean="0">
                          <a:solidFill>
                            <a:srgbClr val="008000"/>
                          </a:solidFill>
                          <a:latin typeface="+mn-lt"/>
                          <a:ea typeface="+mn-ea"/>
                          <a:cs typeface="+mn-cs"/>
                        </a:rPr>
                        <a:t>Píše a zdůvodňuje správné i/y ve  slovech po obojetných souhláskách . </a:t>
                      </a:r>
                      <a:endParaRPr lang="cs-CZ" sz="1600">
                        <a:solidFill>
                          <a:srgbClr val="008000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Speciální vzdělávací potřeby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Žádné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Klíčová slova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Pravopis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Druh učebního materiálu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Prezentace PowerPoint 2007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Stupeň základního vzdělávání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První stupeň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8000"/>
                          </a:solidFill>
                        </a:rPr>
                        <a:t>Cílová skupina 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Žák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0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solidFill>
                            <a:srgbClr val="008000"/>
                          </a:solidFill>
                        </a:rPr>
                        <a:t>Typická</a:t>
                      </a:r>
                      <a:r>
                        <a:rPr lang="cs-CZ" sz="1600" b="1" baseline="0" smtClean="0">
                          <a:solidFill>
                            <a:srgbClr val="008000"/>
                          </a:solidFill>
                        </a:rPr>
                        <a:t> </a:t>
                      </a:r>
                      <a:r>
                        <a:rPr lang="cs-CZ" sz="1600" b="1" smtClean="0">
                          <a:solidFill>
                            <a:srgbClr val="008000"/>
                          </a:solidFill>
                        </a:rPr>
                        <a:t>věková kategorie/ročník</a:t>
                      </a:r>
                      <a:endParaRPr lang="cs-CZ" sz="1600" b="1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rgbClr val="008000"/>
                          </a:solidFill>
                        </a:rPr>
                        <a:t>10 - 11 </a:t>
                      </a:r>
                      <a:r>
                        <a:rPr lang="cs-CZ" sz="1600" smtClean="0">
                          <a:solidFill>
                            <a:srgbClr val="008000"/>
                          </a:solidFill>
                        </a:rPr>
                        <a:t>let / 5.</a:t>
                      </a:r>
                      <a:endParaRPr lang="cs-CZ" sz="1600">
                        <a:solidFill>
                          <a:srgbClr val="008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6516216" y="6237312"/>
            <a:ext cx="2133600" cy="365125"/>
          </a:xfrm>
        </p:spPr>
        <p:txBody>
          <a:bodyPr/>
          <a:lstStyle/>
          <a:p>
            <a:fld id="{AE6EF156-9941-418B-9C97-F436670F3CD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1601924" y="692696"/>
            <a:ext cx="6012160" cy="646331"/>
          </a:xfrm>
          <a:prstGeom prst="rect">
            <a:avLst/>
          </a:prstGeom>
          <a:ln w="19050"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none" strike="noStrike" cap="none" normalizeH="0" baseline="0" smtClean="0">
                <a:ln>
                  <a:noFill/>
                </a:ln>
                <a:solidFill>
                  <a:srgbClr val="006600"/>
                </a:solidFill>
                <a:effectLst/>
                <a:latin typeface="Cambria" pitchFamily="18" charset="0"/>
                <a:ea typeface="Times New Roman" pitchFamily="18" charset="0"/>
                <a:cs typeface="Times New Roman" pitchFamily="18" charset="0"/>
              </a:rPr>
              <a:t>Pololetní písemná práce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1700808"/>
            <a:ext cx="7704856" cy="2308324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smtClean="0">
                <a:solidFill>
                  <a:srgbClr val="008000"/>
                </a:solidFill>
              </a:rPr>
              <a:t>Autorem materiálu a všech jeho částí, pokud není uvedeno jinak, </a:t>
            </a:r>
            <a:br>
              <a:rPr lang="cs-CZ" b="1" smtClean="0">
                <a:solidFill>
                  <a:srgbClr val="008000"/>
                </a:solidFill>
              </a:rPr>
            </a:br>
            <a:r>
              <a:rPr lang="cs-CZ" b="1" smtClean="0">
                <a:solidFill>
                  <a:srgbClr val="008000"/>
                </a:solidFill>
              </a:rPr>
              <a:t>je Mgr. Margita Malá.</a:t>
            </a:r>
          </a:p>
          <a:p>
            <a:endParaRPr lang="cs-CZ" b="1" smtClean="0">
              <a:solidFill>
                <a:srgbClr val="008000"/>
              </a:solidFill>
            </a:endParaRPr>
          </a:p>
          <a:p>
            <a:pPr algn="ctr"/>
            <a:r>
              <a:rPr lang="cs-CZ" b="1" smtClean="0">
                <a:solidFill>
                  <a:srgbClr val="008000"/>
                </a:solidFill>
              </a:rPr>
              <a:t>Dostupné z </a:t>
            </a:r>
          </a:p>
          <a:p>
            <a:pPr algn="ctr"/>
            <a:r>
              <a:rPr lang="cs-CZ" b="1" u="sng" smtClean="0">
                <a:solidFill>
                  <a:srgbClr val="008000"/>
                </a:solidFill>
              </a:rPr>
              <a:t>&lt;http://kynsperk.cz/mestske-organizace/zakladni-skola/&gt;, financovaného z ESF a státního rozpočtu ČR.</a:t>
            </a:r>
          </a:p>
          <a:p>
            <a:r>
              <a:rPr lang="cs-CZ" b="1" smtClean="0">
                <a:solidFill>
                  <a:srgbClr val="008000"/>
                </a:solidFill>
              </a:rPr>
              <a:t> </a:t>
            </a:r>
          </a:p>
          <a:p>
            <a:pPr algn="ctr"/>
            <a:r>
              <a:rPr lang="cs-CZ" b="1" smtClean="0">
                <a:solidFill>
                  <a:srgbClr val="008000"/>
                </a:solidFill>
              </a:rPr>
              <a:t>Provozováno Základní školou v Kynšperku nad Ohří.</a:t>
            </a:r>
          </a:p>
        </p:txBody>
      </p:sp>
      <p:sp>
        <p:nvSpPr>
          <p:cNvPr id="9" name="Obdélník 8"/>
          <p:cNvSpPr/>
          <p:nvPr/>
        </p:nvSpPr>
        <p:spPr>
          <a:xfrm>
            <a:off x="2322004" y="4437112"/>
            <a:ext cx="4572000" cy="1477328"/>
          </a:xfrm>
          <a:prstGeom prst="rect">
            <a:avLst/>
          </a:prstGeom>
          <a:ln>
            <a:solidFill>
              <a:srgbClr val="008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Vytvořeno dne</a:t>
            </a:r>
            <a:r>
              <a:rPr lang="cs-CZ" b="1" smtClean="0">
                <a:solidFill>
                  <a:srgbClr val="008000"/>
                </a:solidFill>
              </a:rPr>
              <a:t>: 3. 1. 2012</a:t>
            </a:r>
            <a:endParaRPr lang="cs-CZ" b="1" dirty="0" smtClean="0">
              <a:solidFill>
                <a:srgbClr val="008000"/>
              </a:solidFill>
            </a:endParaRPr>
          </a:p>
          <a:p>
            <a:r>
              <a:rPr lang="cs-CZ" b="1" dirty="0" smtClean="0">
                <a:solidFill>
                  <a:srgbClr val="008000"/>
                </a:solidFill>
              </a:rPr>
              <a:t>Ověřeno dne</a:t>
            </a:r>
            <a:r>
              <a:rPr lang="cs-CZ" b="1" smtClean="0">
                <a:solidFill>
                  <a:srgbClr val="008000"/>
                </a:solidFill>
              </a:rPr>
              <a:t>: 18. 1. 2012</a:t>
            </a:r>
            <a:endParaRPr lang="cs-CZ" b="1" dirty="0" smtClean="0">
              <a:solidFill>
                <a:srgbClr val="008000"/>
              </a:solidFill>
            </a:endParaRPr>
          </a:p>
          <a:p>
            <a:r>
              <a:rPr lang="cs-CZ" b="1" dirty="0" smtClean="0">
                <a:solidFill>
                  <a:srgbClr val="008000"/>
                </a:solidFill>
              </a:rPr>
              <a:t>Kým: Mgr. </a:t>
            </a:r>
            <a:r>
              <a:rPr lang="cs-CZ" b="1" dirty="0" err="1" smtClean="0">
                <a:solidFill>
                  <a:srgbClr val="008000"/>
                </a:solidFill>
              </a:rPr>
              <a:t>Margitou</a:t>
            </a:r>
            <a:r>
              <a:rPr lang="cs-CZ" b="1" dirty="0" smtClean="0">
                <a:solidFill>
                  <a:srgbClr val="008000"/>
                </a:solidFill>
              </a:rPr>
              <a:t> Malou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Ve třídě: V. B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Zveřejněno</a:t>
            </a:r>
            <a:r>
              <a:rPr lang="cs-CZ" b="1" smtClean="0">
                <a:solidFill>
                  <a:srgbClr val="008000"/>
                </a:solidFill>
              </a:rPr>
              <a:t>: 30. 1. 2012</a:t>
            </a:r>
            <a:endParaRPr lang="cs-CZ" b="1" dirty="0" smtClean="0">
              <a:solidFill>
                <a:srgbClr val="008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448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smtClean="0">
                <a:solidFill>
                  <a:srgbClr val="C00000"/>
                </a:solidFill>
              </a:rPr>
              <a:t>1. </a:t>
            </a:r>
            <a:r>
              <a:rPr lang="cs-CZ" sz="3600" b="1" i="1" smtClean="0">
                <a:solidFill>
                  <a:srgbClr val="C00000"/>
                </a:solidFill>
              </a:rPr>
              <a:t>Doplň vynechaná písmena, zeleně vyznač podmět a červeně přísudek (ZSD):</a:t>
            </a:r>
            <a:endParaRPr lang="cs-CZ" sz="36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68960"/>
            <a:ext cx="9144000" cy="3329211"/>
          </a:xfrm>
        </p:spPr>
        <p:txBody>
          <a:bodyPr/>
          <a:lstStyle/>
          <a:p>
            <a:pPr>
              <a:buNone/>
            </a:pPr>
            <a:r>
              <a:rPr lang="cs-CZ" smtClean="0"/>
              <a:t>    V_soko na obloze se ob_vilo hejno b_lých labutí. Přem_sl se stane m_slivcem. M_lada upletla kabelku  z   l_ka. Na stavbě pracoval_  nepřetržitě dvě m_chačky. Zb_něk si plete saranče s kob_lkou.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332656"/>
            <a:ext cx="820891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Jméno: 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980728"/>
            <a:ext cx="295232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Třída: 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139952" y="1052736"/>
            <a:ext cx="295232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i="1" smtClean="0">
                <a:solidFill>
                  <a:srgbClr val="C00000"/>
                </a:solidFill>
              </a:rPr>
              <a:t>2. Urči mluvnické kategorie:</a:t>
            </a:r>
            <a:r>
              <a:rPr lang="cs-CZ" i="1" smtClean="0"/>
              <a:t/>
            </a:r>
            <a:br>
              <a:rPr lang="cs-CZ" i="1" smtClean="0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5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1124744"/>
          <a:ext cx="7344815" cy="280831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468963"/>
                <a:gridCol w="1468963"/>
                <a:gridCol w="1468963"/>
                <a:gridCol w="1468963"/>
                <a:gridCol w="1468963"/>
              </a:tblGrid>
              <a:tr h="561662"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pád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číslo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rod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vzor</a:t>
                      </a:r>
                      <a:endParaRPr lang="cs-CZ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cs-CZ" b="1" smtClean="0"/>
                        <a:t>na obloze </a:t>
                      </a:r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cs-CZ" b="1" smtClean="0"/>
                        <a:t>labutí</a:t>
                      </a:r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cs-CZ" b="1" smtClean="0"/>
                        <a:t>myslivcem</a:t>
                      </a:r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561662">
                <a:tc>
                  <a:txBody>
                    <a:bodyPr/>
                    <a:lstStyle/>
                    <a:p>
                      <a:r>
                        <a:rPr lang="cs-CZ" b="1" smtClean="0"/>
                        <a:t>saranče</a:t>
                      </a:r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539552" y="4221088"/>
            <a:ext cx="8064896" cy="20330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    </a:t>
            </a:r>
            <a:r>
              <a:rPr lang="cs-CZ" sz="2400" smtClean="0"/>
              <a:t>V_soko na obloze se ob_vilo hejno b_lých labutí. Přem_sl se stane m_slivcem. M_lada upletla kabelku  z   l_ka. Na stavbě pracoval_  nepřetržitě dvě m_chačky. Zb_něk si plete saranče s kob_lkou.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smtClean="0">
                <a:solidFill>
                  <a:srgbClr val="C00000"/>
                </a:solidFill>
              </a:rPr>
              <a:t>3. Doplň -ě- ,-je-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052935"/>
          </a:xfrm>
        </p:spPr>
        <p:txBody>
          <a:bodyPr/>
          <a:lstStyle/>
          <a:p>
            <a:pPr>
              <a:buNone/>
            </a:pPr>
            <a:r>
              <a:rPr lang="cs-CZ" smtClean="0"/>
              <a:t>    ob_hněte hřiště, ob_l dvůr, krevní ob_h, v_zd do garáže, výhodná ob_dnávka, chutný ob_d, důležitý ob_v, ob_mný balík, pomník válečným ob_tem, suché v_tve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smtClean="0">
                <a:solidFill>
                  <a:srgbClr val="C00000"/>
                </a:solidFill>
              </a:rPr>
              <a:t>4. Odděl mezerníkem předložky: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9089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mtClean="0"/>
              <a:t>    Poddůstojník, oddomu, představení, oddělit, oddětí, bezzubá pila, nadměstem, podlesem, předválečné filmy, bezradný žák, bezkřídlý hmyz, odešel bezplacení, bezstarostné dětství, byl bezstarostí, dědeček bezzubů .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5.</a:t>
            </a:r>
            <a:r>
              <a:rPr lang="cs-CZ" sz="3200" b="1" i="1" smtClean="0">
                <a:solidFill>
                  <a:srgbClr val="C00000"/>
                </a:solidFill>
              </a:rPr>
              <a:t>Vyznač části slova dle barev: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34076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0070C0"/>
                </a:solidFill>
              </a:rPr>
              <a:t>předpona</a:t>
            </a:r>
            <a:endParaRPr lang="cs-CZ" sz="2400" b="1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1340768"/>
            <a:ext cx="1640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C00000"/>
                </a:solidFill>
              </a:rPr>
              <a:t>kořen slova</a:t>
            </a:r>
            <a:endParaRPr lang="cs-CZ" sz="2400" b="1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1340768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008000"/>
                </a:solidFill>
              </a:rPr>
              <a:t>přípona</a:t>
            </a:r>
            <a:endParaRPr lang="cs-CZ" sz="2400" b="1">
              <a:solidFill>
                <a:srgbClr val="008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2060848"/>
            <a:ext cx="271458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mtClean="0">
                <a:solidFill>
                  <a:prstClr val="black"/>
                </a:solidFill>
              </a:rPr>
              <a:t>představitel</a:t>
            </a:r>
            <a:endParaRPr lang="cs-CZ" sz="4000" b="1"/>
          </a:p>
        </p:txBody>
      </p:sp>
      <p:sp>
        <p:nvSpPr>
          <p:cNvPr id="9" name="Obdélník 8"/>
          <p:cNvSpPr/>
          <p:nvPr/>
        </p:nvSpPr>
        <p:spPr>
          <a:xfrm>
            <a:off x="3131840" y="2708920"/>
            <a:ext cx="14846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mtClean="0">
                <a:solidFill>
                  <a:prstClr val="black"/>
                </a:solidFill>
              </a:rPr>
              <a:t>hrající</a:t>
            </a:r>
            <a:endParaRPr lang="cs-CZ" sz="4000" b="1"/>
          </a:p>
        </p:txBody>
      </p:sp>
      <p:sp>
        <p:nvSpPr>
          <p:cNvPr id="10" name="Obdélník 9"/>
          <p:cNvSpPr/>
          <p:nvPr/>
        </p:nvSpPr>
        <p:spPr>
          <a:xfrm>
            <a:off x="2771800" y="4941168"/>
            <a:ext cx="24863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mtClean="0">
                <a:solidFill>
                  <a:prstClr val="black"/>
                </a:solidFill>
              </a:rPr>
              <a:t>zahradnice</a:t>
            </a:r>
            <a:endParaRPr lang="cs-CZ" sz="4000" b="1"/>
          </a:p>
        </p:txBody>
      </p:sp>
      <p:sp>
        <p:nvSpPr>
          <p:cNvPr id="11" name="Obdélník 10"/>
          <p:cNvSpPr/>
          <p:nvPr/>
        </p:nvSpPr>
        <p:spPr>
          <a:xfrm>
            <a:off x="2771800" y="4221088"/>
            <a:ext cx="237289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mtClean="0">
                <a:solidFill>
                  <a:prstClr val="black"/>
                </a:solidFill>
              </a:rPr>
              <a:t>mlynářský</a:t>
            </a:r>
            <a:endParaRPr lang="cs-CZ" sz="4000" b="1"/>
          </a:p>
        </p:txBody>
      </p:sp>
      <p:sp>
        <p:nvSpPr>
          <p:cNvPr id="12" name="Obdélník 11"/>
          <p:cNvSpPr/>
          <p:nvPr/>
        </p:nvSpPr>
        <p:spPr>
          <a:xfrm>
            <a:off x="2771800" y="3429000"/>
            <a:ext cx="25128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smtClean="0">
                <a:solidFill>
                  <a:prstClr val="black"/>
                </a:solidFill>
              </a:rPr>
              <a:t>rozštípané </a:t>
            </a:r>
            <a:endParaRPr lang="cs-CZ" sz="4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b="1" smtClean="0">
                <a:solidFill>
                  <a:srgbClr val="C00000"/>
                </a:solidFill>
              </a:rPr>
              <a:t>6. Napiš slovo nadřazené: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964704"/>
          </a:xfrm>
        </p:spPr>
        <p:txBody>
          <a:bodyPr>
            <a:normAutofit/>
          </a:bodyPr>
          <a:lstStyle/>
          <a:p>
            <a:r>
              <a:rPr lang="cs-CZ" sz="2400" b="1" smtClean="0"/>
              <a:t>skříň, postel, stůl, židle = </a:t>
            </a:r>
            <a:endParaRPr lang="cs-CZ" sz="24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306896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pl-PL" sz="3200" b="1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7</a:t>
            </a:r>
            <a:r>
              <a:rPr kumimoji="0" lang="pl-PL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 Napiš tři</a:t>
            </a:r>
            <a:r>
              <a:rPr kumimoji="0" lang="pl-PL" sz="32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pl-PL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slova podřazená ke slovu ovoce:</a:t>
            </a:r>
            <a:endParaRPr kumimoji="0" lang="cs-CZ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536" y="4149080"/>
            <a:ext cx="8291264" cy="96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400" b="1" smtClean="0"/>
              <a:t>například</a:t>
            </a: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</a:t>
            </a:r>
            <a:endParaRPr kumimoji="0" lang="cs-CZ" sz="2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8. Dokonči větu a uveď příklady: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484984"/>
          </a:xfrm>
        </p:spPr>
        <p:txBody>
          <a:bodyPr>
            <a:normAutofit/>
          </a:bodyPr>
          <a:lstStyle/>
          <a:p>
            <a:r>
              <a:rPr lang="cs-CZ" sz="2000" b="1" smtClean="0"/>
              <a:t>Slova se stejným nebo podobným významem se nazývají -  </a:t>
            </a:r>
          </a:p>
          <a:p>
            <a:pPr>
              <a:buNone/>
            </a:pPr>
            <a:r>
              <a:rPr lang="cs-CZ" sz="2000" b="1" smtClean="0"/>
              <a:t>      Uveď 3 příklady(dvojice odděl pomlčkou: světlá-bílá): </a:t>
            </a:r>
            <a:br>
              <a:rPr lang="cs-CZ" sz="2000" b="1" smtClean="0"/>
            </a:br>
            <a:r>
              <a:rPr lang="cs-CZ" sz="2000" b="1" smtClean="0"/>
              <a:t/>
            </a:r>
            <a:br>
              <a:rPr lang="cs-CZ" sz="2000" b="1" smtClean="0"/>
            </a:br>
            <a:endParaRPr lang="cs-CZ" sz="2000" b="1" smtClean="0"/>
          </a:p>
          <a:p>
            <a:r>
              <a:rPr lang="cs-CZ" sz="2000" b="1" smtClean="0"/>
              <a:t> Slova s opačným významem se nazývají -  </a:t>
            </a:r>
          </a:p>
          <a:p>
            <a:pPr>
              <a:buNone/>
            </a:pPr>
            <a:r>
              <a:rPr lang="cs-CZ" sz="2000" b="1" smtClean="0"/>
              <a:t>       Uveď 3 příklady(dvojice odděl pomlčkou: černá-bílá):</a:t>
            </a:r>
            <a:endParaRPr lang="cs-CZ" sz="2000" b="1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9. Uveď 2 slova mnohoznačná, </a:t>
            </a:r>
            <a:br>
              <a:rPr lang="cs-CZ" sz="3200" b="1" smtClean="0">
                <a:solidFill>
                  <a:srgbClr val="C00000"/>
                </a:solidFill>
              </a:rPr>
            </a:br>
            <a:r>
              <a:rPr lang="cs-CZ" sz="3200" b="1" smtClean="0">
                <a:solidFill>
                  <a:srgbClr val="C00000"/>
                </a:solidFill>
              </a:rPr>
              <a:t>užij je ve větách (2 významy = 4 věty).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000" b="1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10. </a:t>
            </a:r>
            <a:r>
              <a:rPr lang="pl-PL" sz="3200" b="1" i="1" smtClean="0">
                <a:solidFill>
                  <a:srgbClr val="C00000"/>
                </a:solidFill>
              </a:rPr>
              <a:t>Doplň předpony s-, z-, se-, ze-, vz-: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3419872" cy="3989040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buNone/>
            </a:pPr>
            <a:r>
              <a:rPr lang="cs-CZ" sz="2400" smtClean="0"/>
              <a:t>      _hrabat listí </a:t>
            </a:r>
          </a:p>
          <a:p>
            <a:pPr>
              <a:spcAft>
                <a:spcPts val="1200"/>
              </a:spcAft>
              <a:buNone/>
            </a:pPr>
            <a:r>
              <a:rPr lang="cs-CZ" sz="2400" smtClean="0"/>
              <a:t>	_létnout</a:t>
            </a:r>
          </a:p>
          <a:p>
            <a:pPr>
              <a:spcAft>
                <a:spcPts val="1200"/>
              </a:spcAft>
              <a:buNone/>
            </a:pPr>
            <a:r>
              <a:rPr lang="cs-CZ" sz="2400" smtClean="0"/>
              <a:t>	_bít poličku</a:t>
            </a:r>
          </a:p>
          <a:p>
            <a:pPr>
              <a:spcAft>
                <a:spcPts val="1200"/>
              </a:spcAft>
              <a:buNone/>
            </a:pPr>
            <a:r>
              <a:rPr lang="cs-CZ" sz="2400" smtClean="0"/>
              <a:t>	_mazat si kalhoty</a:t>
            </a:r>
          </a:p>
          <a:p>
            <a:pPr>
              <a:spcAft>
                <a:spcPts val="1200"/>
              </a:spcAft>
              <a:buNone/>
            </a:pPr>
            <a:r>
              <a:rPr lang="cs-CZ" sz="2400" smtClean="0"/>
              <a:t>	_tmívat se</a:t>
            </a:r>
          </a:p>
          <a:p>
            <a:pPr>
              <a:spcAft>
                <a:spcPts val="1200"/>
              </a:spcAft>
              <a:buNone/>
            </a:pPr>
            <a:r>
              <a:rPr lang="cs-CZ" sz="2400" smtClean="0"/>
              <a:t>	_padnout ze stromu</a:t>
            </a:r>
            <a:br>
              <a:rPr lang="cs-CZ" sz="2400" smtClean="0"/>
            </a:br>
            <a:endParaRPr lang="cs-CZ" sz="240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1700808"/>
            <a:ext cx="3096344" cy="40441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_lámat si nohu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prázdniny _končily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_koušel  _pívat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strachy _bledla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oheň _planul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_foukni svíčku</a:t>
            </a:r>
          </a:p>
          <a:p>
            <a:pPr marL="342900" lvl="0" indent="-342900">
              <a:spcBef>
                <a:spcPct val="20000"/>
              </a:spcBef>
              <a:spcAft>
                <a:spcPts val="1200"/>
              </a:spcAft>
            </a:pPr>
            <a:r>
              <a:rPr lang="cs-CZ" sz="2400" smtClean="0">
                <a:solidFill>
                  <a:prstClr val="black"/>
                </a:solidFill>
              </a:rPr>
              <a:t>_mažte tabuli</a:t>
            </a:r>
            <a:endParaRPr lang="cs-CZ" sz="240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11. </a:t>
            </a:r>
            <a:r>
              <a:rPr lang="pl-PL" sz="3200" b="1" i="1" smtClean="0">
                <a:solidFill>
                  <a:srgbClr val="C00000"/>
                </a:solidFill>
              </a:rPr>
              <a:t>Dopiš předložky s, z, se, ze: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3347864" cy="3629000"/>
          </a:xfrm>
        </p:spPr>
        <p:txBody>
          <a:bodyPr/>
          <a:lstStyle/>
          <a:p>
            <a:pPr>
              <a:buNone/>
            </a:pPr>
            <a:r>
              <a:rPr lang="cs-CZ" smtClean="0"/>
              <a:t>_   lípy</a:t>
            </a:r>
          </a:p>
          <a:p>
            <a:pPr>
              <a:buNone/>
            </a:pPr>
            <a:r>
              <a:rPr lang="cs-CZ" smtClean="0"/>
              <a:t>_   tebou</a:t>
            </a:r>
          </a:p>
          <a:p>
            <a:pPr>
              <a:buNone/>
            </a:pPr>
            <a:r>
              <a:rPr lang="cs-CZ" smtClean="0"/>
              <a:t>_   prken</a:t>
            </a:r>
          </a:p>
          <a:p>
            <a:pPr>
              <a:buNone/>
            </a:pPr>
            <a:r>
              <a:rPr lang="cs-CZ" smtClean="0"/>
              <a:t>_   slibů</a:t>
            </a:r>
          </a:p>
          <a:p>
            <a:pPr>
              <a:buNone/>
            </a:pPr>
            <a:r>
              <a:rPr lang="cs-CZ" smtClean="0"/>
              <a:t>_   svahu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716016" y="1772816"/>
            <a:ext cx="3528392" cy="3096344"/>
          </a:xfrm>
        </p:spPr>
        <p:txBody>
          <a:bodyPr/>
          <a:lstStyle/>
          <a:p>
            <a:pPr algn="l"/>
            <a:r>
              <a:rPr lang="cs-CZ" sz="3200" smtClean="0">
                <a:solidFill>
                  <a:schemeClr val="tx1"/>
                </a:solidFill>
              </a:rPr>
              <a:t>_   jablek</a:t>
            </a:r>
          </a:p>
          <a:p>
            <a:pPr algn="l"/>
            <a:r>
              <a:rPr lang="cs-CZ" sz="3200" smtClean="0">
                <a:solidFill>
                  <a:schemeClr val="tx1"/>
                </a:solidFill>
              </a:rPr>
              <a:t>_   sešitem</a:t>
            </a:r>
          </a:p>
          <a:p>
            <a:pPr algn="l"/>
            <a:r>
              <a:rPr lang="cs-CZ" sz="3200" smtClean="0">
                <a:solidFill>
                  <a:schemeClr val="tx1"/>
                </a:solidFill>
              </a:rPr>
              <a:t>_   semene</a:t>
            </a:r>
          </a:p>
          <a:p>
            <a:pPr algn="l"/>
            <a:r>
              <a:rPr lang="cs-CZ" sz="3200" smtClean="0">
                <a:solidFill>
                  <a:schemeClr val="tx1"/>
                </a:solidFill>
              </a:rPr>
              <a:t>_   skály</a:t>
            </a:r>
          </a:p>
          <a:p>
            <a:pPr algn="l"/>
            <a:r>
              <a:rPr lang="cs-CZ" sz="3200" smtClean="0">
                <a:solidFill>
                  <a:schemeClr val="tx1"/>
                </a:solidFill>
              </a:rPr>
              <a:t>_   kamarádem    </a:t>
            </a:r>
          </a:p>
          <a:p>
            <a:pPr algn="l"/>
            <a:endParaRPr lang="cs-CZ" sz="320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1143000"/>
          </a:xfrm>
        </p:spPr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12. Vymysli větu podle vzorce </a:t>
            </a:r>
            <a:br>
              <a:rPr lang="cs-CZ" sz="3200" b="1" smtClean="0">
                <a:solidFill>
                  <a:srgbClr val="C00000"/>
                </a:solidFill>
              </a:rPr>
            </a:br>
            <a:r>
              <a:rPr lang="cs-CZ" sz="3200" b="1" smtClean="0">
                <a:solidFill>
                  <a:srgbClr val="C00000"/>
                </a:solidFill>
              </a:rPr>
              <a:t>čísel slovních druhů: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21571.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1816571.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00000"/>
                </a:solidFill>
              </a:rPr>
              <a:t>Zbyl ti čas? Splň tento úkol:</a:t>
            </a:r>
            <a:endParaRPr lang="cs-CZ" sz="3200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92896"/>
            <a:ext cx="7560840" cy="3456384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EF156-9941-418B-9C97-F436670F3CD7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119675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Napiš, jak se ti líbila</a:t>
            </a:r>
            <a:r>
              <a:rPr kumimoji="0" lang="cs-CZ" sz="3200" b="1" i="0" u="none" strike="noStrike" kern="1200" cap="none" spc="0" normalizeH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tato forma písemné práce.  Pracuješ raději na počítači nebo v lavici na papír?</a:t>
            </a:r>
            <a:endParaRPr kumimoji="0" lang="cs-CZ" sz="3200" b="1" i="0" u="none" strike="noStrike" kern="1200" cap="none" spc="0" normalizeH="0" baseline="0" noProof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7164288" y="332656"/>
            <a:ext cx="720080" cy="896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43608" y="332656"/>
            <a:ext cx="769535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601</Words>
  <Application>Microsoft Office PowerPoint</Application>
  <PresentationFormat>Předvádění na obrazovce (4:3)</PresentationFormat>
  <Paragraphs>134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1. Doplň vynechaná písmena, zeleně vyznač podmět a červeně přísudek (ZSD):</vt:lpstr>
      <vt:lpstr>2. Urči mluvnické kategorie: </vt:lpstr>
      <vt:lpstr>3. Doplň -ě- ,-je- :</vt:lpstr>
      <vt:lpstr>4. Odděl mezerníkem předložky:</vt:lpstr>
      <vt:lpstr>5.Vyznač části slova dle barev:</vt:lpstr>
      <vt:lpstr>6. Napiš slovo nadřazené:</vt:lpstr>
      <vt:lpstr>8. Dokonči větu a uveď příklady:</vt:lpstr>
      <vt:lpstr>9. Uveď 2 slova mnohoznačná,  užij je ve větách (2 významy = 4 věty).</vt:lpstr>
      <vt:lpstr>10. Doplň předpony s-, z-, se-, ze-, vz-:</vt:lpstr>
      <vt:lpstr>11. Dopiš předložky s, z, se, ze:</vt:lpstr>
      <vt:lpstr>12. Vymysli větu podle vzorce  čísel slovních druhů:</vt:lpstr>
      <vt:lpstr>Zbyl ti čas? Splň tento úkol: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gita</dc:creator>
  <cp:lastModifiedBy>Mgr. Margita Malá</cp:lastModifiedBy>
  <cp:revision>133</cp:revision>
  <dcterms:created xsi:type="dcterms:W3CDTF">2011-10-19T09:24:59Z</dcterms:created>
  <dcterms:modified xsi:type="dcterms:W3CDTF">2012-01-21T14:31:00Z</dcterms:modified>
</cp:coreProperties>
</file>