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9"/>
  </p:notesMasterIdLst>
  <p:handoutMasterIdLst>
    <p:handoutMasterId r:id="rId30"/>
  </p:handoutMasterIdLst>
  <p:sldIdLst>
    <p:sldId id="257" r:id="rId2"/>
    <p:sldId id="258" r:id="rId3"/>
    <p:sldId id="260" r:id="rId4"/>
    <p:sldId id="275" r:id="rId5"/>
    <p:sldId id="256" r:id="rId6"/>
    <p:sldId id="265" r:id="rId7"/>
    <p:sldId id="262" r:id="rId8"/>
    <p:sldId id="263" r:id="rId9"/>
    <p:sldId id="261" r:id="rId10"/>
    <p:sldId id="264" r:id="rId11"/>
    <p:sldId id="266" r:id="rId12"/>
    <p:sldId id="267" r:id="rId13"/>
    <p:sldId id="268" r:id="rId14"/>
    <p:sldId id="269" r:id="rId15"/>
    <p:sldId id="276" r:id="rId16"/>
    <p:sldId id="270" r:id="rId17"/>
    <p:sldId id="271" r:id="rId18"/>
    <p:sldId id="272" r:id="rId19"/>
    <p:sldId id="273" r:id="rId20"/>
    <p:sldId id="274" r:id="rId21"/>
    <p:sldId id="277" r:id="rId22"/>
    <p:sldId id="281" r:id="rId23"/>
    <p:sldId id="278" r:id="rId24"/>
    <p:sldId id="279" r:id="rId25"/>
    <p:sldId id="280" r:id="rId26"/>
    <p:sldId id="282" r:id="rId27"/>
    <p:sldId id="28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7CC260-153E-4BF0-A023-E6EB2D0A342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9246D6-5719-4C2E-AD0F-0E8D5B3E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DB4FE3-C988-4E0A-8B77-65DBBF713498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8EF207-9047-416B-B0BD-252B0125D6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8EF207-9047-416B-B0BD-252B0125D64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FE413-BE30-42BF-97D1-185EE6C2F882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C9F9-CB7D-4429-95EE-83BDC4905F20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EA3F-DA75-425B-91AA-CCC41E76B5E8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32A72-9100-4998-9E55-B0831389B872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08134-C699-4D38-8AD0-F274971B59F9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E692C-7A5C-41AE-B417-A6B2F35805E3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78DE5-80AB-40D5-81BD-75CAE41E2502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E35FB-3C75-46CC-8443-70235D191C82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3769F-50CD-427F-9DD5-827EF8DC4E79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A8787-0D5A-445E-B16B-40FD75424908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D71B0-B30C-4EE9-8B6D-91CE7E42AD9B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921455C-B7DA-4438-A926-DB145226DD04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kynsperk.cz/mestske-organizace/zakladni-skola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1628800"/>
            <a:ext cx="6480720" cy="1137369"/>
          </a:xfrm>
        </p:spPr>
        <p:txBody>
          <a:bodyPr>
            <a:noAutofit/>
          </a:bodyPr>
          <a:lstStyle/>
          <a:p>
            <a:pPr algn="ctr"/>
            <a:r>
              <a:rPr lang="cs-CZ" sz="2800" b="1" smtClean="0"/>
              <a:t>Identifikátor materiálu: III/2-1/16</a:t>
            </a:r>
            <a:br>
              <a:rPr lang="cs-CZ" sz="2800" b="1" smtClean="0"/>
            </a:br>
            <a:r>
              <a:rPr lang="cs-CZ" sz="2800" b="1" smtClean="0"/>
              <a:t>Význam slova - test</a:t>
            </a:r>
            <a:endParaRPr lang="cs-CZ" sz="2800" dirty="0"/>
          </a:p>
        </p:txBody>
      </p:sp>
      <p:pic>
        <p:nvPicPr>
          <p:cNvPr id="5121" name="Obrázek 1" descr="imagesCAVMW5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60648"/>
            <a:ext cx="4752528" cy="882392"/>
          </a:xfrm>
          <a:prstGeom prst="rect">
            <a:avLst/>
          </a:prstGeom>
          <a:noFill/>
        </p:spPr>
      </p:pic>
      <p:pic>
        <p:nvPicPr>
          <p:cNvPr id="5122" name="Obrázek 0" descr="logo zs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3284984"/>
            <a:ext cx="1018406" cy="848672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1475656" y="3284984"/>
            <a:ext cx="619268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Základní škola Kynšperk nad Ohří,</a:t>
            </a:r>
          </a:p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okres Sokolov, příspěvková organizace,</a:t>
            </a:r>
          </a:p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Komenského 540, Kynšperk nad Ohří, 357 51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5934670"/>
            <a:ext cx="63430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indent="182563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+mj-lt"/>
                <a:ea typeface="Calibri" pitchFamily="34" charset="0"/>
                <a:cs typeface="Calibri" pitchFamily="34" charset="0"/>
              </a:rPr>
              <a:t>Registrační číslo projektu: CZ.1.07/1.4.00/21.2970</a:t>
            </a:r>
            <a:endParaRPr lang="cs-CZ" dirty="0" smtClean="0">
              <a:latin typeface="+mj-lt"/>
            </a:endParaRPr>
          </a:p>
          <a:p>
            <a:pPr lvl="0" indent="182563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+mj-lt"/>
                <a:ea typeface="Calibri" pitchFamily="34" charset="0"/>
                <a:cs typeface="Calibri" pitchFamily="34" charset="0"/>
              </a:rPr>
              <a:t>Název projektu: Poznáváme sebe a svět, chceme poznat více</a:t>
            </a:r>
            <a:endParaRPr lang="cs-CZ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4293096"/>
            <a:ext cx="75712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+mj-lt"/>
              </a:rPr>
              <a:t>Autorem materiálu a všech </a:t>
            </a:r>
            <a:r>
              <a:rPr lang="cs-CZ" smtClean="0">
                <a:latin typeface="+mj-lt"/>
              </a:rPr>
              <a:t>jeho částí, </a:t>
            </a:r>
            <a:br>
              <a:rPr lang="cs-CZ" smtClean="0">
                <a:latin typeface="+mj-lt"/>
              </a:rPr>
            </a:br>
            <a:r>
              <a:rPr lang="cs-CZ" smtClean="0">
                <a:latin typeface="+mj-lt"/>
              </a:rPr>
              <a:t>pokud není uvedeno jinak,  je Mgr. Margita </a:t>
            </a:r>
            <a:r>
              <a:rPr lang="cs-CZ" dirty="0" smtClean="0">
                <a:latin typeface="+mj-lt"/>
              </a:rPr>
              <a:t>Malá.</a:t>
            </a:r>
          </a:p>
          <a:p>
            <a:pPr algn="ctr"/>
            <a:r>
              <a:rPr lang="cs-CZ" dirty="0" smtClean="0">
                <a:latin typeface="+mj-lt"/>
              </a:rPr>
              <a:t>Dostupné z </a:t>
            </a:r>
            <a:r>
              <a:rPr lang="cs-CZ" u="sng" dirty="0" smtClean="0">
                <a:latin typeface="+mj-lt"/>
                <a:hlinkClick r:id="rId4"/>
              </a:rPr>
              <a:t>http://kynsperk.cz/mestske-organizace/zakladni-skola/</a:t>
            </a:r>
            <a:r>
              <a:rPr lang="cs-CZ" dirty="0" smtClean="0">
                <a:latin typeface="+mj-lt"/>
              </a:rPr>
              <a:t>, </a:t>
            </a:r>
          </a:p>
          <a:p>
            <a:pPr algn="ctr"/>
            <a:r>
              <a:rPr lang="cs-CZ" dirty="0" smtClean="0">
                <a:latin typeface="+mj-lt"/>
              </a:rPr>
              <a:t>financovaného z ESF a státního rozpočtu ČR. </a:t>
            </a:r>
          </a:p>
          <a:p>
            <a:pPr algn="ctr"/>
            <a:r>
              <a:rPr lang="cs-CZ" dirty="0" smtClean="0">
                <a:latin typeface="+mj-lt"/>
              </a:rPr>
              <a:t>Provozováno Základní školou v Kynšperku nad Ohří.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20264769-77EF-4CD0-90DE-F7D7F2D423C4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496944" cy="4536504"/>
          </a:xfrm>
        </p:spPr>
        <p:txBody>
          <a:bodyPr>
            <a:noAutofit/>
          </a:bodyPr>
          <a:lstStyle/>
          <a:p>
            <a:r>
              <a:rPr lang="cs-CZ" sz="1600" smtClean="0">
                <a:latin typeface="+mj-lt"/>
              </a:rPr>
              <a:t>Typ interakce		     	Aktivita</a:t>
            </a:r>
          </a:p>
          <a:p>
            <a:r>
              <a:rPr lang="cs-CZ" sz="1600" smtClean="0">
                <a:latin typeface="+mj-lt"/>
              </a:rPr>
              <a:t>Anotace 		    	Žáci si hravou formou procvičí své znalosti o 					významu  slova. Kvíz obsahuje 20 otázek.  První 					desítka je zaměřena na větný význam slova, druhá 					na významové souvislosti slov, žáci rozhodují, které 					slovo do řady nepatří. U každé odpovědi je 						správnost navolena na ťuknutí na danou z možností.</a:t>
            </a:r>
          </a:p>
          <a:p>
            <a:r>
              <a:rPr lang="cs-CZ" sz="1600" smtClean="0">
                <a:latin typeface="+mj-lt"/>
              </a:rPr>
              <a:t>Očekávaný výstup			Porovnává významy slov. </a:t>
            </a:r>
          </a:p>
          <a:p>
            <a:r>
              <a:rPr lang="cs-CZ" sz="1600" smtClean="0">
                <a:latin typeface="+mj-lt"/>
              </a:rPr>
              <a:t> Speciální vzdělávací potřeby		Žádné</a:t>
            </a:r>
          </a:p>
          <a:p>
            <a:r>
              <a:rPr lang="cs-CZ" sz="1600" smtClean="0">
                <a:latin typeface="+mj-lt"/>
              </a:rPr>
              <a:t> Klíčová slova 		     	Význam, slovo</a:t>
            </a:r>
          </a:p>
          <a:p>
            <a:r>
              <a:rPr lang="cs-CZ" sz="1600" smtClean="0">
                <a:latin typeface="+mj-lt"/>
              </a:rPr>
              <a:t> Druh učebního materiálu	     	Prezentace PowerPoint 2007</a:t>
            </a:r>
          </a:p>
          <a:p>
            <a:r>
              <a:rPr lang="cs-CZ" sz="1600" smtClean="0">
                <a:latin typeface="+mj-lt"/>
              </a:rPr>
              <a:t> Stupeň základního vzdělávání     	První stupeň</a:t>
            </a:r>
          </a:p>
          <a:p>
            <a:r>
              <a:rPr lang="cs-CZ" sz="1600" smtClean="0">
                <a:latin typeface="+mj-lt"/>
              </a:rPr>
              <a:t> Cílová skupina 		     	Žák </a:t>
            </a:r>
          </a:p>
          <a:p>
            <a:r>
              <a:rPr lang="cs-CZ" sz="1600" smtClean="0">
                <a:latin typeface="+mj-lt"/>
              </a:rPr>
              <a:t> Typická věková 		     	10 - 11 let / 5. </a:t>
            </a:r>
            <a:br>
              <a:rPr lang="cs-CZ" sz="1600" smtClean="0">
                <a:latin typeface="+mj-lt"/>
              </a:rPr>
            </a:br>
            <a:r>
              <a:rPr lang="cs-CZ" sz="1600" smtClean="0">
                <a:latin typeface="+mj-lt"/>
              </a:rPr>
              <a:t> kategorie/ročník 		</a:t>
            </a:r>
            <a:endParaRPr lang="cs-CZ" sz="1600">
              <a:latin typeface="+mj-lt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971600" y="404664"/>
            <a:ext cx="6768752" cy="77732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Význam slova - test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20264769-77EF-4CD0-90DE-F7D7F2D423C4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2204864"/>
            <a:ext cx="7992888" cy="2989312"/>
          </a:xfrm>
        </p:spPr>
        <p:txBody>
          <a:bodyPr>
            <a:normAutofit/>
          </a:bodyPr>
          <a:lstStyle/>
          <a:p>
            <a:pPr marL="720000" indent="-360000"/>
            <a:r>
              <a:rPr lang="cs-CZ" sz="1800" smtClean="0">
                <a:latin typeface="+mj-lt"/>
              </a:rPr>
              <a:t>Vytvořeno dne		09. 01. 2012</a:t>
            </a:r>
          </a:p>
          <a:p>
            <a:pPr marL="720000" indent="-360000"/>
            <a:r>
              <a:rPr lang="cs-CZ" sz="1800" smtClean="0">
                <a:latin typeface="+mj-lt"/>
              </a:rPr>
              <a:t>Ověřeno dne		12. 01. 2012</a:t>
            </a:r>
          </a:p>
          <a:p>
            <a:pPr marL="720000" indent="-360000"/>
            <a:r>
              <a:rPr lang="cs-CZ" sz="1800" smtClean="0">
                <a:latin typeface="+mj-lt"/>
              </a:rPr>
              <a:t>Kým			Mgr. Margitou Malou</a:t>
            </a:r>
          </a:p>
          <a:p>
            <a:pPr marL="720000" indent="-360000"/>
            <a:r>
              <a:rPr lang="cs-CZ" sz="1800" smtClean="0">
                <a:latin typeface="+mj-lt"/>
              </a:rPr>
              <a:t>Ve třídě:			V. B</a:t>
            </a:r>
          </a:p>
          <a:p>
            <a:pPr marL="720000" indent="-360000"/>
            <a:r>
              <a:rPr lang="cs-CZ" sz="1800" smtClean="0">
                <a:latin typeface="+mj-lt"/>
              </a:rPr>
              <a:t>Zveřejněno			31. 01. 2012</a:t>
            </a:r>
            <a:endParaRPr lang="cs-CZ" sz="1800">
              <a:latin typeface="+mj-lt"/>
            </a:endParaRPr>
          </a:p>
        </p:txBody>
      </p:sp>
      <p:pic>
        <p:nvPicPr>
          <p:cNvPr id="4" name="Obrázek 1" descr="imagesCAVMW5B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725144"/>
            <a:ext cx="4752528" cy="882392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043608" y="836712"/>
            <a:ext cx="6768752" cy="77732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Význam slova - test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700808"/>
            <a:ext cx="8352928" cy="1152128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Přečti si každou větu a slova pod větou. </a:t>
            </a:r>
            <a:br>
              <a:rPr lang="cs-CZ" b="1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Rozhodni, které z těchto slov doplní větu tak, </a:t>
            </a:r>
            <a:br>
              <a:rPr lang="cs-CZ" b="1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aby dávala co nejlepší smysl.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7410" name="Picture 2" descr="děti,děvčata,iStockphoto,knihy,obličeje,pestré,předškoláci,školy,štěstí,učebnice,usměvavý,zpět do školy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335699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700808"/>
            <a:ext cx="7854696" cy="1152128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chemeClr val="bg1"/>
                </a:solidFill>
                <a:latin typeface="Comic Sans MS" pitchFamily="66" charset="0"/>
              </a:rPr>
              <a:t>Poté, co si Pavel během týdne všechno zopakoval,</a:t>
            </a:r>
            <a:br>
              <a:rPr lang="cs-CZ" sz="2400" b="1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2400" b="1" smtClean="0">
                <a:solidFill>
                  <a:schemeClr val="bg1"/>
                </a:solidFill>
                <a:latin typeface="Comic Sans MS" pitchFamily="66" charset="0"/>
              </a:rPr>
              <a:t> cítil, že je --- na zkoušku.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1.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4005064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nervózní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3429000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připravený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65313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zopakovaný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43651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64088" y="299695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371703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771800" y="5301208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šťastný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50131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7854696" cy="864096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Přinesl svou včera koupenou sekačku zpátky do obchodu a --- opravu.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2.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86104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popsal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328498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požadoval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50912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reklamoval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422108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2924944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357301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843808" y="5085184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hledal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479715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54696" cy="1008112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Sestavit ten psací stůl z jednotlivých dílů dohromady bylo těžší než --- 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3.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771800" y="3933056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složit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771800" y="3356992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udělal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771800" y="4581128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očekával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292494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407707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357301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771800" y="522920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zkoušel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49411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54696" cy="93610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Zvedat celý den telefony nebyla </a:t>
            </a:r>
            <a:b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její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představa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o --- práci.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4.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915816" y="4365104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tvůrčí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915816" y="3789040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veselé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915816" y="501317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nudné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342900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393305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472514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915816" y="5517232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běžné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522920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54696" cy="1008112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Byla nemile překvapena, když jí nové </a:t>
            </a:r>
            <a:br>
              <a:rPr lang="cs-CZ" b="1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auto po --- nenastartovalo.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5.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4005064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požádání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3429000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dešti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65313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běhu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3651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2924944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371703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843808" y="522920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spánku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9411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1"/>
      <p:bldP spid="2" grpId="0"/>
      <p:bldP spid="4" grpId="0"/>
      <p:bldP spid="5" grpId="0"/>
      <p:bldP spid="6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54696" cy="108012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Seděl nad svým daňovým přiznáním celý den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            a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noc, protože ho chtěl --- včas.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6.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771800" y="4077072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podat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771800" y="3501008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okopírovat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771800" y="4725144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obkreslit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31409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3645024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443711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771800" y="5301208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ohlásit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49411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54696" cy="100811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Pohled na hodiny Markétu --- . Zjistila, že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          s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tím příjemným klukem mluví už dvě hodiny.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7.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4077072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vyděsil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3501008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překvapil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725144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rozčaroval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443711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306896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843808" y="522920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upokojil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9411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54696" cy="108012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Odpoledne si v obchodě koupil nové CD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                          a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spěchal --- , aby si ho přehrál.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8.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699792" y="3861048"/>
            <a:ext cx="388843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rychle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699792" y="328498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domů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699792" y="450912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</a:t>
            </a: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pomalu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422108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278092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357301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699792" y="5085184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</a:t>
            </a: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ven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479715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54696" cy="1080120"/>
          </a:xfrm>
        </p:spPr>
        <p:txBody>
          <a:bodyPr>
            <a:normAutofit fontScale="92500"/>
          </a:bodyPr>
          <a:lstStyle/>
          <a:p>
            <a:pPr algn="ctr"/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Ti dva chodili často na ryby, a i když Petr někdy cítil vinu, že zanedbává práci, --- ho to.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9.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55776" y="4005064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</a:t>
            </a: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těšilo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55776" y="3429000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rozesmutňovalo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55776" y="465313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překvapovalo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306896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350100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43711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555776" y="522920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chválilo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49411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54696" cy="100811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Vyzvedl si doma ženu, vzal ji na večeři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                  do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restaurace a --- šli na koncert.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10.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771800" y="4077072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zvlášť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771800" y="3501008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společně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771800" y="4725144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dnes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450912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924944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378904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771800" y="5301208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) nevědomky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50131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844824"/>
            <a:ext cx="8352928" cy="864096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solidFill>
                  <a:schemeClr val="bg1"/>
                </a:solidFill>
                <a:latin typeface="Comic Sans MS" pitchFamily="66" charset="0"/>
              </a:rPr>
              <a:t>Které slovo do skupiny čtyř slov nepatří?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1.</a:t>
            </a:r>
            <a:endParaRPr lang="cs-CZ"/>
          </a:p>
        </p:txBody>
      </p:sp>
      <p:pic>
        <p:nvPicPr>
          <p:cNvPr id="35842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332656"/>
            <a:ext cx="864096" cy="864097"/>
          </a:xfrm>
          <a:prstGeom prst="rect">
            <a:avLst/>
          </a:prstGeom>
          <a:noFill/>
        </p:spPr>
      </p:pic>
      <p:pic>
        <p:nvPicPr>
          <p:cNvPr id="35844" name="Picture 4" descr="barvy,hry,iStockphoto,otisky rukou,pestré,ruce,školy,studenti,umění,zpět do škol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3036992">
            <a:off x="3538906" y="3692050"/>
            <a:ext cx="2351721" cy="2351721"/>
          </a:xfrm>
          <a:prstGeom prst="rect">
            <a:avLst/>
          </a:prstGeom>
          <a:noFill/>
        </p:spPr>
      </p:pic>
      <p:pic>
        <p:nvPicPr>
          <p:cNvPr id="8" name="Picture 4" descr="barvy,hry,iStockphoto,otisky rukou,pestré,ruce,školy,studenti,umění,zpět do škol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402914">
            <a:off x="6422190" y="3295032"/>
            <a:ext cx="2351721" cy="2351721"/>
          </a:xfrm>
          <a:prstGeom prst="rect">
            <a:avLst/>
          </a:prstGeom>
          <a:noFill/>
        </p:spPr>
      </p:pic>
      <p:pic>
        <p:nvPicPr>
          <p:cNvPr id="9" name="Picture 4" descr="barvy,hry,iStockphoto,otisky rukou,pestré,ruce,školy,studenti,umění,zpět do škol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4138763">
            <a:off x="595054" y="3124459"/>
            <a:ext cx="2351721" cy="2351721"/>
          </a:xfrm>
          <a:prstGeom prst="rect">
            <a:avLst/>
          </a:prstGeom>
          <a:noFill/>
        </p:spPr>
      </p:pic>
      <p:pic>
        <p:nvPicPr>
          <p:cNvPr id="11" name="Picture 4" descr="barvy,hry,iStockphoto,otisky rukou,pestré,ruce,školy,studenti,umění,zpět do škol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3825459">
            <a:off x="2027274" y="4026668"/>
            <a:ext cx="2351721" cy="2351721"/>
          </a:xfrm>
          <a:prstGeom prst="rect">
            <a:avLst/>
          </a:prstGeom>
          <a:noFill/>
        </p:spPr>
      </p:pic>
      <p:pic>
        <p:nvPicPr>
          <p:cNvPr id="12" name="Picture 4" descr="barvy,hry,iStockphoto,otisky rukou,pestré,ruce,školy,studenti,umění,zpět do škol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8292164">
            <a:off x="5056460" y="4021818"/>
            <a:ext cx="2351721" cy="2351721"/>
          </a:xfrm>
          <a:prstGeom prst="rect">
            <a:avLst/>
          </a:prstGeom>
          <a:noFill/>
        </p:spPr>
      </p:pic>
      <p:pic>
        <p:nvPicPr>
          <p:cNvPr id="13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332656"/>
            <a:ext cx="864096" cy="864097"/>
          </a:xfrm>
          <a:prstGeom prst="rect">
            <a:avLst/>
          </a:prstGeom>
          <a:noFill/>
        </p:spPr>
      </p:pic>
      <p:pic>
        <p:nvPicPr>
          <p:cNvPr id="14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332656"/>
            <a:ext cx="864096" cy="8640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1.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483768" y="3284984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vidět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483768" y="2708920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ívat se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483768" y="393305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čelit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42088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357301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99695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483768" y="4581128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pozorovat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483768" y="5229200"/>
            <a:ext cx="4896544" cy="792088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</a:t>
            </a:r>
            <a:r>
              <a:rPr kumimoji="0" lang="cs-CZ" sz="2600" b="1" i="0" u="none" strike="noStrike" kern="1200" cap="none" spc="0" normalizeH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 patří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42930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76256" y="50131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5805264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Ostatní se týkají činností, </a:t>
            </a:r>
            <a:b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kde jsou zapojeny především oči.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/>
      <p:bldP spid="13" grpId="0"/>
      <p:bldP spid="16" grpId="0"/>
      <p:bldP spid="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04664"/>
            <a:ext cx="7772400" cy="1909911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2.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 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 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hodit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chytit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vrhnout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378904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Podnadpis 2"/>
          <p:cNvSpPr txBox="1">
            <a:spLocks/>
          </p:cNvSpPr>
          <p:nvPr/>
        </p:nvSpPr>
        <p:spPr>
          <a:xfrm>
            <a:off x="2771800" y="465313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mrštit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771800" y="5157192"/>
            <a:ext cx="439248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 patří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42930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288" y="486916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5805264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Ostatní vyjadřují zbavování se něčeho.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3" grpId="0"/>
      <p:bldP spid="14" grpId="0"/>
      <p:bldP spid="18" grpId="0"/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67240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zítra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dnes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403244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někdy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3.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2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805264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Ostatní označují konkrétní čas.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843808" y="4653136"/>
            <a:ext cx="403244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teď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843808" y="5229200"/>
            <a:ext cx="547260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 patří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1960" y="443711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49411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  <p:bldP spid="15" grpId="0"/>
      <p:bldP spid="17" grpId="0"/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07296" y="3429000"/>
            <a:ext cx="619268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taška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07296" y="2852936"/>
            <a:ext cx="7560840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noProof="0" smtClean="0">
                <a:solidFill>
                  <a:srgbClr val="00B050"/>
                </a:solidFill>
                <a:latin typeface="Comic Sans MS" pitchFamily="66" charset="0"/>
              </a:rPr>
              <a:t>krabice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07296" y="4077072"/>
            <a:ext cx="633670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bedýnka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51512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27776" y="458112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9504" y="31409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4.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2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805264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Všechno to jsou předměty, do nichž lze něco uložit.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807296" y="4581128"/>
            <a:ext cx="633670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košík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807296" y="5013176"/>
            <a:ext cx="633670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noProof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 patří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51512" y="378904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51512" y="42930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  <p:bldP spid="15" grpId="0"/>
      <p:bldP spid="17" grpId="0"/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4320480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zlost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bolest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štěstí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242088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328498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5.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2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805264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Ostatní označují jen citové, nikoli fyzické pocity.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843808" y="4725144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vztek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843808" y="5301208"/>
            <a:ext cx="4608512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noProof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</a:t>
            </a:r>
            <a:r>
              <a:rPr kumimoji="0" lang="cs-CZ" sz="2600" b="1" i="0" u="none" strike="noStrike" kern="1200" cap="none" spc="0" normalizeH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 slova sem patří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443711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50131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  <p:bldP spid="15" grpId="0"/>
      <p:bldP spid="17" grpId="0"/>
      <p:bldP spid="1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67240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dopis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noviny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403244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čtení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3645024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6.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2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5805264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 Ostatní </a:t>
            </a:r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označují to,co je možné číst.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843808" y="4725144"/>
            <a:ext cx="367240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kniha</a:t>
            </a: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843808" y="5229200"/>
            <a:ext cx="511256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noProof="0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 patří</a:t>
            </a: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43651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49411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  <p:bldP spid="15" grpId="0"/>
      <p:bldP spid="17" grpId="0"/>
      <p:bldP spid="1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67240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koláž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malba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403244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podobizna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328498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7.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2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805264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Ostatní mohou být i činnosti.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843808" y="4653136"/>
            <a:ext cx="403244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kresba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843808" y="5157192"/>
            <a:ext cx="4680520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 patří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43651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486916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  <p:bldP spid="15" grpId="0"/>
      <p:bldP spid="17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8.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483768" y="3284984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stolička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483768" y="2708920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židle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483768" y="393305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stůl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99695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350100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42088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483768" y="4581128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pohovka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483768" y="5229200"/>
            <a:ext cx="4896544" cy="792088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</a:t>
            </a:r>
            <a:r>
              <a:rPr kumimoji="0" lang="cs-CZ" sz="2600" b="1" i="0" u="none" strike="noStrike" kern="1200" cap="none" spc="0" normalizeH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 patří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42930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76256" y="50131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5805264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Ostatní slouží k sezení.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/>
      <p:bldP spid="13" grpId="0"/>
      <p:bldP spid="17" grpId="0"/>
      <p:bldP spid="1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04664"/>
            <a:ext cx="7772400" cy="1909911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9.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 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 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dům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domov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kůlna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378904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Podnadpis 2"/>
          <p:cNvSpPr txBox="1">
            <a:spLocks/>
          </p:cNvSpPr>
          <p:nvPr/>
        </p:nvSpPr>
        <p:spPr>
          <a:xfrm>
            <a:off x="2771800" y="465313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garáž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771800" y="5157192"/>
            <a:ext cx="4824536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 nepatří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42930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80312" y="49411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95736" y="5733256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Ostatní jsou budovy.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3" grpId="0"/>
      <p:bldP spid="14" grpId="0"/>
      <p:bldP spid="18" grpId="0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67240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b) zářící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světlý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403244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c) živý</a:t>
            </a:r>
            <a:endParaRPr kumimoji="0" lang="cs-CZ" sz="26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31409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10.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Které slovo do skupiny 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čtyř slov nepatří?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2" name="Zástupný symbol pro číslo snímku 9"/>
          <p:cNvSpPr txBox="1">
            <a:spLocks/>
          </p:cNvSpPr>
          <p:nvPr/>
        </p:nvSpPr>
        <p:spPr>
          <a:xfrm>
            <a:off x="146304" y="6208776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264769-77EF-4CD0-90DE-F7D7F2D423C4}" type="slidenum">
              <a:rPr kumimoji="0" lang="cs-CZ" sz="1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cs-CZ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805264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Proč?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805264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7030A0"/>
                </a:solidFill>
                <a:latin typeface="Comic Sans MS" pitchFamily="66" charset="0"/>
              </a:rPr>
              <a:t>Ostatní popisují vizuální jevy.</a:t>
            </a:r>
            <a:endParaRPr lang="cs-CZ" sz="2400" b="1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843808" y="4653136"/>
            <a:ext cx="367240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třpytivý</a:t>
            </a: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2843808" y="5157192"/>
            <a:ext cx="4680520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600" b="1" noProof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omic Sans MS" pitchFamily="66" charset="0"/>
              </a:rPr>
              <a:t>) všechna slova sem patří</a:t>
            </a: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288" y="479715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2930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  <p:bldP spid="15" grpId="0"/>
      <p:bldP spid="17" grpId="0"/>
      <p:bldP spid="1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7772400" cy="973807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Byl jsi úspěšný?</a:t>
            </a:r>
            <a:endParaRPr lang="cs-CZ" b="1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3573016"/>
            <a:ext cx="7772400" cy="1338262"/>
          </a:xfrm>
        </p:spPr>
        <p:txBody>
          <a:bodyPr>
            <a:normAutofit/>
          </a:bodyPr>
          <a:lstStyle/>
          <a:p>
            <a:pPr algn="ctr"/>
            <a:r>
              <a:rPr lang="cs-CZ" sz="4000" b="1" smtClean="0">
                <a:solidFill>
                  <a:srgbClr val="0070C0"/>
                </a:solidFill>
                <a:latin typeface="Comic Sans MS" pitchFamily="66" charset="0"/>
              </a:rPr>
              <a:t>Jestli ano, gratuluji!</a:t>
            </a:r>
            <a:endParaRPr lang="cs-CZ" sz="4000" b="1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26</a:t>
            </a:fld>
            <a:endParaRPr lang="cs-CZ"/>
          </a:p>
        </p:txBody>
      </p:sp>
      <p:pic>
        <p:nvPicPr>
          <p:cNvPr id="1027" name="Picture 3" descr="C:\Documents and Settings\Administrator\Local Settings\Temporary Internet Files\Content.IE5\YAA2R4PQ\MC9003541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293096"/>
            <a:ext cx="2041556" cy="2154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393</TotalTime>
  <Words>690</Words>
  <Application>Microsoft Office PowerPoint</Application>
  <PresentationFormat>Předvádění na obrazovce (4:3)</PresentationFormat>
  <Paragraphs>209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Jmění</vt:lpstr>
      <vt:lpstr>Identifikátor materiálu: III/2-1/16 Význam slova - test</vt:lpstr>
      <vt:lpstr>Snímek 2</vt:lpstr>
      <vt:lpstr>Snímek 3</vt:lpstr>
      <vt:lpstr>Snímek 4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1.</vt:lpstr>
      <vt:lpstr>1. Které slovo do skupiny  čtyř slov nepatří?</vt:lpstr>
      <vt:lpstr>2.  Které slovo do skupiny  čtyř slov nepatří? </vt:lpstr>
      <vt:lpstr>3. Které slovo do skupiny  čtyř slov nepatří?</vt:lpstr>
      <vt:lpstr>4. Které slovo do skupiny  čtyř slov nepatří?</vt:lpstr>
      <vt:lpstr>5. Které slovo do skupiny  čtyř slov nepatří?</vt:lpstr>
      <vt:lpstr>6. Které slovo do skupiny  čtyř slov nepatří?</vt:lpstr>
      <vt:lpstr>7. Které slovo do skupiny  čtyř slov nepatří?</vt:lpstr>
      <vt:lpstr>8. Které slovo do skupiny  čtyř slov nepatří?</vt:lpstr>
      <vt:lpstr>9.  Které slovo do skupiny  čtyř slov nepatří? </vt:lpstr>
      <vt:lpstr>10. Které slovo do skupiny  čtyř slov nepatří?</vt:lpstr>
      <vt:lpstr>Byl jsi úspěšný?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- kvíz</dc:title>
  <cp:lastModifiedBy>Dum</cp:lastModifiedBy>
  <cp:revision>182</cp:revision>
  <dcterms:modified xsi:type="dcterms:W3CDTF">2012-05-10T05:38:23Z</dcterms:modified>
</cp:coreProperties>
</file>