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1"/>
    <a:srgbClr val="EF19D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C0EA-B354-4168-B2E6-C43E06137DCD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A534924-CD7A-4EAA-B013-C2FB39DA7C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C0EA-B354-4168-B2E6-C43E06137DCD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A534924-CD7A-4EAA-B013-C2FB39DA7C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C0EA-B354-4168-B2E6-C43E06137DCD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34924-CD7A-4EAA-B013-C2FB39DA7CA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C0EA-B354-4168-B2E6-C43E06137DCD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34924-CD7A-4EAA-B013-C2FB39DA7C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C0EA-B354-4168-B2E6-C43E06137DCD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A534924-CD7A-4EAA-B013-C2FB39DA7CA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C0EA-B354-4168-B2E6-C43E06137DCD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34924-CD7A-4EAA-B013-C2FB39DA7C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C0EA-B354-4168-B2E6-C43E06137DCD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34924-CD7A-4EAA-B013-C2FB39DA7C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C0EA-B354-4168-B2E6-C43E06137DCD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34924-CD7A-4EAA-B013-C2FB39DA7C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C0EA-B354-4168-B2E6-C43E06137DCD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34924-CD7A-4EAA-B013-C2FB39DA7CA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C0EA-B354-4168-B2E6-C43E06137DCD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34924-CD7A-4EAA-B013-C2FB39DA7C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CC0EA-B354-4168-B2E6-C43E06137DCD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34924-CD7A-4EAA-B013-C2FB39DA7C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8ECC0EA-B354-4168-B2E6-C43E06137DCD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A534924-CD7A-4EAA-B013-C2FB39DA7CA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285750" y="1571625"/>
            <a:ext cx="8429625" cy="1295400"/>
          </a:xfrm>
        </p:spPr>
        <p:txBody>
          <a:bodyPr/>
          <a:lstStyle/>
          <a:p>
            <a:pPr eaLnBrk="1" hangingPunct="1"/>
            <a:r>
              <a:rPr lang="cs-CZ" sz="2400" dirty="0" smtClean="0"/>
              <a:t>                                   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                                        </a:t>
            </a:r>
            <a:r>
              <a:rPr lang="cs-CZ" sz="1400" dirty="0" smtClean="0"/>
              <a:t>VY_32_INOVACE_03_MALÁ</a:t>
            </a:r>
            <a:r>
              <a:rPr lang="cs-CZ" sz="1400" smtClean="0"/>
              <a:t>_ </a:t>
            </a:r>
            <a:r>
              <a:rPr lang="cs-CZ" sz="1400" smtClean="0"/>
              <a:t>NÁSOBILKA 2</a:t>
            </a:r>
            <a:endParaRPr lang="cs-CZ" sz="1400" dirty="0" smtClean="0"/>
          </a:p>
        </p:txBody>
      </p:sp>
      <p:pic>
        <p:nvPicPr>
          <p:cNvPr id="6" name="Picture 4" descr="http://sstzr.cz/projekty/mechatronika/opvk-logo-barv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4663" y="404813"/>
            <a:ext cx="4579937" cy="95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343804" cy="1042988"/>
          </a:xfrm>
        </p:spPr>
        <p:txBody>
          <a:bodyPr/>
          <a:lstStyle/>
          <a:p>
            <a:pPr marL="26988" eaLnBrk="1" hangingPunct="1"/>
            <a:r>
              <a:rPr lang="cs-CZ" sz="1400" dirty="0" smtClean="0">
                <a:solidFill>
                  <a:schemeClr val="tx1"/>
                </a:solidFill>
              </a:rPr>
              <a:t>Dětský domov,Základní škola a Střední škola, Duchcov, příspěvková organizace</a:t>
            </a:r>
          </a:p>
          <a:p>
            <a:pPr marL="26988" eaLnBrk="1" hangingPunct="1"/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Registrační číslo projektu: CZ.1</a:t>
            </a:r>
            <a:r>
              <a:rPr lang="cs-CZ" sz="1400" dirty="0" smtClean="0">
                <a:solidFill>
                  <a:schemeClr val="tx1"/>
                </a:solidFill>
              </a:rPr>
              <a:t>.07/1.4.00/21.0559</a:t>
            </a:r>
          </a:p>
          <a:p>
            <a:pPr marL="26988" eaLnBrk="1" hangingPunct="1"/>
            <a:r>
              <a:rPr lang="cs-CZ" sz="1400" dirty="0" smtClean="0">
                <a:solidFill>
                  <a:schemeClr val="tx1"/>
                </a:solidFill>
              </a:rPr>
              <a:t>Bc. Anna Hirschová</a:t>
            </a:r>
          </a:p>
          <a:p>
            <a:pPr marL="26988" eaLnBrk="1" hangingPunct="1"/>
            <a:endParaRPr lang="cs-CZ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cs-CZ" sz="6000" dirty="0" smtClean="0">
                <a:latin typeface="AR HERMANN" pitchFamily="2" charset="0"/>
              </a:rPr>
              <a:t>MALÁ NÁSOBILKA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6" name="Objekt 3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928688" y="1357313"/>
            <a:ext cx="5810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cs-CZ" sz="1200">
                <a:cs typeface="Times New Roman" pitchFamily="18" charset="0"/>
              </a:rPr>
              <a:t>        </a:t>
            </a:r>
            <a:endParaRPr lang="cs-CZ">
              <a:cs typeface="Times New Roman" pitchFamily="18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9" name="Objekt 3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5715000" y="2428875"/>
            <a:ext cx="5810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cs-CZ" sz="1200">
                <a:cs typeface="Times New Roman" pitchFamily="18" charset="0"/>
              </a:rPr>
              <a:t>        </a:t>
            </a:r>
            <a:endParaRPr lang="cs-CZ">
              <a:cs typeface="Times New Roman" pitchFamily="18" charset="0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12" name="Objekt 3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3571875" y="3714750"/>
            <a:ext cx="5810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cs-CZ" sz="1200">
                <a:cs typeface="Times New Roman" pitchFamily="18" charset="0"/>
              </a:rPr>
              <a:t>        </a:t>
            </a:r>
            <a:endParaRPr lang="cs-CZ">
              <a:cs typeface="Times New Roman" pitchFamily="18" charset="0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15" name="Objekt 3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3071813" y="1785938"/>
            <a:ext cx="581025" cy="10763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cs-CZ" sz="1200">
                <a:cs typeface="Times New Roman" pitchFamily="18" charset="0"/>
              </a:rPr>
              <a:t>        </a:t>
            </a:r>
            <a:endParaRPr lang="cs-CZ">
              <a:cs typeface="Times New Roman" pitchFamily="18" charset="0"/>
            </a:endParaRPr>
          </a:p>
        </p:txBody>
      </p:sp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18" name="Objekt 3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6929438" y="4714875"/>
            <a:ext cx="5810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cs-CZ" sz="1200">
                <a:cs typeface="Times New Roman" pitchFamily="18" charset="0"/>
              </a:rPr>
              <a:t>        </a:t>
            </a:r>
            <a:endParaRPr lang="cs-CZ">
              <a:cs typeface="Times New Roman" pitchFamily="18" charset="0"/>
            </a:endParaRPr>
          </a:p>
        </p:txBody>
      </p:sp>
      <p:sp>
        <p:nvSpPr>
          <p:cNvPr id="20" name="TextovéPole 20"/>
          <p:cNvSpPr txBox="1">
            <a:spLocks noChangeArrowheads="1"/>
          </p:cNvSpPr>
          <p:nvPr/>
        </p:nvSpPr>
        <p:spPr bwMode="auto">
          <a:xfrm>
            <a:off x="3071813" y="4572000"/>
            <a:ext cx="419100" cy="646113"/>
          </a:xfrm>
          <a:prstGeom prst="rect">
            <a:avLst/>
          </a:prstGeom>
          <a:solidFill>
            <a:srgbClr val="7030A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4</a:t>
            </a:r>
          </a:p>
        </p:txBody>
      </p:sp>
      <p:sp>
        <p:nvSpPr>
          <p:cNvPr id="21" name="TextovéPole 21"/>
          <p:cNvSpPr txBox="1">
            <a:spLocks noChangeArrowheads="1"/>
          </p:cNvSpPr>
          <p:nvPr/>
        </p:nvSpPr>
        <p:spPr bwMode="auto">
          <a:xfrm>
            <a:off x="5286375" y="3143250"/>
            <a:ext cx="419100" cy="646113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3</a:t>
            </a:r>
          </a:p>
        </p:txBody>
      </p:sp>
      <p:sp>
        <p:nvSpPr>
          <p:cNvPr id="22" name="TextovéPole 22"/>
          <p:cNvSpPr txBox="1">
            <a:spLocks noChangeArrowheads="1"/>
          </p:cNvSpPr>
          <p:nvPr/>
        </p:nvSpPr>
        <p:spPr bwMode="auto">
          <a:xfrm>
            <a:off x="500063" y="2214563"/>
            <a:ext cx="419100" cy="646112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6</a:t>
            </a:r>
          </a:p>
        </p:txBody>
      </p:sp>
      <p:sp>
        <p:nvSpPr>
          <p:cNvPr id="23" name="TextovéPole 23"/>
          <p:cNvSpPr txBox="1">
            <a:spLocks noChangeArrowheads="1"/>
          </p:cNvSpPr>
          <p:nvPr/>
        </p:nvSpPr>
        <p:spPr bwMode="auto">
          <a:xfrm>
            <a:off x="2643188" y="2571750"/>
            <a:ext cx="419100" cy="6461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2</a:t>
            </a:r>
          </a:p>
        </p:txBody>
      </p:sp>
      <p:sp>
        <p:nvSpPr>
          <p:cNvPr id="24" name="TextovéPole 24"/>
          <p:cNvSpPr txBox="1">
            <a:spLocks noChangeArrowheads="1"/>
          </p:cNvSpPr>
          <p:nvPr/>
        </p:nvSpPr>
        <p:spPr bwMode="auto">
          <a:xfrm>
            <a:off x="6429375" y="5572125"/>
            <a:ext cx="419100" cy="646113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5</a:t>
            </a:r>
          </a:p>
        </p:txBody>
      </p:sp>
      <p:pic>
        <p:nvPicPr>
          <p:cNvPr id="25" name="Objekt 3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7858125" y="2928938"/>
            <a:ext cx="5810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Objekt 3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7643813" y="1428750"/>
            <a:ext cx="5810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Objekt 3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1000125" y="4500563"/>
            <a:ext cx="5810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Objekt 3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4429125" y="5000625"/>
            <a:ext cx="5810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ovéPole 33"/>
          <p:cNvSpPr txBox="1">
            <a:spLocks noChangeArrowheads="1"/>
          </p:cNvSpPr>
          <p:nvPr/>
        </p:nvSpPr>
        <p:spPr bwMode="auto">
          <a:xfrm>
            <a:off x="7143750" y="2214563"/>
            <a:ext cx="419100" cy="646112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7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7358063" y="3786188"/>
            <a:ext cx="419100" cy="6461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latin typeface="+mn-lt"/>
                <a:cs typeface="+mn-cs"/>
              </a:rPr>
              <a:t>8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3857625" y="5929313"/>
            <a:ext cx="419100" cy="64611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latin typeface="+mn-lt"/>
                <a:cs typeface="+mn-cs"/>
              </a:rPr>
              <a:t>9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285750" y="5429250"/>
            <a:ext cx="652463" cy="646113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latin typeface="+mn-lt"/>
                <a:cs typeface="+mn-cs"/>
              </a:rPr>
              <a:t>10</a:t>
            </a:r>
          </a:p>
        </p:txBody>
      </p:sp>
      <p:sp>
        <p:nvSpPr>
          <p:cNvPr id="33" name="TextovéPole 23"/>
          <p:cNvSpPr txBox="1">
            <a:spLocks noChangeArrowheads="1"/>
          </p:cNvSpPr>
          <p:nvPr/>
        </p:nvSpPr>
        <p:spPr bwMode="auto">
          <a:xfrm>
            <a:off x="7786710" y="6000768"/>
            <a:ext cx="419100" cy="646113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 dirty="0" smtClean="0">
                <a:latin typeface="Calibri" pitchFamily="34" charset="0"/>
              </a:rPr>
              <a:t>1</a:t>
            </a:r>
            <a:endParaRPr lang="cs-CZ" sz="3600" dirty="0">
              <a:latin typeface="Calibri" pitchFamily="34" charset="0"/>
            </a:endParaRPr>
          </a:p>
        </p:txBody>
      </p:sp>
      <p:pic>
        <p:nvPicPr>
          <p:cNvPr id="34" name="Objekt 3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8215338" y="5286388"/>
            <a:ext cx="5810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1928794" y="428604"/>
            <a:ext cx="5357850" cy="5591175"/>
          </a:xfrm>
          <a:prstGeom prst="upArrow">
            <a:avLst>
              <a:gd name="adj1" fmla="val 50000"/>
              <a:gd name="adj2" fmla="val 28888"/>
            </a:avLst>
          </a:prstGeom>
          <a:solidFill>
            <a:srgbClr val="EF19D0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legacyObliqueTop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rgbClr val="4BACC6"/>
            </a:extrusionClr>
          </a:sp3d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  <a:flatTx/>
          </a:bodyPr>
          <a:lstStyle/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AutoShape 1"/>
          <p:cNvSpPr>
            <a:spLocks noChangeArrowheads="1"/>
          </p:cNvSpPr>
          <p:nvPr/>
        </p:nvSpPr>
        <p:spPr bwMode="auto">
          <a:xfrm rot="10800000" flipV="1">
            <a:off x="3571868" y="1928802"/>
            <a:ext cx="2114550" cy="3648075"/>
          </a:xfrm>
          <a:prstGeom prst="roundRect">
            <a:avLst>
              <a:gd name="adj" fmla="val 48648"/>
            </a:avLst>
          </a:prstGeom>
          <a:solidFill>
            <a:srgbClr val="FFFF01"/>
          </a:solidFill>
          <a:ln w="12700">
            <a:solidFill>
              <a:srgbClr val="92CDDC"/>
            </a:solidFill>
            <a:round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 1 . 2 =  2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 2 . 2 =  4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 3 . 2 =  6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 4 . 2 =  4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 5 . 2 = 10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 6 . 2 = 12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 7 . 2 = 14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 8 . 2 = 16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 9 . 2 = 18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10 . 2 = 20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914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	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928661" y="285728"/>
            <a:ext cx="8215339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AR HERMANN" pitchFamily="2" charset="0"/>
              </a:rPr>
              <a:t>Máme 1 kartu s 2 figurkami</a:t>
            </a:r>
          </a:p>
        </p:txBody>
      </p:sp>
      <p:sp>
        <p:nvSpPr>
          <p:cNvPr id="6" name="Zahnutá šipka nahoru 5"/>
          <p:cNvSpPr/>
          <p:nvPr/>
        </p:nvSpPr>
        <p:spPr>
          <a:xfrm rot="5400000">
            <a:off x="-99219" y="1242219"/>
            <a:ext cx="1216025" cy="731838"/>
          </a:xfrm>
          <a:prstGeom prst="curvedUp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Zahnutá šipka dolů 6"/>
          <p:cNvSpPr/>
          <p:nvPr/>
        </p:nvSpPr>
        <p:spPr>
          <a:xfrm rot="5400000">
            <a:off x="6330156" y="3313907"/>
            <a:ext cx="1216025" cy="731838"/>
          </a:xfrm>
          <a:prstGeom prst="curvedDownArrow">
            <a:avLst/>
          </a:prstGeom>
          <a:solidFill>
            <a:schemeClr val="accent5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n>
                <a:solidFill>
                  <a:schemeClr val="accent5"/>
                </a:solidFill>
              </a:ln>
              <a:solidFill>
                <a:srgbClr val="990033"/>
              </a:solidFill>
            </a:endParaRPr>
          </a:p>
        </p:txBody>
      </p:sp>
      <p:sp>
        <p:nvSpPr>
          <p:cNvPr id="8" name="TextovéPole 6"/>
          <p:cNvSpPr txBox="1">
            <a:spLocks noChangeArrowheads="1"/>
          </p:cNvSpPr>
          <p:nvPr/>
        </p:nvSpPr>
        <p:spPr bwMode="auto">
          <a:xfrm>
            <a:off x="4286250" y="3929063"/>
            <a:ext cx="197643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400" dirty="0">
                <a:solidFill>
                  <a:srgbClr val="00FF00"/>
                </a:solidFill>
                <a:latin typeface="Calibri" pitchFamily="34" charset="0"/>
              </a:rPr>
              <a:t>1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.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FF00"/>
                </a:solidFill>
                <a:latin typeface="Calibri" pitchFamily="34" charset="0"/>
              </a:rPr>
              <a:t>2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=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err="1" smtClean="0">
                <a:solidFill>
                  <a:srgbClr val="FF0000"/>
                </a:solidFill>
                <a:latin typeface="Calibri" pitchFamily="34" charset="0"/>
              </a:rPr>
              <a:t>2</a:t>
            </a:r>
            <a:endParaRPr lang="cs-CZ" sz="4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9" name="Rámeček 8"/>
          <p:cNvSpPr/>
          <p:nvPr/>
        </p:nvSpPr>
        <p:spPr>
          <a:xfrm>
            <a:off x="1000125" y="1500188"/>
            <a:ext cx="5572125" cy="2000250"/>
          </a:xfrm>
          <a:prstGeom prst="frame">
            <a:avLst>
              <a:gd name="adj1" fmla="val 5418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026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3000364" y="2071678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8072463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AR HERMANN" pitchFamily="2" charset="0"/>
              </a:rPr>
              <a:t>Máme 2 karty s 2 figurkami</a:t>
            </a:r>
          </a:p>
        </p:txBody>
      </p:sp>
      <p:sp>
        <p:nvSpPr>
          <p:cNvPr id="5" name="Zahnutá šipka nahoru 4"/>
          <p:cNvSpPr/>
          <p:nvPr/>
        </p:nvSpPr>
        <p:spPr>
          <a:xfrm rot="5400000">
            <a:off x="-99219" y="1242219"/>
            <a:ext cx="1216025" cy="731838"/>
          </a:xfrm>
          <a:prstGeom prst="curvedUp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dolů 5"/>
          <p:cNvSpPr/>
          <p:nvPr/>
        </p:nvSpPr>
        <p:spPr>
          <a:xfrm rot="5400000">
            <a:off x="6758798" y="3599656"/>
            <a:ext cx="1216025" cy="731838"/>
          </a:xfrm>
          <a:prstGeom prst="curvedDownArrow">
            <a:avLst/>
          </a:prstGeom>
          <a:solidFill>
            <a:schemeClr val="accent5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n>
                <a:solidFill>
                  <a:schemeClr val="accent5"/>
                </a:solidFill>
              </a:ln>
              <a:solidFill>
                <a:srgbClr val="990033"/>
              </a:solidFill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643438" y="4429132"/>
            <a:ext cx="197643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400" dirty="0" smtClean="0">
                <a:solidFill>
                  <a:srgbClr val="00FF00"/>
                </a:solidFill>
                <a:latin typeface="Calibri" pitchFamily="34" charset="0"/>
              </a:rPr>
              <a:t>2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.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FF00"/>
                </a:solidFill>
                <a:latin typeface="Calibri" pitchFamily="34" charset="0"/>
              </a:rPr>
              <a:t>2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=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4</a:t>
            </a:r>
            <a:endParaRPr lang="cs-CZ" sz="4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1000125" y="1500188"/>
            <a:ext cx="6000767" cy="2857506"/>
          </a:xfrm>
          <a:prstGeom prst="frame">
            <a:avLst>
              <a:gd name="adj1" fmla="val 4130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1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2143108" y="2214554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2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4000496" y="2214554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000099" y="285728"/>
            <a:ext cx="8143901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AR HERMANN" pitchFamily="2" charset="0"/>
              </a:rPr>
              <a:t>Máme 3 karty s 2 figurkami</a:t>
            </a:r>
          </a:p>
        </p:txBody>
      </p:sp>
      <p:sp>
        <p:nvSpPr>
          <p:cNvPr id="5" name="Zahnutá šipka nahoru 4"/>
          <p:cNvSpPr/>
          <p:nvPr/>
        </p:nvSpPr>
        <p:spPr>
          <a:xfrm rot="5400000">
            <a:off x="-99219" y="1242219"/>
            <a:ext cx="1216025" cy="731838"/>
          </a:xfrm>
          <a:prstGeom prst="curvedUp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dolů 5"/>
          <p:cNvSpPr/>
          <p:nvPr/>
        </p:nvSpPr>
        <p:spPr>
          <a:xfrm rot="5400000">
            <a:off x="7187426" y="4028284"/>
            <a:ext cx="1216025" cy="731838"/>
          </a:xfrm>
          <a:prstGeom prst="curvedDownArrow">
            <a:avLst/>
          </a:prstGeom>
          <a:solidFill>
            <a:schemeClr val="accent5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n>
                <a:solidFill>
                  <a:schemeClr val="accent5"/>
                </a:solidFill>
              </a:ln>
              <a:solidFill>
                <a:srgbClr val="990033"/>
              </a:solidFill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000628" y="4572008"/>
            <a:ext cx="197643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400" dirty="0" smtClean="0">
                <a:solidFill>
                  <a:srgbClr val="00FF00"/>
                </a:solidFill>
                <a:latin typeface="Calibri" pitchFamily="34" charset="0"/>
              </a:rPr>
              <a:t>3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.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FF00"/>
                </a:solidFill>
                <a:latin typeface="Calibri" pitchFamily="34" charset="0"/>
              </a:rPr>
              <a:t>2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=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6</a:t>
            </a:r>
            <a:endParaRPr lang="cs-CZ" sz="4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1000125" y="1500188"/>
            <a:ext cx="6429395" cy="2643192"/>
          </a:xfrm>
          <a:prstGeom prst="frame">
            <a:avLst>
              <a:gd name="adj1" fmla="val 4130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3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1714480" y="2214554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4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3500430" y="2214554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5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5429256" y="2214554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714347" y="214290"/>
            <a:ext cx="8429653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AR HERMANN" pitchFamily="2" charset="0"/>
              </a:rPr>
              <a:t>Máme   4 karty s 2 figurkami</a:t>
            </a:r>
          </a:p>
        </p:txBody>
      </p:sp>
      <p:sp>
        <p:nvSpPr>
          <p:cNvPr id="5" name="Zahnutá šipka nahoru 4"/>
          <p:cNvSpPr/>
          <p:nvPr/>
        </p:nvSpPr>
        <p:spPr>
          <a:xfrm rot="5400000">
            <a:off x="-99219" y="1242219"/>
            <a:ext cx="1216025" cy="731838"/>
          </a:xfrm>
          <a:prstGeom prst="curvedUp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dolů 5"/>
          <p:cNvSpPr/>
          <p:nvPr/>
        </p:nvSpPr>
        <p:spPr>
          <a:xfrm rot="5400000">
            <a:off x="7044550" y="4314036"/>
            <a:ext cx="1216025" cy="731838"/>
          </a:xfrm>
          <a:prstGeom prst="curvedDownArrow">
            <a:avLst/>
          </a:prstGeom>
          <a:solidFill>
            <a:schemeClr val="accent5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n>
                <a:solidFill>
                  <a:schemeClr val="accent5"/>
                </a:solidFill>
              </a:ln>
              <a:solidFill>
                <a:srgbClr val="990033"/>
              </a:solidFill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143372" y="4643446"/>
            <a:ext cx="197643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400" dirty="0" smtClean="0">
                <a:solidFill>
                  <a:srgbClr val="00FF00"/>
                </a:solidFill>
                <a:latin typeface="Calibri" pitchFamily="34" charset="0"/>
              </a:rPr>
              <a:t>4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.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FF00"/>
                </a:solidFill>
                <a:latin typeface="Calibri" pitchFamily="34" charset="0"/>
              </a:rPr>
              <a:t>2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=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8</a:t>
            </a:r>
            <a:endParaRPr lang="cs-CZ" sz="4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1000125" y="1500188"/>
            <a:ext cx="6286519" cy="2857506"/>
          </a:xfrm>
          <a:prstGeom prst="frame">
            <a:avLst>
              <a:gd name="adj1" fmla="val 3937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3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2285984" y="1857364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4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2285984" y="3071810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5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5072066" y="3071810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6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5072066" y="1857364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857224" y="285728"/>
            <a:ext cx="8001025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AR HERMANN" pitchFamily="2" charset="0"/>
              </a:rPr>
              <a:t>Máme 5 karet s 2 figurkami</a:t>
            </a:r>
          </a:p>
        </p:txBody>
      </p:sp>
      <p:sp>
        <p:nvSpPr>
          <p:cNvPr id="5" name="Zahnutá šipka nahoru 4"/>
          <p:cNvSpPr/>
          <p:nvPr/>
        </p:nvSpPr>
        <p:spPr>
          <a:xfrm rot="5400000">
            <a:off x="-99219" y="1242219"/>
            <a:ext cx="1216025" cy="731838"/>
          </a:xfrm>
          <a:prstGeom prst="curvedUp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dolů 5"/>
          <p:cNvSpPr/>
          <p:nvPr/>
        </p:nvSpPr>
        <p:spPr>
          <a:xfrm rot="5400000">
            <a:off x="7258864" y="4885540"/>
            <a:ext cx="1216025" cy="731838"/>
          </a:xfrm>
          <a:prstGeom prst="curvedDownArrow">
            <a:avLst/>
          </a:prstGeom>
          <a:solidFill>
            <a:schemeClr val="accent5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n>
                <a:solidFill>
                  <a:schemeClr val="accent5"/>
                </a:solidFill>
              </a:ln>
              <a:solidFill>
                <a:srgbClr val="990033"/>
              </a:solidFill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286248" y="5286388"/>
            <a:ext cx="226215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400" dirty="0" smtClean="0">
                <a:solidFill>
                  <a:srgbClr val="00FF00"/>
                </a:solidFill>
                <a:latin typeface="Calibri" pitchFamily="34" charset="0"/>
              </a:rPr>
              <a:t>5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.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FF00"/>
                </a:solidFill>
                <a:latin typeface="Calibri" pitchFamily="34" charset="0"/>
              </a:rPr>
              <a:t>2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=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10</a:t>
            </a:r>
            <a:endParaRPr lang="cs-CZ" sz="4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1000125" y="1500188"/>
            <a:ext cx="6429395" cy="3643324"/>
          </a:xfrm>
          <a:prstGeom prst="frame">
            <a:avLst>
              <a:gd name="adj1" fmla="val 3398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2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1643042" y="1928802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5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3428992" y="2571744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6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1643042" y="3357562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7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5214942" y="3357562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8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5214942" y="1928802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8001025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AR HERMANN" pitchFamily="2" charset="0"/>
              </a:rPr>
              <a:t>Máme 6 karet s 2 figurkami</a:t>
            </a:r>
          </a:p>
        </p:txBody>
      </p:sp>
      <p:sp>
        <p:nvSpPr>
          <p:cNvPr id="5" name="Zahnutá šipka nahoru 4"/>
          <p:cNvSpPr/>
          <p:nvPr/>
        </p:nvSpPr>
        <p:spPr>
          <a:xfrm rot="5400000">
            <a:off x="-99219" y="1242219"/>
            <a:ext cx="1216025" cy="731838"/>
          </a:xfrm>
          <a:prstGeom prst="curvedUp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dolů 5"/>
          <p:cNvSpPr/>
          <p:nvPr/>
        </p:nvSpPr>
        <p:spPr>
          <a:xfrm rot="5400000">
            <a:off x="7187426" y="4671226"/>
            <a:ext cx="1216025" cy="731838"/>
          </a:xfrm>
          <a:prstGeom prst="curvedDownArrow">
            <a:avLst/>
          </a:prstGeom>
          <a:solidFill>
            <a:schemeClr val="accent5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n>
                <a:solidFill>
                  <a:schemeClr val="accent5"/>
                </a:solidFill>
              </a:ln>
              <a:solidFill>
                <a:srgbClr val="990033"/>
              </a:solidFill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429124" y="5072074"/>
            <a:ext cx="226215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400" dirty="0" smtClean="0">
                <a:solidFill>
                  <a:srgbClr val="00FF00"/>
                </a:solidFill>
                <a:latin typeface="Calibri" pitchFamily="34" charset="0"/>
              </a:rPr>
              <a:t>6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.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FF00"/>
                </a:solidFill>
                <a:latin typeface="Calibri" pitchFamily="34" charset="0"/>
              </a:rPr>
              <a:t>2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=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12</a:t>
            </a:r>
            <a:endParaRPr lang="cs-CZ" sz="4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1000125" y="1500188"/>
            <a:ext cx="6429395" cy="3214696"/>
          </a:xfrm>
          <a:prstGeom prst="frame">
            <a:avLst>
              <a:gd name="adj1" fmla="val 3186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6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1714480" y="1714488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7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1643042" y="3143248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8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3571868" y="3143248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9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3571868" y="1714488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0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5572132" y="3143248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1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5572132" y="1714488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857224" y="357166"/>
            <a:ext cx="7929587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AR HERMANN" pitchFamily="2" charset="0"/>
              </a:rPr>
              <a:t>Máme 7 karet s 2 figurkami</a:t>
            </a:r>
          </a:p>
        </p:txBody>
      </p:sp>
      <p:sp>
        <p:nvSpPr>
          <p:cNvPr id="5" name="Zahnutá šipka nahoru 4"/>
          <p:cNvSpPr/>
          <p:nvPr/>
        </p:nvSpPr>
        <p:spPr>
          <a:xfrm rot="5400000">
            <a:off x="-99219" y="1242219"/>
            <a:ext cx="1216025" cy="731838"/>
          </a:xfrm>
          <a:prstGeom prst="curvedUp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dolů 5"/>
          <p:cNvSpPr/>
          <p:nvPr/>
        </p:nvSpPr>
        <p:spPr>
          <a:xfrm rot="5400000">
            <a:off x="7616054" y="5314168"/>
            <a:ext cx="1216025" cy="731838"/>
          </a:xfrm>
          <a:prstGeom prst="curvedDownArrow">
            <a:avLst/>
          </a:prstGeom>
          <a:solidFill>
            <a:schemeClr val="accent5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n>
                <a:solidFill>
                  <a:schemeClr val="accent5"/>
                </a:solidFill>
              </a:ln>
              <a:solidFill>
                <a:srgbClr val="990033"/>
              </a:solidFill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357818" y="5643578"/>
            <a:ext cx="226215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400" dirty="0" smtClean="0">
                <a:solidFill>
                  <a:srgbClr val="00FF00"/>
                </a:solidFill>
                <a:latin typeface="Calibri" pitchFamily="34" charset="0"/>
              </a:rPr>
              <a:t>7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.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FF00"/>
                </a:solidFill>
                <a:latin typeface="Calibri" pitchFamily="34" charset="0"/>
              </a:rPr>
              <a:t>2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=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14</a:t>
            </a:r>
            <a:endParaRPr lang="cs-CZ" sz="4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1000125" y="1500188"/>
            <a:ext cx="6858023" cy="3929076"/>
          </a:xfrm>
          <a:prstGeom prst="frame">
            <a:avLst>
              <a:gd name="adj1" fmla="val 3077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6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1428728" y="2714620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7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3000364" y="1928802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8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3000364" y="3929066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9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4572000" y="3929066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0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4572000" y="1928802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1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6143636" y="3929066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2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6143636" y="1928802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857224" y="214290"/>
            <a:ext cx="8072463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AR HERMANN" pitchFamily="2" charset="0"/>
              </a:rPr>
              <a:t>Máme 8 karet s 2 figurkami</a:t>
            </a:r>
          </a:p>
        </p:txBody>
      </p:sp>
      <p:sp>
        <p:nvSpPr>
          <p:cNvPr id="5" name="Zahnutá šipka nahoru 4"/>
          <p:cNvSpPr/>
          <p:nvPr/>
        </p:nvSpPr>
        <p:spPr>
          <a:xfrm rot="5400000">
            <a:off x="-99219" y="1242219"/>
            <a:ext cx="1216025" cy="731838"/>
          </a:xfrm>
          <a:prstGeom prst="curvedUp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dolů 5"/>
          <p:cNvSpPr/>
          <p:nvPr/>
        </p:nvSpPr>
        <p:spPr>
          <a:xfrm rot="5400000">
            <a:off x="7687492" y="5099854"/>
            <a:ext cx="1216025" cy="731838"/>
          </a:xfrm>
          <a:prstGeom prst="curvedDownArrow">
            <a:avLst/>
          </a:prstGeom>
          <a:solidFill>
            <a:schemeClr val="accent5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n>
                <a:solidFill>
                  <a:schemeClr val="accent5"/>
                </a:solidFill>
              </a:ln>
              <a:solidFill>
                <a:srgbClr val="990033"/>
              </a:solidFill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357818" y="5643578"/>
            <a:ext cx="226215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400" dirty="0" smtClean="0">
                <a:solidFill>
                  <a:srgbClr val="00FF00"/>
                </a:solidFill>
                <a:latin typeface="Calibri" pitchFamily="34" charset="0"/>
              </a:rPr>
              <a:t>8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.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FF00"/>
                </a:solidFill>
                <a:latin typeface="Calibri" pitchFamily="34" charset="0"/>
              </a:rPr>
              <a:t>2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=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16</a:t>
            </a:r>
            <a:endParaRPr lang="cs-CZ" sz="4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1000125" y="1500188"/>
            <a:ext cx="6929461" cy="3786200"/>
          </a:xfrm>
          <a:prstGeom prst="frame">
            <a:avLst>
              <a:gd name="adj1" fmla="val 3911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7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1428728" y="1928802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8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1428728" y="3500438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9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2928926" y="1928802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0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2928926" y="3500438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1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4714876" y="1928802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2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4714876" y="3500438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3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6215074" y="3500438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4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6215074" y="1928802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857224" y="285728"/>
            <a:ext cx="7929587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AR HERMANN" pitchFamily="2" charset="0"/>
              </a:rPr>
              <a:t>Máme 9 karet s 2 figurkami</a:t>
            </a:r>
          </a:p>
        </p:txBody>
      </p:sp>
      <p:sp>
        <p:nvSpPr>
          <p:cNvPr id="5" name="Zahnutá šipka nahoru 4"/>
          <p:cNvSpPr/>
          <p:nvPr/>
        </p:nvSpPr>
        <p:spPr>
          <a:xfrm rot="5400000">
            <a:off x="-99219" y="1242219"/>
            <a:ext cx="1216025" cy="731838"/>
          </a:xfrm>
          <a:prstGeom prst="curvedUp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dolů 5"/>
          <p:cNvSpPr/>
          <p:nvPr/>
        </p:nvSpPr>
        <p:spPr>
          <a:xfrm rot="5400000">
            <a:off x="7687492" y="5528482"/>
            <a:ext cx="1216025" cy="731838"/>
          </a:xfrm>
          <a:prstGeom prst="curvedDownArrow">
            <a:avLst/>
          </a:prstGeom>
          <a:solidFill>
            <a:schemeClr val="accent5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n>
                <a:solidFill>
                  <a:schemeClr val="accent5"/>
                </a:solidFill>
              </a:ln>
              <a:solidFill>
                <a:srgbClr val="990033"/>
              </a:solidFill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572132" y="5715016"/>
            <a:ext cx="226215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400" dirty="0" smtClean="0">
                <a:solidFill>
                  <a:srgbClr val="00FF00"/>
                </a:solidFill>
                <a:latin typeface="Calibri" pitchFamily="34" charset="0"/>
              </a:rPr>
              <a:t>9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.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FF00"/>
                </a:solidFill>
                <a:latin typeface="Calibri" pitchFamily="34" charset="0"/>
              </a:rPr>
              <a:t>2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=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18</a:t>
            </a:r>
            <a:endParaRPr lang="cs-CZ" sz="4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1000125" y="1500188"/>
            <a:ext cx="6929461" cy="4143390"/>
          </a:xfrm>
          <a:prstGeom prst="frame">
            <a:avLst>
              <a:gd name="adj1" fmla="val 3952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8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2928926" y="3071810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19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2928926" y="1785926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0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1428728" y="3071810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1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1428728" y="1785926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2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3643306" y="4286256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3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4643438" y="3071810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4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4643438" y="1785926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5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6286512" y="3000372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6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6286512" y="1785926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857224" y="214290"/>
            <a:ext cx="8572529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AR HERMANN" pitchFamily="2" charset="0"/>
              </a:rPr>
              <a:t>Máme 10 karet s 2 figurkami</a:t>
            </a:r>
          </a:p>
        </p:txBody>
      </p:sp>
      <p:sp>
        <p:nvSpPr>
          <p:cNvPr id="5" name="Zahnutá šipka nahoru 4"/>
          <p:cNvSpPr/>
          <p:nvPr/>
        </p:nvSpPr>
        <p:spPr>
          <a:xfrm rot="5400000">
            <a:off x="-99219" y="1242219"/>
            <a:ext cx="1216025" cy="731838"/>
          </a:xfrm>
          <a:prstGeom prst="curvedUpArrow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dolů 5"/>
          <p:cNvSpPr/>
          <p:nvPr/>
        </p:nvSpPr>
        <p:spPr>
          <a:xfrm rot="5400000">
            <a:off x="7973244" y="5742796"/>
            <a:ext cx="1216025" cy="731838"/>
          </a:xfrm>
          <a:prstGeom prst="curvedDownArrow">
            <a:avLst/>
          </a:prstGeom>
          <a:solidFill>
            <a:schemeClr val="accent5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n>
                <a:solidFill>
                  <a:schemeClr val="accent5"/>
                </a:solidFill>
              </a:ln>
              <a:solidFill>
                <a:srgbClr val="990033"/>
              </a:solidFill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357818" y="5857892"/>
            <a:ext cx="254749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400" dirty="0" smtClean="0">
                <a:solidFill>
                  <a:srgbClr val="00FF00"/>
                </a:solidFill>
                <a:latin typeface="Calibri" pitchFamily="34" charset="0"/>
              </a:rPr>
              <a:t>10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.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FF00"/>
                </a:solidFill>
                <a:latin typeface="Calibri" pitchFamily="34" charset="0"/>
              </a:rPr>
              <a:t>2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>
                <a:latin typeface="Calibri" pitchFamily="34" charset="0"/>
              </a:rPr>
              <a:t>=</a:t>
            </a:r>
            <a:r>
              <a:rPr lang="cs-CZ" sz="4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20</a:t>
            </a:r>
            <a:endParaRPr lang="cs-CZ" sz="4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1000125" y="1500188"/>
            <a:ext cx="7215213" cy="4214828"/>
          </a:xfrm>
          <a:prstGeom prst="frame">
            <a:avLst>
              <a:gd name="adj1" fmla="val 4021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9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2786050" y="1785926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0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1285852" y="1785926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1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2000232" y="3000372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2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2857488" y="4286256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3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1357290" y="4286256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4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6572264" y="4286256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5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5000628" y="4286256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6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5786446" y="3000372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7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5072066" y="1785926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28" name="Objekt 4"/>
          <p:cNvPicPr>
            <a:picLocks noChangeArrowheads="1"/>
          </p:cNvPicPr>
          <p:nvPr/>
        </p:nvPicPr>
        <p:blipFill>
          <a:blip r:embed="rId2"/>
          <a:srcRect t="-603" b="-1024"/>
          <a:stretch>
            <a:fillRect/>
          </a:stretch>
        </p:blipFill>
        <p:spPr bwMode="auto">
          <a:xfrm>
            <a:off x="6643702" y="1785926"/>
            <a:ext cx="1295400" cy="1076325"/>
          </a:xfrm>
          <a:prstGeom prst="rect">
            <a:avLst/>
          </a:prstGeom>
          <a:ln w="38100"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1928794" y="428604"/>
            <a:ext cx="5357850" cy="5591175"/>
          </a:xfrm>
          <a:prstGeom prst="upArrow">
            <a:avLst>
              <a:gd name="adj1" fmla="val 50000"/>
              <a:gd name="adj2" fmla="val 28888"/>
            </a:avLst>
          </a:prstGeom>
          <a:solidFill>
            <a:srgbClr val="4BACC6"/>
          </a:solidFill>
          <a:ln w="9525">
            <a:miter lim="800000"/>
            <a:headEnd/>
            <a:tailEnd/>
          </a:ln>
          <a:scene3d>
            <a:camera prst="legacyObliqueTop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rgbClr val="4BACC6"/>
            </a:extrusionClr>
          </a:sp3d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  <a:flatTx/>
          </a:bodyPr>
          <a:lstStyle/>
          <a:p>
            <a:endParaRPr lang="cs-CZ"/>
          </a:p>
        </p:txBody>
      </p:sp>
      <p:sp>
        <p:nvSpPr>
          <p:cNvPr id="5" name="AutoShape 1"/>
          <p:cNvSpPr>
            <a:spLocks noChangeArrowheads="1"/>
          </p:cNvSpPr>
          <p:nvPr/>
        </p:nvSpPr>
        <p:spPr bwMode="auto">
          <a:xfrm rot="10800000" flipV="1">
            <a:off x="3571868" y="1928802"/>
            <a:ext cx="2114550" cy="3648075"/>
          </a:xfrm>
          <a:prstGeom prst="roundRect">
            <a:avLst>
              <a:gd name="adj" fmla="val 48648"/>
            </a:avLst>
          </a:prstGeom>
          <a:gradFill rotWithShape="1">
            <a:gsLst>
              <a:gs pos="0">
                <a:srgbClr val="92CDDC"/>
              </a:gs>
              <a:gs pos="50000">
                <a:srgbClr val="DAEEF3"/>
              </a:gs>
              <a:gs pos="100000">
                <a:srgbClr val="92CDDC"/>
              </a:gs>
            </a:gsLst>
            <a:lin ang="18900000" scaled="1"/>
          </a:gradFill>
          <a:ln w="12700">
            <a:solidFill>
              <a:srgbClr val="92CDDC"/>
            </a:solidFill>
            <a:round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2 .  1 =  2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2 .  2 =  4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2 .  3 =  6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2 .  4 =  </a:t>
            </a:r>
            <a:r>
              <a:rPr kumimoji="0" lang="cs-CZ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4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2 .  5 = 10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2 .  6 = 12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2 .  7 = 14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2 .  8 = 16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2 .  9 = 18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2 .10 = 20</a:t>
            </a:r>
            <a:endParaRPr kumimoji="0" lang="cs-CZ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914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19200" algn="l"/>
              </a:tabLst>
            </a:pP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	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75</TotalTime>
  <Words>257</Words>
  <Application>Microsoft Office PowerPoint</Application>
  <PresentationFormat>Předvádění na obrazovce (4:3)</PresentationFormat>
  <Paragraphs>65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                                                                             VY_32_INOVACE_03_MALÁ_ NÁSOBILKA 2</vt:lpstr>
      <vt:lpstr>MALÁ NÁSOBILKA</vt:lpstr>
      <vt:lpstr>Snímek 3</vt:lpstr>
      <vt:lpstr>Máme 1 kartu s 2 figurkami</vt:lpstr>
      <vt:lpstr>Máme 2 karty s 2 figurkami</vt:lpstr>
      <vt:lpstr>Máme 3 karty s 2 figurkami</vt:lpstr>
      <vt:lpstr>Máme   4 karty s 2 figurkami</vt:lpstr>
      <vt:lpstr>Máme 5 karet s 2 figurkami</vt:lpstr>
      <vt:lpstr>Máme 6 karet s 2 figurkami</vt:lpstr>
      <vt:lpstr>Máme 7 karet s 2 figurkami</vt:lpstr>
      <vt:lpstr>Máme 8 karet s 2 figurkami</vt:lpstr>
      <vt:lpstr>Máme 9 karet s 2 figurkami</vt:lpstr>
      <vt:lpstr>Máme 10 karet s 2 figurkami</vt:lpstr>
      <vt:lpstr>Snímek 14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VY_32_INOVACE_23_MALÁ_ NÁSOBILKA</dc:title>
  <dc:creator>Anička</dc:creator>
  <cp:lastModifiedBy>Anička</cp:lastModifiedBy>
  <cp:revision>12</cp:revision>
  <dcterms:created xsi:type="dcterms:W3CDTF">2011-11-20T06:55:33Z</dcterms:created>
  <dcterms:modified xsi:type="dcterms:W3CDTF">2012-04-02T15:35:16Z</dcterms:modified>
</cp:coreProperties>
</file>