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2461A-250E-4A29-9E9B-599CA3838FA1}" type="datetime1">
              <a:rPr lang="en-US" smtClean="0"/>
              <a:pPr/>
              <a:t>11/14/2011</a:t>
            </a:fld>
            <a:endParaRPr lang="en-US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AD66C-382E-48AD-8F4C-E87C4D4A8B28}" type="datetime1">
              <a:rPr lang="en-US" smtClean="0"/>
              <a:pPr/>
              <a:t>11/14/2011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F4ADA4-35DF-4BD1-8C53-4246F035229A}" type="datetime1">
              <a:rPr lang="en-US" smtClean="0"/>
              <a:pPr/>
              <a:t>11/14/2011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F63ED-02B1-490A-8EAD-E0CB136D5388}" type="datetime1">
              <a:rPr lang="en-US" smtClean="0"/>
              <a:pPr/>
              <a:t>11/14/2011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771BB6-685D-4518-8FAD-1882B9671546}" type="datetime1">
              <a:rPr lang="en-US" smtClean="0"/>
              <a:pPr/>
              <a:t>11/14/2011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FFBFE-5C08-4E0E-AF38-FB925F0B4D71}" type="datetime1">
              <a:rPr lang="en-US" smtClean="0"/>
              <a:pPr/>
              <a:t>11/14/2011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3242C-D747-4ADD-80D8-99421268E3A8}" type="datetime1">
              <a:rPr lang="en-US" smtClean="0"/>
              <a:pPr/>
              <a:t>11/14/2011</a:t>
            </a:fld>
            <a:endParaRPr lang="en-US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82007-CDD1-4BCF-B9F4-9D458EFEEFE1}" type="datetime1">
              <a:rPr lang="en-US" smtClean="0"/>
              <a:pPr/>
              <a:t>11/14/2011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4F265-CA88-4C30-A9AD-02E6A5184734}" type="datetime1">
              <a:rPr lang="en-US" smtClean="0"/>
              <a:pPr/>
              <a:t>11/14/2011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81099-48EC-46A3-9530-F58EB96AF77C}" type="datetime1">
              <a:rPr lang="en-US" smtClean="0"/>
              <a:pPr/>
              <a:t>11/14/2011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7E24-FFB9-4C73-8C6D-E02A7AD33DB8}" type="datetime1">
              <a:rPr lang="en-US" smtClean="0"/>
              <a:pPr/>
              <a:t>11/14/2011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823242C-D747-4ADD-80D8-99421268E3A8}" type="datetime1">
              <a:rPr lang="en-US" smtClean="0"/>
              <a:pPr/>
              <a:t>11/14/2011</a:t>
            </a:fld>
            <a:endParaRPr lang="en-US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F40B41D-FD10-4A38-B39B-626510BD49B7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hf sldNum="0" hdr="0" ftr="0" dt="0"/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ospital-kuks.cz/modules/tableadmin2/external/imageext_new.php?image=WG9+Y3N+cGljdDc0MTkwLmpwZ35nYWxlcmllfm9icmF6ZWtfY291bnRlcn41Mn5nYWxlcmllfjF+MTd+b1k=&amp;width=510&amp;height=768" TargetMode="External"/><Relationship Id="rId2" Type="http://schemas.openxmlformats.org/officeDocument/2006/relationships/hyperlink" Target="http://www.hospital-kuks.cz/modules/tableadmin2/external/imageext_new.php?image=WG9+Y3N+cGljdDc0MjExLmpwZ35nYWxlcmllfm9icmF6ZWtfY291bnRlcn42M35nYWxlcmllfjF+MTd+b1k=&amp;width=1024&amp;height=681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ospital-kuks.cz/modules/tableadmin2/external/imageext_new.php?image=WG9+Y3N+cGljdDc0MTkyLmpwZ35nYWxlcmllfm9icmF6ZWtfY291bnRlcn41NH5nYWxlcmllfjF+MTd+b1k=&amp;width=510&amp;height=768" TargetMode="External"/><Relationship Id="rId7" Type="http://schemas.openxmlformats.org/officeDocument/2006/relationships/image" Target="../media/image6.jpeg"/><Relationship Id="rId2" Type="http://schemas.openxmlformats.org/officeDocument/2006/relationships/hyperlink" Target="http://www.hospital-kuks.cz/modules/tableadmin2/external/imageext_new.php?image=WG9+Y3N+cGljdDc0MTkwLmpwZ35nYWxlcmllfm9icmF6ZWtfY291bnRlcn41Mn5nYWxlcmllfjF+MTd+b1k=&amp;width=510&amp;height=768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hospital-kuks.cz/modules/tableadmin2/external/imageext_new.php?image=WG9+Y3N+cGljdDc0MjE3LmpwZ35nYWxlcmllfm9icmF6ZWtfY291bnRlcn4zNH5nYWxlcmllfjF+MTd+b1k=&amp;width=510&amp;height=768" TargetMode="External"/><Relationship Id="rId5" Type="http://schemas.openxmlformats.org/officeDocument/2006/relationships/hyperlink" Target="http://www.hospital-kuks.cz/modules/tableadmin2/external/imageext_new.php?image=WG9+Y3N+cGljdDc0MTkxLmpwZ35nYWxlcmllfm9icmF6ZWtfY291bnRlcn41M35nYWxlcmllfjF+MTd+b1k=&amp;width=510&amp;height=768" TargetMode="Externa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ospital-kuks.cz/modules/tableadmin2/external/imageext_new.php?image=WG9+Y3N+MTIwODIwMDNfNThfX2NyYWZ0LmpwZ35nYWxlcmllfm9icmF6ZWtfY291bnRlcn4yNX5nYWxlcmllfjF+MTd+b1k=&amp;width=576&amp;height=768" TargetMode="External"/><Relationship Id="rId7" Type="http://schemas.openxmlformats.org/officeDocument/2006/relationships/image" Target="../media/image8.jpeg"/><Relationship Id="rId2" Type="http://schemas.openxmlformats.org/officeDocument/2006/relationships/hyperlink" Target="http://www.hospital-kuks.cz/modules/tableadmin2/external/imageext_new.php?image=WG9+Y3N+cGljdDc0MTkyLmpwZ35nYWxlcmllfm9icmF6ZWtfY291bnRlcn41NH5nYWxlcmllfjF+MTd+b1k=&amp;width=510&amp;height=768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hospital-kuks.cz/modules/tableadmin2/external/imageext_new.php?image=WG9+Y3N+cGljdDA3NjM3LmpwZ35nYWxlcmllfm9icmF6ZWtfY291bnRlcn40NX5nYWxlcmllfjF+MTd+b1k=&amp;width=1024&amp;height=768" TargetMode="External"/><Relationship Id="rId5" Type="http://schemas.openxmlformats.org/officeDocument/2006/relationships/hyperlink" Target="http://www.hospital-kuks.cz/modules/tableadmin2/external/imageext_new.php?image=WG9+Y3N+cGljdDc0MjE3LmpwZ35nYWxlcmllfm9icmF6ZWtfY291bnRlcn4zNH5nYWxlcmllfjF+MTd+b1k=&amp;width=510&amp;height=768" TargetMode="Externa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612576" y="404664"/>
            <a:ext cx="10530546" cy="2209800"/>
          </a:xfrm>
        </p:spPr>
        <p:txBody>
          <a:bodyPr/>
          <a:lstStyle/>
          <a:p>
            <a:r>
              <a:rPr lang="cs-CZ" dirty="0"/>
              <a:t>ŠABLONA III/2 </a:t>
            </a:r>
            <a:r>
              <a:rPr lang="cs-CZ" dirty="0" smtClean="0"/>
              <a:t>    </a:t>
            </a:r>
            <a:br>
              <a:rPr lang="cs-CZ" dirty="0" smtClean="0"/>
            </a:br>
            <a:r>
              <a:rPr lang="cs-CZ" sz="8000" dirty="0" smtClean="0"/>
              <a:t>SOCHY NEŘESTÍ</a:t>
            </a:r>
            <a:endParaRPr lang="cs-CZ" sz="8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-1297160" y="2780928"/>
            <a:ext cx="10441160" cy="1752600"/>
          </a:xfrm>
        </p:spPr>
        <p:txBody>
          <a:bodyPr/>
          <a:lstStyle/>
          <a:p>
            <a:r>
              <a:rPr lang="cs-CZ" dirty="0" smtClean="0"/>
              <a:t>            HELENA ŠKOPKOVÁ, ZŠ HORNÍ SLAVKOV</a:t>
            </a:r>
          </a:p>
          <a:p>
            <a:r>
              <a:rPr lang="cs-CZ" dirty="0" smtClean="0"/>
              <a:t>          </a:t>
            </a:r>
            <a:r>
              <a:rPr lang="cs-CZ" sz="3600" dirty="0" smtClean="0"/>
              <a:t>VY_32_INOVACE_302_SOCHY </a:t>
            </a:r>
            <a:r>
              <a:rPr lang="cs-CZ" sz="3600" dirty="0" smtClean="0"/>
              <a:t>NEŘESTÍ</a:t>
            </a:r>
            <a:endParaRPr lang="cs-CZ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869160"/>
            <a:ext cx="6096000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33400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243408"/>
            <a:ext cx="8229600" cy="2722314"/>
          </a:xfrm>
        </p:spPr>
        <p:txBody>
          <a:bodyPr>
            <a:normAutofit/>
          </a:bodyPr>
          <a:lstStyle/>
          <a:p>
            <a:r>
              <a:rPr lang="cs-CZ" sz="6600" dirty="0" smtClean="0"/>
              <a:t>SOCHY NEŘESTÍ</a:t>
            </a:r>
            <a:br>
              <a:rPr lang="cs-CZ" sz="6600" dirty="0" smtClean="0"/>
            </a:br>
            <a:r>
              <a:rPr lang="cs-CZ" sz="6600" dirty="0" smtClean="0"/>
              <a:t> OD M. B. BRAUNA</a:t>
            </a:r>
            <a:endParaRPr lang="cs-CZ" sz="6600" dirty="0"/>
          </a:p>
        </p:txBody>
      </p:sp>
      <p:sp>
        <p:nvSpPr>
          <p:cNvPr id="3" name="Obdélník 2"/>
          <p:cNvSpPr/>
          <p:nvPr/>
        </p:nvSpPr>
        <p:spPr>
          <a:xfrm>
            <a:off x="395536" y="1964353"/>
            <a:ext cx="8424936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Na zámku Kuks je i 12 </a:t>
            </a:r>
            <a:r>
              <a:rPr lang="cs-CZ" sz="2400" dirty="0"/>
              <a:t>alegorií Neřestí:</a:t>
            </a:r>
          </a:p>
          <a:p>
            <a:r>
              <a:rPr lang="cs-CZ" sz="2400" dirty="0"/>
              <a:t>Pýcha</a:t>
            </a:r>
          </a:p>
          <a:p>
            <a:r>
              <a:rPr lang="cs-CZ" sz="2400" dirty="0"/>
              <a:t>Lakomství</a:t>
            </a:r>
          </a:p>
          <a:p>
            <a:r>
              <a:rPr lang="cs-CZ" sz="2400" dirty="0"/>
              <a:t>Smilstvo</a:t>
            </a:r>
          </a:p>
          <a:p>
            <a:r>
              <a:rPr lang="cs-CZ" sz="2400" dirty="0"/>
              <a:t>Závist</a:t>
            </a:r>
          </a:p>
          <a:p>
            <a:r>
              <a:rPr lang="cs-CZ" sz="2400" dirty="0"/>
              <a:t>Obžerství</a:t>
            </a:r>
          </a:p>
          <a:p>
            <a:r>
              <a:rPr lang="cs-CZ" sz="2400" dirty="0"/>
              <a:t>Hněv</a:t>
            </a:r>
          </a:p>
          <a:p>
            <a:r>
              <a:rPr lang="cs-CZ" sz="2400" dirty="0"/>
              <a:t>Lenost</a:t>
            </a:r>
          </a:p>
          <a:p>
            <a:r>
              <a:rPr lang="cs-CZ" sz="2400" dirty="0"/>
              <a:t>Zoufalství</a:t>
            </a:r>
          </a:p>
          <a:p>
            <a:r>
              <a:rPr lang="cs-CZ" sz="2400" dirty="0"/>
              <a:t>Lehkomyslnost</a:t>
            </a:r>
          </a:p>
          <a:p>
            <a:r>
              <a:rPr lang="cs-CZ" sz="2400" dirty="0"/>
              <a:t>Pomluva</a:t>
            </a:r>
          </a:p>
          <a:p>
            <a:r>
              <a:rPr lang="cs-CZ" sz="2400" dirty="0"/>
              <a:t>Lstivost       ty jsou od Matyáše Brauna z období 1715-1718</a:t>
            </a:r>
          </a:p>
          <a:p>
            <a:r>
              <a:rPr lang="cs-CZ" sz="2400" dirty="0"/>
              <a:t>z r. 1883 je socha Podvodu od B. </a:t>
            </a:r>
            <a:r>
              <a:rPr lang="cs-CZ" sz="2400" dirty="0" err="1"/>
              <a:t>Seelinga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928514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0" y="0"/>
            <a:ext cx="2155825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err="1" smtClean="0">
                <a:ln>
                  <a:noFill/>
                </a:ln>
                <a:solidFill>
                  <a:srgbClr val="9A6400"/>
                </a:solidFill>
                <a:effectLst/>
                <a:latin typeface="Arial" pitchFamily="34" charset="0"/>
                <a:cs typeface="Arial" pitchFamily="34" charset="0"/>
                <a:hlinkClick r:id="rId2"/>
              </a:rPr>
              <a:t>Předchozí</a:t>
            </a:r>
            <a:r>
              <a:rPr kumimoji="0" lang="cs-CZ" sz="1800" b="0" i="0" u="none" strike="noStrike" cap="none" normalizeH="0" baseline="0" dirty="0" err="1" smtClean="0">
                <a:ln>
                  <a:noFill/>
                </a:ln>
                <a:solidFill>
                  <a:srgbClr val="9A6400"/>
                </a:solidFill>
                <a:effectLst/>
                <a:latin typeface="Arial" pitchFamily="34" charset="0"/>
                <a:cs typeface="Arial" pitchFamily="34" charset="0"/>
                <a:hlinkClick r:id="rId3"/>
              </a:rPr>
              <a:t>Další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 </a:t>
            </a:r>
            <a:r>
              <a:rPr kumimoji="0" lang="cs-CZ" sz="46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                                                                         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Alegorie Pýchy, M. B. Braun 1718-172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717" y="1196752"/>
            <a:ext cx="3825425" cy="5472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 flipH="1">
            <a:off x="-2556791" y="-2410284"/>
            <a:ext cx="2556792" cy="82791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6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                                                                         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2" name="Picture 4" descr="Alegorie Lakomství, M. B. Braun 1718-172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196752"/>
            <a:ext cx="3825425" cy="5472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68717" y="620688"/>
            <a:ext cx="809171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SOCHA PÝCHA                                         SOCHA LAKOMSTVÍ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105784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ChangeArrowheads="1"/>
          </p:cNvSpPr>
          <p:nvPr/>
        </p:nvSpPr>
        <p:spPr bwMode="auto">
          <a:xfrm>
            <a:off x="0" y="0"/>
            <a:ext cx="2155825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rgbClr val="9A6400"/>
                </a:solidFill>
                <a:effectLst/>
                <a:latin typeface="Arial" pitchFamily="34" charset="0"/>
                <a:cs typeface="Arial" pitchFamily="34" charset="0"/>
                <a:hlinkClick r:id="rId2"/>
              </a:rPr>
              <a:t>Předchozí</a:t>
            </a: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rgbClr val="9A6400"/>
                </a:solidFill>
                <a:effectLst/>
                <a:latin typeface="Arial" pitchFamily="34" charset="0"/>
                <a:cs typeface="Arial" pitchFamily="34" charset="0"/>
                <a:hlinkClick r:id="rId3"/>
              </a:rPr>
              <a:t>Další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 </a:t>
            </a:r>
            <a:r>
              <a:rPr kumimoji="0" lang="cs-CZ" sz="46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</a:t>
            </a: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                                                                         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 descr="Alegorie Smilstva, M. B. Braun 1718-172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143929"/>
            <a:ext cx="3623774" cy="5456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0" y="0"/>
            <a:ext cx="2155825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err="1" smtClean="0">
                <a:ln>
                  <a:noFill/>
                </a:ln>
                <a:solidFill>
                  <a:srgbClr val="9A6400"/>
                </a:solidFill>
                <a:effectLst/>
                <a:latin typeface="Arial" pitchFamily="34" charset="0"/>
                <a:cs typeface="Arial" pitchFamily="34" charset="0"/>
                <a:hlinkClick r:id="rId5"/>
              </a:rPr>
              <a:t>Předchozí</a:t>
            </a:r>
            <a:r>
              <a:rPr kumimoji="0" lang="cs-CZ" sz="1800" b="0" i="0" u="none" strike="noStrike" cap="none" normalizeH="0" baseline="0" dirty="0" err="1" smtClean="0">
                <a:ln>
                  <a:noFill/>
                </a:ln>
                <a:solidFill>
                  <a:srgbClr val="9A6400"/>
                </a:solidFill>
                <a:effectLst/>
                <a:latin typeface="Arial" pitchFamily="34" charset="0"/>
                <a:cs typeface="Arial" pitchFamily="34" charset="0"/>
                <a:hlinkClick r:id="rId6"/>
              </a:rPr>
              <a:t>Další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 </a:t>
            </a:r>
            <a:r>
              <a:rPr kumimoji="0" lang="cs-CZ" sz="46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                                                                         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6" name="Picture 4" descr="Alegorie Závisti, M. B. Braun 1718-172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143929"/>
            <a:ext cx="3636350" cy="5475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460703"/>
            <a:ext cx="78848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SOCHA SMILSTVA                                   SOCHA  ZÁVISTI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530880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ChangeArrowheads="1"/>
          </p:cNvSpPr>
          <p:nvPr/>
        </p:nvSpPr>
        <p:spPr bwMode="auto">
          <a:xfrm>
            <a:off x="0" y="0"/>
            <a:ext cx="2155825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rgbClr val="9A6400"/>
                </a:solidFill>
                <a:effectLst/>
                <a:latin typeface="Arial" pitchFamily="34" charset="0"/>
                <a:cs typeface="Arial" pitchFamily="34" charset="0"/>
                <a:hlinkClick r:id="rId2"/>
              </a:rPr>
              <a:t>Předchozí</a:t>
            </a: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rgbClr val="9A6400"/>
                </a:solidFill>
                <a:effectLst/>
                <a:latin typeface="Arial" pitchFamily="34" charset="0"/>
                <a:cs typeface="Arial" pitchFamily="34" charset="0"/>
                <a:hlinkClick r:id="rId3"/>
              </a:rPr>
              <a:t>Další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 </a:t>
            </a:r>
            <a:r>
              <a:rPr kumimoji="0" lang="cs-CZ" sz="46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</a:t>
            </a: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                                                                         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 descr="Alegorie Obžerství, M. B. Braun 1718-172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052736"/>
            <a:ext cx="3620914" cy="5452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0" y="0"/>
            <a:ext cx="2422525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rgbClr val="9A6400"/>
                </a:solidFill>
                <a:effectLst/>
                <a:latin typeface="Arial" pitchFamily="34" charset="0"/>
                <a:cs typeface="Arial" pitchFamily="34" charset="0"/>
                <a:hlinkClick r:id="rId5"/>
              </a:rPr>
              <a:t>Předchozí</a:t>
            </a: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rgbClr val="9A6400"/>
                </a:solidFill>
                <a:effectLst/>
                <a:latin typeface="Arial" pitchFamily="34" charset="0"/>
                <a:cs typeface="Arial" pitchFamily="34" charset="0"/>
                <a:hlinkClick r:id="rId6"/>
              </a:rPr>
              <a:t>Další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 </a:t>
            </a:r>
            <a:r>
              <a:rPr kumimoji="0" lang="cs-CZ" sz="46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</a:t>
            </a: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                                                                                   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100" name="Picture 4" descr="Alegorie Lstivosti, Braun, 1718-1720.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052736"/>
            <a:ext cx="3966375" cy="5452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548680"/>
            <a:ext cx="84249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SOCHA OBŽERSTVÍ                               SOCHA LSTIVOSTI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626546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620688"/>
            <a:ext cx="777686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Zdroj : Národní památkový ústav, </a:t>
            </a:r>
            <a:r>
              <a:rPr lang="cs-CZ" sz="3200" dirty="0" err="1"/>
              <a:t>Hospital</a:t>
            </a:r>
            <a:r>
              <a:rPr lang="cs-CZ" sz="3200" dirty="0"/>
              <a:t> Kuks  se souhlasem p. kastelána Libora Švece</a:t>
            </a:r>
          </a:p>
        </p:txBody>
      </p:sp>
      <p:sp>
        <p:nvSpPr>
          <p:cNvPr id="3" name="Obdélník 2"/>
          <p:cNvSpPr/>
          <p:nvPr/>
        </p:nvSpPr>
        <p:spPr>
          <a:xfrm>
            <a:off x="755575" y="2190348"/>
            <a:ext cx="333456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Obrázky použity z :</a:t>
            </a:r>
          </a:p>
        </p:txBody>
      </p:sp>
      <p:sp>
        <p:nvSpPr>
          <p:cNvPr id="4" name="Obdélník 3"/>
          <p:cNvSpPr/>
          <p:nvPr/>
        </p:nvSpPr>
        <p:spPr>
          <a:xfrm>
            <a:off x="827584" y="271356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http://www.hospital-kuks.cz/fota-a-panoramata/fotogalerie/?pageshowing=2</a:t>
            </a:r>
          </a:p>
        </p:txBody>
      </p:sp>
    </p:spTree>
    <p:extLst>
      <p:ext uri="{BB962C8B-B14F-4D97-AF65-F5344CB8AC3E}">
        <p14:creationId xmlns:p14="http://schemas.microsoft.com/office/powerpoint/2010/main" val="1511534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skophe\Desktop\untitled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9426" y="0"/>
            <a:ext cx="498514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0357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71</TotalTime>
  <Words>100</Words>
  <Application>Microsoft Office PowerPoint</Application>
  <PresentationFormat>Předvádění na obrazovce (4:3)</PresentationFormat>
  <Paragraphs>40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Vrchol</vt:lpstr>
      <vt:lpstr>ŠABLONA III/2      SOCHY NEŘESTÍ</vt:lpstr>
      <vt:lpstr>SOCHY NEŘESTÍ  OD M. B. BRAUNA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ŠABLONA III/2      SOCHY NEŘESTÍ</dc:title>
  <dc:creator>Škopková Helena</dc:creator>
  <cp:lastModifiedBy>Škopková Helena</cp:lastModifiedBy>
  <cp:revision>6</cp:revision>
  <dcterms:created xsi:type="dcterms:W3CDTF">2011-11-10T17:44:07Z</dcterms:created>
  <dcterms:modified xsi:type="dcterms:W3CDTF">2011-11-14T11:14:13Z</dcterms:modified>
</cp:coreProperties>
</file>