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62" r:id="rId2"/>
    <p:sldId id="263" r:id="rId3"/>
    <p:sldId id="264" r:id="rId4"/>
    <p:sldId id="265" r:id="rId5"/>
    <p:sldId id="266" r:id="rId6"/>
    <p:sldId id="267"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a:t>
          </a:r>
          <a:r>
            <a:rPr lang="cs-CZ" dirty="0" smtClean="0"/>
            <a:t>: </a:t>
          </a:r>
          <a:r>
            <a:rPr lang="cs-CZ" dirty="0" smtClean="0">
              <a:solidFill>
                <a:sysClr val="windowText" lastClr="000000">
                  <a:hueOff val="0"/>
                  <a:satOff val="0"/>
                  <a:lumOff val="0"/>
                  <a:alphaOff val="0"/>
                </a:sysClr>
              </a:solidFill>
              <a:latin typeface="Calibri"/>
              <a:ea typeface="+mn-ea"/>
              <a:cs typeface="+mn-cs"/>
            </a:rPr>
            <a:t>Základní škola a Mateřská škola Studená, okres Jindřichův Hradec  </a:t>
          </a:r>
          <a:r>
            <a:rPr lang="cs-CZ" dirty="0" smtClean="0"/>
            <a:t>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 Mgr. Vladimíra Dvořáková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VY_32_INOVACE_3C46Čj8_Základní větné členy</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EBC41103-E2E5-4D48-9B4B-425520D3D098}">
      <dgm:prSet/>
      <dgm:spPr/>
      <dgm:t>
        <a:bodyPr/>
        <a:lstStyle/>
        <a:p>
          <a:pPr algn="l"/>
          <a:r>
            <a:rPr lang="cs-CZ" dirty="0"/>
            <a:t>Číslo projektu</a:t>
          </a:r>
          <a:r>
            <a:rPr lang="cs-CZ" dirty="0" smtClean="0"/>
            <a:t>: CZ.1.07/1.4.00/21.3136</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C73C7642-F245-4585-8F88-243F9FAEF6CA}">
      <dgm:prSet/>
      <dgm:spPr/>
      <dgm:t>
        <a:bodyPr/>
        <a:lstStyle/>
        <a:p>
          <a:pPr algn="l"/>
          <a:r>
            <a:rPr lang="cs-CZ" dirty="0"/>
            <a:t>Téma</a:t>
          </a:r>
          <a:r>
            <a:rPr lang="cs-CZ" dirty="0" smtClean="0"/>
            <a:t>: Základní větné členy</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custLinFactNeighborX="0"/>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custLinFactNeighborX="0" custLinFactNeighborY="332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custLinFactNeighborX="1515" custLinFactNeighborY="579"/>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02BBA371-5DE7-4356-9785-DB1190203E0F}" type="presOf" srcId="{39F8B381-5807-488E-AC22-73DD4140ED4A}" destId="{71045F8C-00FA-488E-A7BD-E2E6753D979D}"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2E3CE8D4-156A-4CBD-B5A1-B050AE16B229}" type="presOf" srcId="{019433A1-1324-4DE1-9E6F-32B851095F74}" destId="{A3817367-F2BC-482F-8832-FA00B51DCCF3}" srcOrd="0" destOrd="0" presId="urn:microsoft.com/office/officeart/2005/8/layout/target3"/>
    <dgm:cxn modelId="{8A4F48D3-FB14-4D6D-B23D-9A4813C7DA4E}" type="presOf" srcId="{C73C7642-F245-4585-8F88-243F9FAEF6CA}" destId="{9A9B6F4F-B6FF-4F2D-B640-A8473E589523}" srcOrd="0" destOrd="0" presId="urn:microsoft.com/office/officeart/2005/8/layout/target3"/>
    <dgm:cxn modelId="{7977A4E5-3CFF-4110-B512-DAA8327D1E38}" type="presOf" srcId="{445C7998-7549-48B0-BD68-D4F0167F02E5}" destId="{4D19AB04-24FA-40C2-B203-52AE3D15E171}" srcOrd="1" destOrd="0" presId="urn:microsoft.com/office/officeart/2005/8/layout/target3"/>
    <dgm:cxn modelId="{5D7C4A40-3C77-439D-B05F-A931F3E51B3A}" type="presOf" srcId="{EBC41103-E2E5-4D48-9B4B-425520D3D098}" destId="{A27B6496-BF1B-4384-9217-9659064D5D6A}" srcOrd="1" destOrd="0" presId="urn:microsoft.com/office/officeart/2005/8/layout/target3"/>
    <dgm:cxn modelId="{D03E290B-EA59-45AF-9778-9D425ABAB5FF}" type="presOf" srcId="{FBBFC3EA-9D9D-4F3A-BEA6-9C2C0E46BF20}" destId="{643EA938-EDE0-4533-ACCC-D2BD6F3A527C}"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B6594AEC-7F1F-4441-9C0F-93155F8C3A72}" type="presOf" srcId="{C73C7642-F245-4585-8F88-243F9FAEF6CA}" destId="{59F530CB-4999-43B3-A00D-6AB53886BD77}" srcOrd="1" destOrd="0" presId="urn:microsoft.com/office/officeart/2005/8/layout/target3"/>
    <dgm:cxn modelId="{F41E7D2E-9CFC-417B-AE86-9B66B76F826C}" type="presOf" srcId="{EBC41103-E2E5-4D48-9B4B-425520D3D098}" destId="{3BA01B75-849B-4716-8BCD-084A86FF328F}" srcOrd="0" destOrd="0" presId="urn:microsoft.com/office/officeart/2005/8/layout/target3"/>
    <dgm:cxn modelId="{ED864BCF-E984-4B0D-ABAB-BF21B6A93056}" type="presOf" srcId="{FBBFC3EA-9D9D-4F3A-BEA6-9C2C0E46BF20}" destId="{832BF48F-0145-4429-9E02-8FCA946CCE9E}" srcOrd="1" destOrd="0" presId="urn:microsoft.com/office/officeart/2005/8/layout/target3"/>
    <dgm:cxn modelId="{DC30EE36-191A-41EF-B96A-5DC99780A991}" type="presOf" srcId="{019433A1-1324-4DE1-9E6F-32B851095F74}" destId="{E7297F21-D4FD-4A41-AE58-814D01A6B5E7}"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2BCF91-C654-4E19-950C-39AA1A49C169}" srcId="{39F8B381-5807-488E-AC22-73DD4140ED4A}" destId="{019433A1-1324-4DE1-9E6F-32B851095F74}" srcOrd="2" destOrd="0" parTransId="{2AB92C11-48B1-4C26-9CC1-F4AB2F53C03B}" sibTransId="{2716416C-EF69-44CA-AEFE-14F7FF081354}"/>
    <dgm:cxn modelId="{CB88B974-C928-4012-BEFE-AB3ED557DCB8}" type="presOf" srcId="{445C7998-7549-48B0-BD68-D4F0167F02E5}" destId="{BC35EE03-4121-4EF9-923D-7CB6D30D358D}" srcOrd="0" destOrd="0" presId="urn:microsoft.com/office/officeart/2005/8/layout/target3"/>
    <dgm:cxn modelId="{2EDF6DFA-5C82-4979-B330-3841028295C9}" type="presParOf" srcId="{71045F8C-00FA-488E-A7BD-E2E6753D979D}" destId="{3577EC6B-C980-4F34-8C69-4365E7B8FC8C}" srcOrd="0" destOrd="0" presId="urn:microsoft.com/office/officeart/2005/8/layout/target3"/>
    <dgm:cxn modelId="{170400B6-35FA-444C-8DCF-DE496DCF49A2}" type="presParOf" srcId="{71045F8C-00FA-488E-A7BD-E2E6753D979D}" destId="{6940EB87-DC1D-4BC3-9408-9AC2E1FFC039}" srcOrd="1" destOrd="0" presId="urn:microsoft.com/office/officeart/2005/8/layout/target3"/>
    <dgm:cxn modelId="{DC297760-69C5-4BD8-8FC1-7E61A246C7F0}" type="presParOf" srcId="{71045F8C-00FA-488E-A7BD-E2E6753D979D}" destId="{BC35EE03-4121-4EF9-923D-7CB6D30D358D}" srcOrd="2" destOrd="0" presId="urn:microsoft.com/office/officeart/2005/8/layout/target3"/>
    <dgm:cxn modelId="{807669A7-E187-44E9-8394-7C621AB8A32D}" type="presParOf" srcId="{71045F8C-00FA-488E-A7BD-E2E6753D979D}" destId="{C95EEA27-3CBF-4645-A92D-9D8AF5C1CBFC}" srcOrd="3" destOrd="0" presId="urn:microsoft.com/office/officeart/2005/8/layout/target3"/>
    <dgm:cxn modelId="{2F3343E5-2425-4763-96A8-120FE024F601}" type="presParOf" srcId="{71045F8C-00FA-488E-A7BD-E2E6753D979D}" destId="{851BB866-B6AE-4566-893F-4C635BA974FC}" srcOrd="4" destOrd="0" presId="urn:microsoft.com/office/officeart/2005/8/layout/target3"/>
    <dgm:cxn modelId="{041B7D90-70BD-49EF-B796-9D7CA4CFCA1F}" type="presParOf" srcId="{71045F8C-00FA-488E-A7BD-E2E6753D979D}" destId="{643EA938-EDE0-4533-ACCC-D2BD6F3A527C}" srcOrd="5" destOrd="0" presId="urn:microsoft.com/office/officeart/2005/8/layout/target3"/>
    <dgm:cxn modelId="{E1F9E308-6704-406B-ACC2-B5A93386100F}" type="presParOf" srcId="{71045F8C-00FA-488E-A7BD-E2E6753D979D}" destId="{92F31B18-D66D-4CC7-89B9-378928DE877D}" srcOrd="6" destOrd="0" presId="urn:microsoft.com/office/officeart/2005/8/layout/target3"/>
    <dgm:cxn modelId="{04D12025-ED64-4C34-9E00-C9A9F44E23C0}" type="presParOf" srcId="{71045F8C-00FA-488E-A7BD-E2E6753D979D}" destId="{902074E1-B931-4618-97F1-FADBE82E9C3C}" srcOrd="7" destOrd="0" presId="urn:microsoft.com/office/officeart/2005/8/layout/target3"/>
    <dgm:cxn modelId="{B29CF097-3782-45C6-8539-792FAEF0DA75}" type="presParOf" srcId="{71045F8C-00FA-488E-A7BD-E2E6753D979D}" destId="{A3817367-F2BC-482F-8832-FA00B51DCCF3}" srcOrd="8" destOrd="0" presId="urn:microsoft.com/office/officeart/2005/8/layout/target3"/>
    <dgm:cxn modelId="{2D6D74CD-3338-4031-AAEB-0371A04BF5DF}" type="presParOf" srcId="{71045F8C-00FA-488E-A7BD-E2E6753D979D}" destId="{2DD79E57-A63E-47D4-A1AB-6DF333476AD4}" srcOrd="9" destOrd="0" presId="urn:microsoft.com/office/officeart/2005/8/layout/target3"/>
    <dgm:cxn modelId="{370A0567-6EAC-4214-A57B-BEFD6C250F56}" type="presParOf" srcId="{71045F8C-00FA-488E-A7BD-E2E6753D979D}" destId="{648967D3-ED80-4214-8D87-4E7012561E4A}" srcOrd="10" destOrd="0" presId="urn:microsoft.com/office/officeart/2005/8/layout/target3"/>
    <dgm:cxn modelId="{254ACA86-5F21-4A36-996A-78C722716FF6}" type="presParOf" srcId="{71045F8C-00FA-488E-A7BD-E2E6753D979D}" destId="{9A9B6F4F-B6FF-4F2D-B640-A8473E589523}" srcOrd="11" destOrd="0" presId="urn:microsoft.com/office/officeart/2005/8/layout/target3"/>
    <dgm:cxn modelId="{040EA060-E195-412E-862C-48DCD59E2301}" type="presParOf" srcId="{71045F8C-00FA-488E-A7BD-E2E6753D979D}" destId="{13BD0FAF-9F2C-4708-9E63-A8E8E5252943}" srcOrd="12" destOrd="0" presId="urn:microsoft.com/office/officeart/2005/8/layout/target3"/>
    <dgm:cxn modelId="{990E0F70-B95C-4A4E-A856-5C01B088811D}" type="presParOf" srcId="{71045F8C-00FA-488E-A7BD-E2E6753D979D}" destId="{6821E7C9-5E4B-45FA-8F82-01E6F26FAA25}" srcOrd="13" destOrd="0" presId="urn:microsoft.com/office/officeart/2005/8/layout/target3"/>
    <dgm:cxn modelId="{DB642F4D-94B2-478E-93BE-3A9A559F23CC}" type="presParOf" srcId="{71045F8C-00FA-488E-A7BD-E2E6753D979D}" destId="{3BA01B75-849B-4716-8BCD-084A86FF328F}" srcOrd="14" destOrd="0" presId="urn:microsoft.com/office/officeart/2005/8/layout/target3"/>
    <dgm:cxn modelId="{C5212D23-AFF1-4BB9-8294-B679A00735B4}" type="presParOf" srcId="{71045F8C-00FA-488E-A7BD-E2E6753D979D}" destId="{4D19AB04-24FA-40C2-B203-52AE3D15E171}" srcOrd="15" destOrd="0" presId="urn:microsoft.com/office/officeart/2005/8/layout/target3"/>
    <dgm:cxn modelId="{583114C3-3FDB-4EC9-983C-F62E0B6075DD}" type="presParOf" srcId="{71045F8C-00FA-488E-A7BD-E2E6753D979D}" destId="{832BF48F-0145-4429-9E02-8FCA946CCE9E}" srcOrd="16" destOrd="0" presId="urn:microsoft.com/office/officeart/2005/8/layout/target3"/>
    <dgm:cxn modelId="{0E424C25-0E48-4B54-A6B3-C33EDE596038}" type="presParOf" srcId="{71045F8C-00FA-488E-A7BD-E2E6753D979D}" destId="{E7297F21-D4FD-4A41-AE58-814D01A6B5E7}" srcOrd="17" destOrd="0" presId="urn:microsoft.com/office/officeart/2005/8/layout/target3"/>
    <dgm:cxn modelId="{7B1B0D43-C2EA-49A4-A7D6-BEA39121A206}" type="presParOf" srcId="{71045F8C-00FA-488E-A7BD-E2E6753D979D}" destId="{59F530CB-4999-43B3-A00D-6AB53886BD77}" srcOrd="18" destOrd="0" presId="urn:microsoft.com/office/officeart/2005/8/layout/target3"/>
    <dgm:cxn modelId="{9EF1E3D7-D4CE-47DC-A937-B1503EFCBD9E}"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a:t>
          </a:r>
          <a:r>
            <a:rPr lang="cs-CZ" sz="1800" kern="1200" dirty="0" smtClean="0"/>
            <a:t>: </a:t>
          </a:r>
          <a:r>
            <a:rPr lang="cs-CZ" sz="1800" kern="1200" dirty="0" smtClean="0">
              <a:solidFill>
                <a:sysClr val="windowText" lastClr="000000">
                  <a:hueOff val="0"/>
                  <a:satOff val="0"/>
                  <a:lumOff val="0"/>
                  <a:alphaOff val="0"/>
                </a:sysClr>
              </a:solidFill>
              <a:latin typeface="Calibri"/>
              <a:ea typeface="+mn-ea"/>
              <a:cs typeface="+mn-cs"/>
            </a:rPr>
            <a:t>Základní škola a Mateřská škola Studená, okres Jindřichův Hradec  </a:t>
          </a:r>
          <a:r>
            <a:rPr lang="cs-CZ" sz="1800" kern="1200" dirty="0" smtClean="0"/>
            <a:t>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Autor: Mgr. Vladimíra Dvořáková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368149"/>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VY_32_INOVACE_3C46Čj8_Základní větné členy</a:t>
          </a:r>
          <a:endParaRPr lang="cs-CZ" sz="1800" kern="1200" dirty="0"/>
        </a:p>
      </dsp:txBody>
      <dsp:txXfrm>
        <a:off x="2016223" y="1368149"/>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44213"/>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Základní větné členy</a:t>
          </a:r>
          <a:endParaRPr lang="cs-CZ" sz="1800" kern="1200" dirty="0"/>
        </a:p>
      </dsp:txBody>
      <dsp:txXfrm>
        <a:off x="2016223" y="1944213"/>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CZ.1.07/1.4.00/21.3136</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F702BD-1F93-4699-A747-12F333D86A18}" type="datetimeFigureOut">
              <a:rPr lang="cs-CZ" smtClean="0"/>
              <a:t>10.5.2012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0842A8-81E0-4810-B3E3-93D965019010}" type="slidenum">
              <a:rPr lang="cs-CZ" smtClean="0"/>
              <a:t>‹#›</a:t>
            </a:fld>
            <a:endParaRPr lang="cs-CZ"/>
          </a:p>
        </p:txBody>
      </p:sp>
    </p:spTree>
    <p:extLst>
      <p:ext uri="{BB962C8B-B14F-4D97-AF65-F5344CB8AC3E}">
        <p14:creationId xmlns:p14="http://schemas.microsoft.com/office/powerpoint/2010/main" val="347068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41661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546110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4142111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53E4842-46C2-47F6-A099-2DB902176CA3}" type="datetimeFigureOut">
              <a:rPr lang="cs-CZ" smtClean="0"/>
              <a:t>10.5.2012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2581469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53E4842-46C2-47F6-A099-2DB902176CA3}" type="datetimeFigureOut">
              <a:rPr lang="cs-CZ" smtClean="0"/>
              <a:t>10.5.2012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055564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53E4842-46C2-47F6-A099-2DB902176CA3}" type="datetimeFigureOut">
              <a:rPr lang="cs-CZ" smtClean="0"/>
              <a:t>10.5.2012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419053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53E4842-46C2-47F6-A099-2DB902176CA3}" type="datetimeFigureOut">
              <a:rPr lang="cs-CZ" smtClean="0"/>
              <a:t>10.5.2012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247769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3E4842-46C2-47F6-A099-2DB902176CA3}" type="datetimeFigureOut">
              <a:rPr lang="cs-CZ" smtClean="0"/>
              <a:t>10.5.2012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837951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3E4842-46C2-47F6-A099-2DB902176CA3}" type="datetimeFigureOut">
              <a:rPr lang="cs-CZ" smtClean="0"/>
              <a:t>10.5.2012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126388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58228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35761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3E4842-46C2-47F6-A099-2DB902176CA3}" type="datetimeFigureOut">
              <a:rPr lang="cs-CZ" smtClean="0"/>
              <a:t>10.5.2012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6252DD-707A-4AC4-AD52-A5687B669A8E}" type="slidenum">
              <a:rPr lang="cs-CZ" smtClean="0"/>
              <a:t>‹#›</a:t>
            </a:fld>
            <a:endParaRPr lang="cs-CZ"/>
          </a:p>
        </p:txBody>
      </p:sp>
    </p:spTree>
    <p:extLst>
      <p:ext uri="{BB962C8B-B14F-4D97-AF65-F5344CB8AC3E}">
        <p14:creationId xmlns:p14="http://schemas.microsoft.com/office/powerpoint/2010/main" val="3482218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71390184"/>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8354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611560" y="1600200"/>
            <a:ext cx="7618040" cy="4525963"/>
          </a:xfrm>
        </p:spPr>
        <p:txBody>
          <a:bodyPr/>
          <a:lstStyle/>
          <a:p>
            <a:pPr marL="0" indent="0">
              <a:buNone/>
            </a:pPr>
            <a:r>
              <a:rPr lang="cs-CZ" dirty="0" smtClean="0"/>
              <a:t>Anotace</a:t>
            </a:r>
          </a:p>
          <a:p>
            <a:r>
              <a:rPr lang="cs-CZ" dirty="0" smtClean="0"/>
              <a:t>učivo je určeno žákům 8. ročníku</a:t>
            </a:r>
          </a:p>
          <a:p>
            <a:r>
              <a:rPr lang="cs-CZ" dirty="0" smtClean="0"/>
              <a:t>prezentace určena pro promítání na IT</a:t>
            </a:r>
          </a:p>
          <a:p>
            <a:r>
              <a:rPr lang="cs-CZ" dirty="0" smtClean="0"/>
              <a:t>podporuje aktivitu žáků při procvičování základních větných členů</a:t>
            </a:r>
          </a:p>
          <a:p>
            <a:r>
              <a:rPr lang="cs-CZ" dirty="0" smtClean="0"/>
              <a:t>pomůcky: učebnice, nástěnné tabule</a:t>
            </a:r>
          </a:p>
          <a:p>
            <a:endParaRPr lang="cs-CZ" dirty="0"/>
          </a:p>
        </p:txBody>
      </p:sp>
    </p:spTree>
    <p:extLst>
      <p:ext uri="{BB962C8B-B14F-4D97-AF65-F5344CB8AC3E}">
        <p14:creationId xmlns:p14="http://schemas.microsoft.com/office/powerpoint/2010/main" val="2614241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1196752"/>
            <a:ext cx="8229600" cy="4882554"/>
          </a:xfrm>
        </p:spPr>
        <p:txBody>
          <a:bodyPr>
            <a:normAutofit/>
          </a:bodyPr>
          <a:lstStyle/>
          <a:p>
            <a:r>
              <a:rPr lang="cs-CZ" sz="6600" dirty="0" smtClean="0">
                <a:solidFill>
                  <a:srgbClr val="C00000"/>
                </a:solidFill>
              </a:rPr>
              <a:t>Základní větné členy</a:t>
            </a:r>
            <a:endParaRPr lang="cs-CZ" sz="6600" dirty="0">
              <a:solidFill>
                <a:srgbClr val="C00000"/>
              </a:solidFill>
            </a:endParaRPr>
          </a:p>
        </p:txBody>
      </p:sp>
    </p:spTree>
    <p:extLst>
      <p:ext uri="{BB962C8B-B14F-4D97-AF65-F5344CB8AC3E}">
        <p14:creationId xmlns:p14="http://schemas.microsoft.com/office/powerpoint/2010/main" val="3228769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C00000"/>
                </a:solidFill>
              </a:rPr>
              <a:t>Přísudek</a:t>
            </a:r>
            <a:endParaRPr lang="cs-CZ"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1745754895"/>
              </p:ext>
            </p:extLst>
          </p:nvPr>
        </p:nvGraphicFramePr>
        <p:xfrm>
          <a:off x="323528" y="1556792"/>
          <a:ext cx="8568951" cy="5142286"/>
        </p:xfrm>
        <a:graphic>
          <a:graphicData uri="http://schemas.openxmlformats.org/drawingml/2006/table">
            <a:tbl>
              <a:tblPr firstRow="1" bandRow="1">
                <a:tableStyleId>{5C22544A-7EE6-4342-B048-85BDC9FD1C3A}</a:tableStyleId>
              </a:tblPr>
              <a:tblGrid>
                <a:gridCol w="2856317"/>
                <a:gridCol w="2856317"/>
                <a:gridCol w="2856317"/>
              </a:tblGrid>
              <a:tr h="1140462">
                <a:tc>
                  <a:txBody>
                    <a:bodyPr/>
                    <a:lstStyle/>
                    <a:p>
                      <a:r>
                        <a:rPr lang="cs-CZ" dirty="0" smtClean="0"/>
                        <a:t>slovesný jednoduchý</a:t>
                      </a:r>
                      <a:endParaRPr lang="cs-CZ" dirty="0"/>
                    </a:p>
                  </a:txBody>
                  <a:tcPr/>
                </a:tc>
                <a:tc>
                  <a:txBody>
                    <a:bodyPr/>
                    <a:lstStyle/>
                    <a:p>
                      <a:r>
                        <a:rPr lang="cs-CZ" dirty="0" smtClean="0"/>
                        <a:t>tvar jednoho slovesa</a:t>
                      </a:r>
                      <a:endParaRPr lang="cs-CZ" dirty="0"/>
                    </a:p>
                  </a:txBody>
                  <a:tcPr/>
                </a:tc>
                <a:tc>
                  <a:txBody>
                    <a:bodyPr/>
                    <a:lstStyle/>
                    <a:p>
                      <a:r>
                        <a:rPr lang="cs-CZ" i="1" dirty="0" smtClean="0">
                          <a:solidFill>
                            <a:srgbClr val="FFC000"/>
                          </a:solidFill>
                        </a:rPr>
                        <a:t>Usmál se</a:t>
                      </a:r>
                      <a:r>
                        <a:rPr lang="cs-CZ" dirty="0" smtClean="0"/>
                        <a:t>. Jirka </a:t>
                      </a:r>
                      <a:r>
                        <a:rPr lang="cs-CZ" i="1" dirty="0" smtClean="0">
                          <a:solidFill>
                            <a:srgbClr val="FFC000"/>
                          </a:solidFill>
                        </a:rPr>
                        <a:t>by přišel</a:t>
                      </a:r>
                      <a:r>
                        <a:rPr lang="cs-CZ" dirty="0" smtClean="0"/>
                        <a:t>. Teta </a:t>
                      </a:r>
                      <a:r>
                        <a:rPr lang="cs-CZ" i="1" dirty="0" smtClean="0">
                          <a:solidFill>
                            <a:srgbClr val="FFC000"/>
                          </a:solidFill>
                        </a:rPr>
                        <a:t>byla</a:t>
                      </a:r>
                      <a:r>
                        <a:rPr lang="cs-CZ" i="1" baseline="0" dirty="0" smtClean="0">
                          <a:solidFill>
                            <a:srgbClr val="FFC000"/>
                          </a:solidFill>
                        </a:rPr>
                        <a:t> odvezena </a:t>
                      </a:r>
                      <a:r>
                        <a:rPr lang="cs-CZ" baseline="0" dirty="0" smtClean="0"/>
                        <a:t>domů. </a:t>
                      </a:r>
                      <a:r>
                        <a:rPr lang="cs-CZ" i="1" baseline="0" dirty="0" smtClean="0">
                          <a:solidFill>
                            <a:srgbClr val="FFC000"/>
                          </a:solidFill>
                        </a:rPr>
                        <a:t>Napiš</a:t>
                      </a:r>
                      <a:r>
                        <a:rPr lang="cs-CZ" baseline="0" dirty="0" smtClean="0"/>
                        <a:t> jí, </a:t>
                      </a:r>
                      <a:r>
                        <a:rPr lang="cs-CZ" b="0" i="1" baseline="0" dirty="0" smtClean="0">
                          <a:solidFill>
                            <a:srgbClr val="FFC000"/>
                          </a:solidFill>
                        </a:rPr>
                        <a:t>aby přijela</a:t>
                      </a:r>
                      <a:r>
                        <a:rPr lang="cs-CZ" baseline="0" dirty="0" smtClean="0"/>
                        <a:t>. Kde </a:t>
                      </a:r>
                      <a:r>
                        <a:rPr lang="cs-CZ" i="1" baseline="0" dirty="0" smtClean="0">
                          <a:solidFill>
                            <a:srgbClr val="FFC000"/>
                          </a:solidFill>
                        </a:rPr>
                        <a:t>jsi</a:t>
                      </a:r>
                      <a:r>
                        <a:rPr lang="cs-CZ" baseline="0" dirty="0" smtClean="0"/>
                        <a:t>?</a:t>
                      </a:r>
                      <a:endParaRPr lang="cs-CZ" dirty="0"/>
                    </a:p>
                  </a:txBody>
                  <a:tcPr/>
                </a:tc>
              </a:tr>
              <a:tr h="1930012">
                <a:tc>
                  <a:txBody>
                    <a:bodyPr/>
                    <a:lstStyle/>
                    <a:p>
                      <a:r>
                        <a:rPr lang="cs-CZ" dirty="0" smtClean="0"/>
                        <a:t>slovesný složený</a:t>
                      </a:r>
                      <a:endParaRPr lang="cs-CZ" dirty="0"/>
                    </a:p>
                  </a:txBody>
                  <a:tcPr/>
                </a:tc>
                <a:tc>
                  <a:txBody>
                    <a:bodyPr/>
                    <a:lstStyle/>
                    <a:p>
                      <a:r>
                        <a:rPr lang="cs-CZ" dirty="0" smtClean="0"/>
                        <a:t>způsobové</a:t>
                      </a:r>
                      <a:r>
                        <a:rPr lang="cs-CZ" baseline="0" dirty="0" smtClean="0"/>
                        <a:t> sloveso (</a:t>
                      </a:r>
                      <a:r>
                        <a:rPr lang="cs-CZ" baseline="0" dirty="0" smtClean="0">
                          <a:solidFill>
                            <a:srgbClr val="C00000"/>
                          </a:solidFill>
                        </a:rPr>
                        <a:t>moci,</a:t>
                      </a:r>
                      <a:r>
                        <a:rPr lang="cs-CZ" baseline="0" dirty="0" smtClean="0"/>
                        <a:t> </a:t>
                      </a:r>
                      <a:r>
                        <a:rPr lang="cs-CZ" baseline="0" dirty="0" smtClean="0">
                          <a:solidFill>
                            <a:srgbClr val="C00000"/>
                          </a:solidFill>
                        </a:rPr>
                        <a:t>smět, musit, mít, chtít</a:t>
                      </a:r>
                      <a:r>
                        <a:rPr lang="cs-CZ" baseline="0" dirty="0" smtClean="0"/>
                        <a:t>) nebo fázové sloveso (</a:t>
                      </a:r>
                      <a:r>
                        <a:rPr lang="cs-CZ" baseline="0" dirty="0" smtClean="0">
                          <a:solidFill>
                            <a:srgbClr val="C00000"/>
                          </a:solidFill>
                        </a:rPr>
                        <a:t>začít, začínat, přestat, přestávat, zůstat, zůstávat</a:t>
                      </a:r>
                      <a:r>
                        <a:rPr lang="cs-CZ" baseline="0" dirty="0" smtClean="0"/>
                        <a:t>) + infinitiv</a:t>
                      </a:r>
                      <a:endParaRPr lang="cs-CZ" dirty="0"/>
                    </a:p>
                  </a:txBody>
                  <a:tcPr/>
                </a:tc>
                <a:tc>
                  <a:txBody>
                    <a:bodyPr/>
                    <a:lstStyle/>
                    <a:p>
                      <a:pPr algn="l"/>
                      <a:r>
                        <a:rPr lang="cs-CZ" i="1" dirty="0" smtClean="0">
                          <a:solidFill>
                            <a:schemeClr val="accent6">
                              <a:lumMod val="75000"/>
                            </a:schemeClr>
                          </a:solidFill>
                        </a:rPr>
                        <a:t>Musel jsem se vrátit </a:t>
                      </a:r>
                      <a:r>
                        <a:rPr lang="cs-CZ" dirty="0" smtClean="0"/>
                        <a:t>včas.</a:t>
                      </a:r>
                      <a:r>
                        <a:rPr lang="cs-CZ" baseline="0" dirty="0" smtClean="0"/>
                        <a:t> </a:t>
                      </a:r>
                      <a:r>
                        <a:rPr lang="cs-CZ" sz="1800" i="1" baseline="0" dirty="0" smtClean="0">
                          <a:solidFill>
                            <a:schemeClr val="accent6">
                              <a:lumMod val="75000"/>
                            </a:schemeClr>
                          </a:solidFill>
                        </a:rPr>
                        <a:t>Přestaň </a:t>
                      </a:r>
                      <a:r>
                        <a:rPr lang="cs-CZ" baseline="0" dirty="0" smtClean="0"/>
                        <a:t>už </a:t>
                      </a:r>
                      <a:r>
                        <a:rPr lang="cs-CZ" i="1" baseline="0" dirty="0" smtClean="0">
                          <a:solidFill>
                            <a:schemeClr val="accent6">
                              <a:lumMod val="75000"/>
                            </a:schemeClr>
                          </a:solidFill>
                        </a:rPr>
                        <a:t>zlobit</a:t>
                      </a:r>
                      <a:r>
                        <a:rPr lang="cs-CZ" baseline="0" dirty="0" smtClean="0"/>
                        <a:t>. </a:t>
                      </a:r>
                      <a:r>
                        <a:rPr lang="cs-CZ" i="1" baseline="0" dirty="0" smtClean="0">
                          <a:solidFill>
                            <a:schemeClr val="accent6">
                              <a:lumMod val="75000"/>
                            </a:schemeClr>
                          </a:solidFill>
                        </a:rPr>
                        <a:t>Chtěl jsem</a:t>
                      </a:r>
                      <a:r>
                        <a:rPr lang="cs-CZ" baseline="0" dirty="0" smtClean="0"/>
                        <a:t> mu všechno </a:t>
                      </a:r>
                      <a:r>
                        <a:rPr lang="cs-CZ" i="1" baseline="0" dirty="0" smtClean="0">
                          <a:solidFill>
                            <a:schemeClr val="accent6">
                              <a:lumMod val="75000"/>
                            </a:schemeClr>
                          </a:solidFill>
                        </a:rPr>
                        <a:t>říct</a:t>
                      </a:r>
                      <a:r>
                        <a:rPr lang="cs-CZ" baseline="0" dirty="0" smtClean="0"/>
                        <a:t>. Ty </a:t>
                      </a:r>
                      <a:r>
                        <a:rPr lang="cs-CZ" i="1" baseline="0" dirty="0" smtClean="0">
                          <a:solidFill>
                            <a:schemeClr val="accent6">
                              <a:lumMod val="75000"/>
                            </a:schemeClr>
                          </a:solidFill>
                        </a:rPr>
                        <a:t>nechceš přestat plakat</a:t>
                      </a:r>
                      <a:r>
                        <a:rPr lang="cs-CZ" baseline="0" dirty="0" smtClean="0"/>
                        <a:t>? </a:t>
                      </a:r>
                      <a:r>
                        <a:rPr lang="cs-CZ" i="1" baseline="0" dirty="0" smtClean="0">
                          <a:solidFill>
                            <a:schemeClr val="accent6">
                              <a:lumMod val="75000"/>
                            </a:schemeClr>
                          </a:solidFill>
                        </a:rPr>
                        <a:t>Směl bych </a:t>
                      </a:r>
                      <a:r>
                        <a:rPr lang="cs-CZ" baseline="0" dirty="0" smtClean="0"/>
                        <a:t>mu </a:t>
                      </a:r>
                      <a:r>
                        <a:rPr lang="cs-CZ" i="1" baseline="0" dirty="0" smtClean="0">
                          <a:solidFill>
                            <a:schemeClr val="accent6">
                              <a:lumMod val="75000"/>
                            </a:schemeClr>
                          </a:solidFill>
                        </a:rPr>
                        <a:t>pomoci</a:t>
                      </a:r>
                      <a:r>
                        <a:rPr lang="cs-CZ" baseline="0" dirty="0" smtClean="0"/>
                        <a:t>? </a:t>
                      </a:r>
                      <a:r>
                        <a:rPr lang="cs-CZ" i="1" baseline="0" dirty="0" smtClean="0">
                          <a:solidFill>
                            <a:schemeClr val="accent6">
                              <a:lumMod val="75000"/>
                            </a:schemeClr>
                          </a:solidFill>
                        </a:rPr>
                        <a:t>Mohli bychom se zúčastnit </a:t>
                      </a:r>
                      <a:r>
                        <a:rPr lang="cs-CZ" baseline="0" dirty="0" smtClean="0"/>
                        <a:t>soutěže?</a:t>
                      </a:r>
                      <a:endParaRPr lang="cs-CZ" dirty="0"/>
                    </a:p>
                  </a:txBody>
                  <a:tcPr/>
                </a:tc>
              </a:tr>
              <a:tr h="877278">
                <a:tc>
                  <a:txBody>
                    <a:bodyPr/>
                    <a:lstStyle/>
                    <a:p>
                      <a:r>
                        <a:rPr lang="cs-CZ" dirty="0" smtClean="0"/>
                        <a:t>jmenný se sponou </a:t>
                      </a:r>
                      <a:endParaRPr lang="cs-CZ" dirty="0"/>
                    </a:p>
                  </a:txBody>
                  <a:tcPr/>
                </a:tc>
                <a:tc>
                  <a:txBody>
                    <a:bodyPr/>
                    <a:lstStyle/>
                    <a:p>
                      <a:r>
                        <a:rPr lang="cs-CZ" dirty="0" smtClean="0"/>
                        <a:t>sponové sloveso (</a:t>
                      </a:r>
                      <a:r>
                        <a:rPr lang="cs-CZ" dirty="0" smtClean="0">
                          <a:solidFill>
                            <a:srgbClr val="C00000"/>
                          </a:solidFill>
                        </a:rPr>
                        <a:t>být, bývat, stát se, stávat se</a:t>
                      </a:r>
                      <a:r>
                        <a:rPr lang="cs-CZ" dirty="0" smtClean="0"/>
                        <a:t>)+ jméno</a:t>
                      </a:r>
                      <a:endParaRPr lang="cs-CZ" dirty="0"/>
                    </a:p>
                  </a:txBody>
                  <a:tcPr/>
                </a:tc>
                <a:tc>
                  <a:txBody>
                    <a:bodyPr/>
                    <a:lstStyle/>
                    <a:p>
                      <a:r>
                        <a:rPr lang="cs-CZ" dirty="0" smtClean="0"/>
                        <a:t>Eva </a:t>
                      </a:r>
                      <a:r>
                        <a:rPr lang="cs-CZ" i="1" dirty="0" smtClean="0">
                          <a:solidFill>
                            <a:schemeClr val="accent6">
                              <a:lumMod val="75000"/>
                            </a:schemeClr>
                          </a:solidFill>
                        </a:rPr>
                        <a:t>je zdravá</a:t>
                      </a:r>
                      <a:r>
                        <a:rPr lang="cs-CZ" dirty="0" smtClean="0"/>
                        <a:t>. </a:t>
                      </a:r>
                      <a:r>
                        <a:rPr lang="cs-CZ" i="1" dirty="0" smtClean="0">
                          <a:solidFill>
                            <a:schemeClr val="accent6">
                              <a:lumMod val="75000"/>
                            </a:schemeClr>
                          </a:solidFill>
                        </a:rPr>
                        <a:t>Stával se pilnějším</a:t>
                      </a:r>
                      <a:r>
                        <a:rPr lang="cs-CZ" dirty="0" smtClean="0"/>
                        <a:t>. </a:t>
                      </a:r>
                      <a:r>
                        <a:rPr lang="cs-CZ" i="1" dirty="0" smtClean="0">
                          <a:solidFill>
                            <a:schemeClr val="accent6">
                              <a:lumMod val="75000"/>
                            </a:schemeClr>
                          </a:solidFill>
                        </a:rPr>
                        <a:t>Je</a:t>
                      </a:r>
                      <a:r>
                        <a:rPr lang="cs-CZ" dirty="0" smtClean="0"/>
                        <a:t> mi </a:t>
                      </a:r>
                      <a:r>
                        <a:rPr lang="cs-CZ" i="1" dirty="0" smtClean="0">
                          <a:solidFill>
                            <a:schemeClr val="accent6">
                              <a:lumMod val="75000"/>
                            </a:schemeClr>
                          </a:solidFill>
                        </a:rPr>
                        <a:t>dobře</a:t>
                      </a:r>
                      <a:r>
                        <a:rPr lang="cs-CZ" dirty="0" smtClean="0"/>
                        <a:t>. To kolo </a:t>
                      </a:r>
                      <a:r>
                        <a:rPr lang="cs-CZ" i="1" dirty="0" smtClean="0">
                          <a:solidFill>
                            <a:schemeClr val="accent6">
                              <a:lumMod val="75000"/>
                            </a:schemeClr>
                          </a:solidFill>
                        </a:rPr>
                        <a:t>je moje</a:t>
                      </a:r>
                      <a:r>
                        <a:rPr lang="cs-CZ" dirty="0" smtClean="0"/>
                        <a:t>. Iva </a:t>
                      </a:r>
                      <a:r>
                        <a:rPr lang="cs-CZ" i="1" dirty="0" smtClean="0">
                          <a:solidFill>
                            <a:schemeClr val="accent6">
                              <a:lumMod val="75000"/>
                            </a:schemeClr>
                          </a:solidFill>
                        </a:rPr>
                        <a:t>je lékařka</a:t>
                      </a:r>
                      <a:r>
                        <a:rPr lang="cs-CZ" dirty="0" smtClean="0"/>
                        <a:t>.</a:t>
                      </a:r>
                      <a:endParaRPr lang="cs-CZ" dirty="0"/>
                    </a:p>
                  </a:txBody>
                  <a:tcPr/>
                </a:tc>
              </a:tr>
              <a:tr h="578706">
                <a:tc>
                  <a:txBody>
                    <a:bodyPr/>
                    <a:lstStyle/>
                    <a:p>
                      <a:r>
                        <a:rPr lang="cs-CZ" dirty="0" smtClean="0"/>
                        <a:t>jmenný beze spony</a:t>
                      </a:r>
                      <a:endParaRPr lang="cs-CZ" dirty="0"/>
                    </a:p>
                  </a:txBody>
                  <a:tcPr/>
                </a:tc>
                <a:tc>
                  <a:txBody>
                    <a:bodyPr/>
                    <a:lstStyle/>
                    <a:p>
                      <a:r>
                        <a:rPr lang="cs-CZ" dirty="0" smtClean="0"/>
                        <a:t>v přísudku pouze jméno</a:t>
                      </a:r>
                      <a:endParaRPr lang="cs-CZ" dirty="0"/>
                    </a:p>
                  </a:txBody>
                  <a:tcPr/>
                </a:tc>
                <a:tc>
                  <a:txBody>
                    <a:bodyPr/>
                    <a:lstStyle/>
                    <a:p>
                      <a:r>
                        <a:rPr lang="cs-CZ" dirty="0" smtClean="0"/>
                        <a:t>Sliby </a:t>
                      </a:r>
                      <a:r>
                        <a:rPr lang="cs-CZ" i="1" dirty="0" smtClean="0">
                          <a:solidFill>
                            <a:schemeClr val="accent6">
                              <a:lumMod val="75000"/>
                            </a:schemeClr>
                          </a:solidFill>
                        </a:rPr>
                        <a:t>chyby</a:t>
                      </a:r>
                      <a:r>
                        <a:rPr lang="cs-CZ" dirty="0" smtClean="0"/>
                        <a:t>. </a:t>
                      </a:r>
                      <a:endParaRPr lang="cs-CZ" dirty="0"/>
                    </a:p>
                  </a:txBody>
                  <a:tcPr/>
                </a:tc>
              </a:tr>
              <a:tr h="578706">
                <a:tc>
                  <a:txBody>
                    <a:bodyPr/>
                    <a:lstStyle/>
                    <a:p>
                      <a:r>
                        <a:rPr lang="cs-CZ" dirty="0" smtClean="0"/>
                        <a:t>vyjádřený citoslovcem</a:t>
                      </a:r>
                      <a:endParaRPr lang="cs-CZ" dirty="0"/>
                    </a:p>
                  </a:txBody>
                  <a:tcPr/>
                </a:tc>
                <a:tc>
                  <a:txBody>
                    <a:bodyPr/>
                    <a:lstStyle/>
                    <a:p>
                      <a:r>
                        <a:rPr lang="cs-CZ" dirty="0" smtClean="0"/>
                        <a:t>v přísudku citoslovce</a:t>
                      </a:r>
                      <a:endParaRPr lang="cs-CZ" dirty="0"/>
                    </a:p>
                  </a:txBody>
                  <a:tcPr/>
                </a:tc>
                <a:tc>
                  <a:txBody>
                    <a:bodyPr/>
                    <a:lstStyle/>
                    <a:p>
                      <a:r>
                        <a:rPr lang="cs-CZ" dirty="0" smtClean="0"/>
                        <a:t>Vrabec </a:t>
                      </a:r>
                      <a:r>
                        <a:rPr lang="cs-CZ" i="1" dirty="0" smtClean="0">
                          <a:solidFill>
                            <a:schemeClr val="accent6">
                              <a:lumMod val="75000"/>
                            </a:schemeClr>
                          </a:solidFill>
                        </a:rPr>
                        <a:t>frnk</a:t>
                      </a:r>
                      <a:r>
                        <a:rPr lang="cs-CZ" dirty="0" smtClean="0"/>
                        <a:t> na střechu.</a:t>
                      </a:r>
                      <a:endParaRPr lang="cs-CZ" dirty="0"/>
                    </a:p>
                  </a:txBody>
                  <a:tcPr/>
                </a:tc>
              </a:tr>
            </a:tbl>
          </a:graphicData>
        </a:graphic>
      </p:graphicFrame>
    </p:spTree>
    <p:extLst>
      <p:ext uri="{BB962C8B-B14F-4D97-AF65-F5344CB8AC3E}">
        <p14:creationId xmlns:p14="http://schemas.microsoft.com/office/powerpoint/2010/main" val="3010815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C00000"/>
                </a:solidFill>
              </a:rPr>
              <a:t>Podmět </a:t>
            </a:r>
            <a:endParaRPr lang="cs-CZ"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527153391"/>
              </p:ext>
            </p:extLst>
          </p:nvPr>
        </p:nvGraphicFramePr>
        <p:xfrm>
          <a:off x="395536" y="1340768"/>
          <a:ext cx="8229600" cy="5324040"/>
        </p:xfrm>
        <a:graphic>
          <a:graphicData uri="http://schemas.openxmlformats.org/drawingml/2006/table">
            <a:tbl>
              <a:tblPr firstRow="1" bandRow="1">
                <a:tableStyleId>{5C22544A-7EE6-4342-B048-85BDC9FD1C3A}</a:tableStyleId>
              </a:tblPr>
              <a:tblGrid>
                <a:gridCol w="2743200"/>
                <a:gridCol w="2743200"/>
                <a:gridCol w="2743200"/>
              </a:tblGrid>
              <a:tr h="2146537">
                <a:tc>
                  <a:txBody>
                    <a:bodyPr/>
                    <a:lstStyle/>
                    <a:p>
                      <a:r>
                        <a:rPr lang="cs-CZ" dirty="0" smtClean="0"/>
                        <a:t>vyjádřený</a:t>
                      </a:r>
                      <a:endParaRPr lang="cs-CZ" dirty="0"/>
                    </a:p>
                  </a:txBody>
                  <a:tcPr/>
                </a:tc>
                <a:tc>
                  <a:txBody>
                    <a:bodyPr/>
                    <a:lstStyle/>
                    <a:p>
                      <a:r>
                        <a:rPr lang="cs-CZ" dirty="0" err="1" smtClean="0"/>
                        <a:t>podst</a:t>
                      </a:r>
                      <a:r>
                        <a:rPr lang="cs-CZ" dirty="0" smtClean="0"/>
                        <a:t>. jménem,</a:t>
                      </a:r>
                    </a:p>
                    <a:p>
                      <a:r>
                        <a:rPr lang="cs-CZ" dirty="0" smtClean="0"/>
                        <a:t>zpodstatnělým</a:t>
                      </a:r>
                      <a:r>
                        <a:rPr lang="cs-CZ" baseline="0" dirty="0" smtClean="0"/>
                        <a:t> příd. jménem,</a:t>
                      </a:r>
                    </a:p>
                    <a:p>
                      <a:r>
                        <a:rPr lang="cs-CZ" baseline="0" dirty="0" smtClean="0"/>
                        <a:t>zájmenem,</a:t>
                      </a:r>
                    </a:p>
                    <a:p>
                      <a:r>
                        <a:rPr lang="cs-CZ" baseline="0" dirty="0" smtClean="0"/>
                        <a:t>číslovkou,</a:t>
                      </a:r>
                    </a:p>
                    <a:p>
                      <a:r>
                        <a:rPr lang="cs-CZ" baseline="0" dirty="0" smtClean="0"/>
                        <a:t>infinitivem,</a:t>
                      </a:r>
                    </a:p>
                    <a:p>
                      <a:r>
                        <a:rPr lang="cs-CZ" baseline="0" dirty="0" smtClean="0"/>
                        <a:t>neohebným slovním druhem</a:t>
                      </a:r>
                      <a:endParaRPr lang="cs-CZ" dirty="0"/>
                    </a:p>
                  </a:txBody>
                  <a:tcPr/>
                </a:tc>
                <a:tc>
                  <a:txBody>
                    <a:bodyPr/>
                    <a:lstStyle/>
                    <a:p>
                      <a:r>
                        <a:rPr lang="cs-CZ" dirty="0" smtClean="0"/>
                        <a:t>Ta</a:t>
                      </a:r>
                      <a:r>
                        <a:rPr lang="cs-CZ" baseline="0" dirty="0" smtClean="0"/>
                        <a:t> </a:t>
                      </a:r>
                      <a:r>
                        <a:rPr lang="cs-CZ" i="1" baseline="0" dirty="0" smtClean="0">
                          <a:solidFill>
                            <a:srgbClr val="C00000"/>
                          </a:solidFill>
                        </a:rPr>
                        <a:t>kniha</a:t>
                      </a:r>
                      <a:r>
                        <a:rPr lang="cs-CZ" baseline="0" dirty="0" smtClean="0"/>
                        <a:t> leží na stole.</a:t>
                      </a:r>
                    </a:p>
                    <a:p>
                      <a:r>
                        <a:rPr lang="cs-CZ" i="1" baseline="0" dirty="0" smtClean="0">
                          <a:solidFill>
                            <a:srgbClr val="C00000"/>
                          </a:solidFill>
                        </a:rPr>
                        <a:t>Raněný</a:t>
                      </a:r>
                      <a:r>
                        <a:rPr lang="cs-CZ" baseline="0" dirty="0" smtClean="0"/>
                        <a:t> byl převezen včas.</a:t>
                      </a:r>
                    </a:p>
                    <a:p>
                      <a:endParaRPr lang="cs-CZ" baseline="0" dirty="0" smtClean="0"/>
                    </a:p>
                    <a:p>
                      <a:r>
                        <a:rPr lang="cs-CZ" i="1" baseline="0" dirty="0" smtClean="0">
                          <a:solidFill>
                            <a:srgbClr val="C00000"/>
                          </a:solidFill>
                        </a:rPr>
                        <a:t>Já</a:t>
                      </a:r>
                      <a:r>
                        <a:rPr lang="cs-CZ" baseline="0" dirty="0" smtClean="0"/>
                        <a:t> jsem mu to řekl sám.</a:t>
                      </a:r>
                    </a:p>
                    <a:p>
                      <a:r>
                        <a:rPr lang="cs-CZ" baseline="0" dirty="0" smtClean="0"/>
                        <a:t>Tito</a:t>
                      </a:r>
                      <a:r>
                        <a:rPr lang="cs-CZ" i="1" baseline="0" dirty="0" smtClean="0">
                          <a:solidFill>
                            <a:srgbClr val="C00000"/>
                          </a:solidFill>
                        </a:rPr>
                        <a:t> tři </a:t>
                      </a:r>
                      <a:r>
                        <a:rPr lang="cs-CZ" baseline="0" dirty="0" smtClean="0"/>
                        <a:t>budou závodit.</a:t>
                      </a:r>
                    </a:p>
                    <a:p>
                      <a:r>
                        <a:rPr lang="cs-CZ" i="1" baseline="0" dirty="0" smtClean="0">
                          <a:solidFill>
                            <a:srgbClr val="C00000"/>
                          </a:solidFill>
                        </a:rPr>
                        <a:t>Lhát</a:t>
                      </a:r>
                      <a:r>
                        <a:rPr lang="cs-CZ" baseline="0" dirty="0" smtClean="0"/>
                        <a:t> se nemá.</a:t>
                      </a:r>
                    </a:p>
                    <a:p>
                      <a:r>
                        <a:rPr lang="cs-CZ" baseline="0" dirty="0" smtClean="0"/>
                        <a:t>Každé </a:t>
                      </a:r>
                      <a:r>
                        <a:rPr lang="cs-CZ" i="1" baseline="0" dirty="0" smtClean="0">
                          <a:solidFill>
                            <a:srgbClr val="C00000"/>
                          </a:solidFill>
                        </a:rPr>
                        <a:t>proč </a:t>
                      </a:r>
                      <a:r>
                        <a:rPr lang="cs-CZ" baseline="0" dirty="0" smtClean="0"/>
                        <a:t>má své proto.</a:t>
                      </a:r>
                    </a:p>
                    <a:p>
                      <a:r>
                        <a:rPr lang="cs-CZ" baseline="0" dirty="0" smtClean="0"/>
                        <a:t>Ozvalo se </a:t>
                      </a:r>
                      <a:r>
                        <a:rPr lang="cs-CZ" baseline="0" dirty="0" smtClean="0">
                          <a:solidFill>
                            <a:srgbClr val="C00000"/>
                          </a:solidFill>
                        </a:rPr>
                        <a:t>fuj</a:t>
                      </a:r>
                      <a:r>
                        <a:rPr lang="cs-CZ" baseline="0" dirty="0" smtClean="0"/>
                        <a:t>.</a:t>
                      </a:r>
                      <a:endParaRPr lang="cs-CZ" dirty="0"/>
                    </a:p>
                  </a:txBody>
                  <a:tcPr/>
                </a:tc>
              </a:tr>
              <a:tr h="1519020">
                <a:tc>
                  <a:txBody>
                    <a:bodyPr/>
                    <a:lstStyle/>
                    <a:p>
                      <a:r>
                        <a:rPr lang="cs-CZ" dirty="0" smtClean="0"/>
                        <a:t>nevyjádřený</a:t>
                      </a:r>
                      <a:endParaRPr lang="cs-CZ" dirty="0"/>
                    </a:p>
                  </a:txBody>
                  <a:tcPr/>
                </a:tc>
                <a:tc>
                  <a:txBody>
                    <a:bodyPr/>
                    <a:lstStyle/>
                    <a:p>
                      <a:r>
                        <a:rPr lang="cs-CZ" dirty="0" smtClean="0"/>
                        <a:t>Je patrný z tvaru slovesa v přísudku</a:t>
                      </a:r>
                      <a:endParaRPr lang="cs-CZ" dirty="0"/>
                    </a:p>
                  </a:txBody>
                  <a:tcPr/>
                </a:tc>
                <a:tc>
                  <a:txBody>
                    <a:bodyPr/>
                    <a:lstStyle/>
                    <a:p>
                      <a:r>
                        <a:rPr lang="cs-CZ" dirty="0" smtClean="0"/>
                        <a:t>Velmi dobře ti rozumím. (</a:t>
                      </a:r>
                      <a:r>
                        <a:rPr lang="cs-CZ" i="1" dirty="0" smtClean="0">
                          <a:solidFill>
                            <a:srgbClr val="C00000"/>
                          </a:solidFill>
                        </a:rPr>
                        <a:t>já</a:t>
                      </a:r>
                      <a:r>
                        <a:rPr lang="cs-CZ" dirty="0" smtClean="0"/>
                        <a:t>)</a:t>
                      </a:r>
                      <a:endParaRPr lang="cs-CZ" dirty="0"/>
                    </a:p>
                  </a:txBody>
                  <a:tcPr/>
                </a:tc>
              </a:tr>
              <a:tr h="1519020">
                <a:tc>
                  <a:txBody>
                    <a:bodyPr/>
                    <a:lstStyle/>
                    <a:p>
                      <a:r>
                        <a:rPr lang="cs-CZ" dirty="0" smtClean="0"/>
                        <a:t>všeobecný</a:t>
                      </a:r>
                      <a:endParaRPr lang="cs-CZ" dirty="0"/>
                    </a:p>
                  </a:txBody>
                  <a:tcPr/>
                </a:tc>
                <a:tc>
                  <a:txBody>
                    <a:bodyPr/>
                    <a:lstStyle/>
                    <a:p>
                      <a:r>
                        <a:rPr lang="cs-CZ" dirty="0" smtClean="0"/>
                        <a:t>Podmětem se rozumí široký okruh lidí, které neumíme přesně pojmenovat</a:t>
                      </a:r>
                      <a:endParaRPr lang="cs-CZ" dirty="0"/>
                    </a:p>
                  </a:txBody>
                  <a:tcPr/>
                </a:tc>
                <a:tc>
                  <a:txBody>
                    <a:bodyPr/>
                    <a:lstStyle/>
                    <a:p>
                      <a:r>
                        <a:rPr lang="cs-CZ" dirty="0" smtClean="0"/>
                        <a:t>Co dávají v televizi?</a:t>
                      </a:r>
                    </a:p>
                    <a:p>
                      <a:r>
                        <a:rPr lang="cs-CZ" dirty="0" smtClean="0"/>
                        <a:t>Budou</a:t>
                      </a:r>
                      <a:r>
                        <a:rPr lang="cs-CZ" baseline="0" dirty="0" smtClean="0"/>
                        <a:t> to hrát v Národním divadle.</a:t>
                      </a:r>
                    </a:p>
                    <a:p>
                      <a:r>
                        <a:rPr lang="cs-CZ" baseline="0" dirty="0" smtClean="0"/>
                        <a:t>Hlavou zeď neprorazíš.</a:t>
                      </a:r>
                      <a:endParaRPr lang="cs-CZ" dirty="0"/>
                    </a:p>
                  </a:txBody>
                  <a:tcPr/>
                </a:tc>
              </a:tr>
            </a:tbl>
          </a:graphicData>
        </a:graphic>
      </p:graphicFrame>
    </p:spTree>
    <p:extLst>
      <p:ext uri="{BB962C8B-B14F-4D97-AF65-F5344CB8AC3E}">
        <p14:creationId xmlns:p14="http://schemas.microsoft.com/office/powerpoint/2010/main" val="3459389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C00000"/>
                </a:solidFill>
              </a:rPr>
              <a:t>Vyhledejte přísudek a podmět a určete, čím jsou vyjádřeny.</a:t>
            </a:r>
            <a:endParaRPr lang="cs-CZ" dirty="0">
              <a:solidFill>
                <a:srgbClr val="C00000"/>
              </a:solidFill>
            </a:endParaRPr>
          </a:p>
        </p:txBody>
      </p:sp>
      <p:sp>
        <p:nvSpPr>
          <p:cNvPr id="3" name="Zástupný symbol pro obsah 2"/>
          <p:cNvSpPr>
            <a:spLocks noGrp="1"/>
          </p:cNvSpPr>
          <p:nvPr>
            <p:ph idx="1"/>
          </p:nvPr>
        </p:nvSpPr>
        <p:spPr/>
        <p:txBody>
          <a:bodyPr/>
          <a:lstStyle/>
          <a:p>
            <a:pPr marL="0" indent="0" algn="just">
              <a:buNone/>
            </a:pPr>
            <a:r>
              <a:rPr lang="cs-CZ" dirty="0" smtClean="0"/>
              <a:t>To se nikdy nemělo stát. Kdopak by se na tebe zlobil! Co bych měl udělat? Co se stalo? Byli jsme vděčni za pochvalu. Voda už začala být horká. Naši na mě nezapomněli. Jako poslední dorazil Karel. Na sídlišti byly postaveny nové domy. Bylo by nádherné prožít dovolenou u moře. Je těžké se smířit se ztrátou. Jirko, přestaň už konečně zlobit! Mladost – radost. Stůj! Veverka hop do koruny stromu. Moje babička byl učitelkou.</a:t>
            </a:r>
            <a:endParaRPr lang="cs-CZ" dirty="0"/>
          </a:p>
        </p:txBody>
      </p:sp>
    </p:spTree>
    <p:extLst>
      <p:ext uri="{BB962C8B-B14F-4D97-AF65-F5344CB8AC3E}">
        <p14:creationId xmlns:p14="http://schemas.microsoft.com/office/powerpoint/2010/main" val="4019075310"/>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TC010219416[[fn=Motiv přivítání]]</Template>
  <TotalTime>297</TotalTime>
  <Words>416</Words>
  <Application>Microsoft Office PowerPoint</Application>
  <PresentationFormat>Předvádění na obrazovce (4:3)</PresentationFormat>
  <Paragraphs>53</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Prezentace aplikace PowerPoint</vt:lpstr>
      <vt:lpstr>Základní větné členy</vt:lpstr>
      <vt:lpstr>Přísudek</vt:lpstr>
      <vt:lpstr>Podmět </vt:lpstr>
      <vt:lpstr>Vyhledejte přísudek a podmět a určete, čím jsou vyjádřeny.</vt:lpstr>
    </vt:vector>
  </TitlesOfParts>
  <Company>ZŠ Studená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Zájmena</dc:title>
  <dc:creator>Kotounová Eva</dc:creator>
  <cp:lastModifiedBy>Dvořáková Vladimíra</cp:lastModifiedBy>
  <cp:revision>40</cp:revision>
  <dcterms:created xsi:type="dcterms:W3CDTF">2012-02-22T11:30:46Z</dcterms:created>
  <dcterms:modified xsi:type="dcterms:W3CDTF">2012-05-10T12:02:32Z</dcterms:modified>
</cp:coreProperties>
</file>