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2" r:id="rId2"/>
    <p:sldId id="263" r:id="rId3"/>
    <p:sldId id="264" r:id="rId4"/>
    <p:sldId id="265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VY_32_INOVACE_3C47Čj8_Rozvíjející větné členy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Základní větné členy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332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6814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VY_32_INOVACE_3C47Čj8_Rozvíjející větné členy</a:t>
          </a:r>
          <a:endParaRPr lang="cs-CZ" sz="1800" kern="1200" dirty="0"/>
        </a:p>
      </dsp:txBody>
      <dsp:txXfrm>
        <a:off x="2016223" y="136814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Základní větné členy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78185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rozvíjejících větných členů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432048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Rozvíjející větné členy</a:t>
            </a:r>
            <a:endParaRPr lang="cs-CZ" sz="6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78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Rozvíjející větné členy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Mohou být 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Holé</a:t>
            </a:r>
            <a:r>
              <a:rPr lang="cs-CZ" dirty="0" smtClean="0"/>
              <a:t>: </a:t>
            </a:r>
          </a:p>
          <a:p>
            <a:r>
              <a:rPr lang="cs-CZ" sz="2400" dirty="0" smtClean="0"/>
              <a:t>spojení předložky a </a:t>
            </a:r>
            <a:r>
              <a:rPr lang="cs-CZ" sz="2400" dirty="0" err="1" smtClean="0"/>
              <a:t>podst</a:t>
            </a:r>
            <a:r>
              <a:rPr lang="cs-CZ" sz="2400" dirty="0" smtClean="0"/>
              <a:t>. jména (Přijdu </a:t>
            </a:r>
            <a:r>
              <a:rPr lang="cs-CZ" sz="2400" i="1" dirty="0" smtClean="0">
                <a:solidFill>
                  <a:schemeClr val="accent1"/>
                </a:solidFill>
              </a:rPr>
              <a:t>během hodiny</a:t>
            </a:r>
            <a:r>
              <a:rPr lang="cs-CZ" sz="2400" dirty="0" smtClean="0"/>
              <a:t>)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ložený slovesný tvar (</a:t>
            </a:r>
            <a:r>
              <a:rPr lang="cs-CZ" sz="2400" dirty="0" smtClean="0">
                <a:solidFill>
                  <a:schemeClr val="accent1"/>
                </a:solidFill>
              </a:rPr>
              <a:t>Byli jsme </a:t>
            </a:r>
            <a:r>
              <a:rPr lang="cs-CZ" sz="2400" dirty="0" smtClean="0"/>
              <a:t>tam. Být zkoušen </a:t>
            </a:r>
            <a:r>
              <a:rPr lang="cs-CZ" sz="2400" dirty="0" smtClean="0">
                <a:solidFill>
                  <a:schemeClr val="accent1"/>
                </a:solidFill>
              </a:rPr>
              <a:t>není příjemné</a:t>
            </a:r>
            <a:r>
              <a:rPr lang="cs-CZ" sz="2400" dirty="0" smtClean="0"/>
              <a:t>. </a:t>
            </a:r>
            <a:r>
              <a:rPr lang="cs-CZ" sz="2400" dirty="0" smtClean="0">
                <a:solidFill>
                  <a:schemeClr val="accent1"/>
                </a:solidFill>
              </a:rPr>
              <a:t>Byli bychom přišli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Zvratné sloveso (</a:t>
            </a:r>
            <a:r>
              <a:rPr lang="cs-CZ" sz="2400" dirty="0" smtClean="0">
                <a:solidFill>
                  <a:schemeClr val="accent1"/>
                </a:solidFill>
              </a:rPr>
              <a:t>Zasmáli jsme se</a:t>
            </a:r>
            <a:r>
              <a:rPr lang="cs-CZ" sz="2400" dirty="0" smtClean="0"/>
              <a:t>. </a:t>
            </a:r>
            <a:r>
              <a:rPr lang="cs-CZ" sz="2400" dirty="0" smtClean="0">
                <a:solidFill>
                  <a:schemeClr val="accent1"/>
                </a:solidFill>
              </a:rPr>
              <a:t>Přihlaste se</a:t>
            </a:r>
            <a:r>
              <a:rPr lang="cs-CZ" sz="2400" dirty="0" smtClean="0"/>
              <a:t>.)</a:t>
            </a:r>
          </a:p>
          <a:p>
            <a:r>
              <a:rPr lang="cs-CZ" sz="2400" dirty="0" smtClean="0"/>
              <a:t>Přísudek slovesný složený (</a:t>
            </a:r>
            <a:r>
              <a:rPr lang="cs-CZ" sz="2400" dirty="0" smtClean="0">
                <a:solidFill>
                  <a:schemeClr val="accent1"/>
                </a:solidFill>
              </a:rPr>
              <a:t>Chtěl se učit</a:t>
            </a:r>
            <a:r>
              <a:rPr lang="cs-CZ" sz="2400" dirty="0" smtClean="0"/>
              <a:t>. </a:t>
            </a:r>
            <a:r>
              <a:rPr lang="cs-CZ" sz="2400" dirty="0" smtClean="0">
                <a:solidFill>
                  <a:schemeClr val="accent1"/>
                </a:solidFill>
              </a:rPr>
              <a:t>Začíná pršet</a:t>
            </a:r>
            <a:r>
              <a:rPr lang="cs-CZ" sz="2400" dirty="0" smtClean="0"/>
              <a:t>.)</a:t>
            </a:r>
          </a:p>
          <a:p>
            <a:r>
              <a:rPr lang="cs-CZ" sz="2400" dirty="0" smtClean="0"/>
              <a:t>Přísudek jmenný se sponou (</a:t>
            </a:r>
            <a:r>
              <a:rPr lang="cs-CZ" sz="2400" dirty="0" smtClean="0">
                <a:solidFill>
                  <a:schemeClr val="accent1"/>
                </a:solidFill>
              </a:rPr>
              <a:t>Jsem</a:t>
            </a:r>
            <a:r>
              <a:rPr lang="cs-CZ" sz="2400" dirty="0" smtClean="0"/>
              <a:t> už </a:t>
            </a:r>
            <a:r>
              <a:rPr lang="cs-CZ" sz="2400" dirty="0" smtClean="0">
                <a:solidFill>
                  <a:schemeClr val="accent1"/>
                </a:solidFill>
              </a:rPr>
              <a:t>zdravý</a:t>
            </a:r>
            <a:r>
              <a:rPr lang="cs-CZ" sz="2400" dirty="0" smtClean="0"/>
              <a:t>. Maminka</a:t>
            </a:r>
            <a:r>
              <a:rPr lang="cs-CZ" sz="2400" dirty="0" smtClean="0">
                <a:solidFill>
                  <a:schemeClr val="accent1"/>
                </a:solidFill>
              </a:rPr>
              <a:t> je lékařka</a:t>
            </a:r>
            <a:r>
              <a:rPr lang="cs-CZ" sz="2400" dirty="0" smtClean="0"/>
              <a:t>. </a:t>
            </a:r>
            <a:r>
              <a:rPr lang="cs-CZ" sz="2400" dirty="0" smtClean="0">
                <a:solidFill>
                  <a:schemeClr val="accent1"/>
                </a:solidFill>
              </a:rPr>
              <a:t>Je</a:t>
            </a:r>
            <a:r>
              <a:rPr lang="cs-CZ" sz="2400" dirty="0" smtClean="0"/>
              <a:t> mi </a:t>
            </a:r>
            <a:r>
              <a:rPr lang="cs-CZ" sz="2400" dirty="0" smtClean="0">
                <a:solidFill>
                  <a:schemeClr val="accent1"/>
                </a:solidFill>
              </a:rPr>
              <a:t>dobře</a:t>
            </a:r>
            <a:r>
              <a:rPr lang="cs-CZ" sz="2400" dirty="0" smtClean="0"/>
              <a:t>.)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Rozvité</a:t>
            </a:r>
            <a:r>
              <a:rPr lang="cs-CZ" dirty="0" smtClean="0"/>
              <a:t>: </a:t>
            </a:r>
            <a:r>
              <a:rPr lang="cs-CZ" sz="2600" dirty="0" smtClean="0">
                <a:solidFill>
                  <a:schemeClr val="tx2"/>
                </a:solidFill>
              </a:rPr>
              <a:t>Moje milá maminka </a:t>
            </a:r>
            <a:r>
              <a:rPr lang="cs-CZ" sz="2600" dirty="0" smtClean="0">
                <a:solidFill>
                  <a:srgbClr val="FF0000"/>
                </a:solidFill>
              </a:rPr>
              <a:t>přišla včas domů</a:t>
            </a:r>
            <a:r>
              <a:rPr lang="cs-CZ" dirty="0" smtClean="0"/>
              <a:t>.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rgbClr val="C00000"/>
                </a:solidFill>
              </a:rPr>
              <a:t>Několikanásobné</a:t>
            </a:r>
            <a:r>
              <a:rPr lang="cs-CZ" dirty="0" smtClean="0"/>
              <a:t>: </a:t>
            </a:r>
            <a:r>
              <a:rPr lang="cs-CZ" sz="2600" dirty="0" smtClean="0">
                <a:solidFill>
                  <a:schemeClr val="accent1"/>
                </a:solidFill>
              </a:rPr>
              <a:t>Maminka a tatínek </a:t>
            </a:r>
            <a:r>
              <a:rPr lang="cs-CZ" sz="2600" dirty="0" smtClean="0"/>
              <a:t>přišli včas</a:t>
            </a:r>
            <a:r>
              <a:rPr lang="cs-CZ" dirty="0" smtClean="0"/>
              <a:t>.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sz="30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67144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Rozvíjející větné členy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9328432"/>
              </p:ext>
            </p:extLst>
          </p:nvPr>
        </p:nvGraphicFramePr>
        <p:xfrm>
          <a:off x="251520" y="1268760"/>
          <a:ext cx="8640960" cy="54385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0154"/>
                <a:gridCol w="1877982"/>
                <a:gridCol w="2342326"/>
                <a:gridCol w="2310498"/>
              </a:tblGrid>
              <a:tr h="4093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větný člen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rozvíjí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vyjadřuje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příklady</a:t>
                      </a:r>
                      <a:endParaRPr lang="cs-CZ" dirty="0"/>
                    </a:p>
                  </a:txBody>
                  <a:tcPr/>
                </a:tc>
              </a:tr>
              <a:tr h="114585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předmět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</a:p>
                    <a:p>
                      <a:r>
                        <a:rPr lang="cs-CZ" dirty="0" smtClean="0"/>
                        <a:t>přídavné</a:t>
                      </a:r>
                      <a:r>
                        <a:rPr lang="cs-CZ" baseline="0" dirty="0" smtClean="0"/>
                        <a:t>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osobu, zvíře, věc, kterou slovesný děj zasahuje nebo které se týká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čte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knihu</a:t>
                      </a:r>
                    </a:p>
                    <a:p>
                      <a:r>
                        <a:rPr lang="cs-CZ" dirty="0" smtClean="0"/>
                        <a:t>napil se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vody</a:t>
                      </a:r>
                    </a:p>
                    <a:p>
                      <a:r>
                        <a:rPr lang="cs-CZ" dirty="0" smtClean="0"/>
                        <a:t>náchylný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k nemocem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8142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příslovečné určení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</a:p>
                    <a:p>
                      <a:r>
                        <a:rPr lang="cs-CZ" dirty="0" smtClean="0"/>
                        <a:t>přídavné jméno</a:t>
                      </a:r>
                    </a:p>
                    <a:p>
                      <a:r>
                        <a:rPr lang="cs-CZ" dirty="0" smtClean="0"/>
                        <a:t>příslovce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různé okolnosti,</a:t>
                      </a:r>
                    </a:p>
                    <a:p>
                      <a:r>
                        <a:rPr lang="cs-CZ" dirty="0" smtClean="0"/>
                        <a:t>děje a vztahy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mluví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potichu</a:t>
                      </a:r>
                    </a:p>
                    <a:p>
                      <a:r>
                        <a:rPr lang="cs-CZ" dirty="0" smtClean="0"/>
                        <a:t>ležící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na zemi</a:t>
                      </a:r>
                    </a:p>
                    <a:p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zcela</a:t>
                      </a:r>
                      <a:r>
                        <a:rPr lang="cs-CZ" baseline="0" dirty="0" smtClean="0"/>
                        <a:t> jistě</a:t>
                      </a:r>
                      <a:endParaRPr lang="cs-CZ" dirty="0"/>
                    </a:p>
                  </a:txBody>
                  <a:tcPr/>
                </a:tc>
              </a:tr>
              <a:tr h="88142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přívlastek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bližší</a:t>
                      </a:r>
                      <a:r>
                        <a:rPr lang="cs-CZ" baseline="0" dirty="0" smtClean="0"/>
                        <a:t> určení,</a:t>
                      </a:r>
                    </a:p>
                    <a:p>
                      <a:r>
                        <a:rPr lang="cs-CZ" baseline="0" dirty="0" smtClean="0"/>
                        <a:t>omezení významu podstatného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Žluté</a:t>
                      </a:r>
                      <a:r>
                        <a:rPr lang="cs-CZ" dirty="0" smtClean="0"/>
                        <a:t> květy</a:t>
                      </a:r>
                    </a:p>
                    <a:p>
                      <a:r>
                        <a:rPr lang="cs-CZ" dirty="0" smtClean="0"/>
                        <a:t>Rytmus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písně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9391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doplněk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r>
                        <a:rPr lang="cs-CZ" baseline="0" dirty="0" smtClean="0"/>
                        <a:t> a zároveň</a:t>
                      </a:r>
                    </a:p>
                    <a:p>
                      <a:r>
                        <a:rPr lang="cs-CZ" baseline="0" dirty="0" err="1" smtClean="0"/>
                        <a:t>podst</a:t>
                      </a:r>
                      <a:r>
                        <a:rPr lang="cs-CZ" baseline="0" dirty="0" smtClean="0"/>
                        <a:t>. jméno nebo zájmeno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vlastnost</a:t>
                      </a:r>
                      <a:r>
                        <a:rPr lang="cs-CZ" baseline="0" dirty="0" smtClean="0"/>
                        <a:t> nebo stav, které má jev označený jménem během děje nebo které během děje nabývá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Jirka se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rád</a:t>
                      </a:r>
                      <a:r>
                        <a:rPr lang="cs-CZ" dirty="0" smtClean="0"/>
                        <a:t> směje.</a:t>
                      </a:r>
                    </a:p>
                    <a:p>
                      <a:r>
                        <a:rPr lang="cs-CZ" dirty="0" smtClean="0"/>
                        <a:t>Vrátil se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unavený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Udělám to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sám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Viděl mě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plakat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Jmenovali</a:t>
                      </a:r>
                      <a:r>
                        <a:rPr lang="cs-CZ" baseline="0" dirty="0" smtClean="0"/>
                        <a:t> ho </a:t>
                      </a:r>
                      <a:r>
                        <a:rPr lang="cs-CZ" baseline="0" dirty="0" smtClean="0">
                          <a:solidFill>
                            <a:srgbClr val="C00000"/>
                          </a:solidFill>
                        </a:rPr>
                        <a:t>starostou</a:t>
                      </a:r>
                      <a:r>
                        <a:rPr lang="cs-CZ" baseline="0" dirty="0" smtClean="0"/>
                        <a:t>. Doběhl </a:t>
                      </a:r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jako první.</a:t>
                      </a:r>
                      <a:endParaRPr lang="cs-CZ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5495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Vyhledejte a určete rozvíjející větné členy: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Na chatu s námi pojede i kamarádka naší Jitky. Obyvatelé Prahy se shromáždili na Staroměstském náměstí. Je zdravý jako buk. Ten lék </a:t>
            </a:r>
            <a:r>
              <a:rPr lang="cs-CZ" dirty="0"/>
              <a:t>u</a:t>
            </a:r>
            <a:r>
              <a:rPr lang="cs-CZ" dirty="0" smtClean="0"/>
              <a:t>žívejte obden. V létě jsme často hráli míčové hry. Při závodech v běhu do cíle doběhl jako první Mirek. Všechny knihy jsme při přestěhování zabalili do velkých krabic. Honza pak měl příležitost promluvit si s ním mezi čtyřma očima. Nechali jsme našeho Járu doma přes sobotu samotného. Je zdravý jako buk.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3002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402</TotalTime>
  <Words>362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Rozvíjející větné členy</vt:lpstr>
      <vt:lpstr>Rozvíjející větné členy</vt:lpstr>
      <vt:lpstr>Rozvíjející větné členy</vt:lpstr>
      <vt:lpstr>Vyhledejte a určete rozvíjející větné členy: 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51</cp:revision>
  <dcterms:created xsi:type="dcterms:W3CDTF">2012-02-22T11:30:46Z</dcterms:created>
  <dcterms:modified xsi:type="dcterms:W3CDTF">2012-05-10T13:08:24Z</dcterms:modified>
</cp:coreProperties>
</file>