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0" r:id="rId12"/>
  </p:sldMasterIdLst>
  <p:notesMasterIdLst>
    <p:notesMasterId r:id="rId23"/>
  </p:notesMasterIdLst>
  <p:sldIdLst>
    <p:sldId id="265" r:id="rId13"/>
    <p:sldId id="258" r:id="rId14"/>
    <p:sldId id="269" r:id="rId15"/>
    <p:sldId id="276" r:id="rId16"/>
    <p:sldId id="277" r:id="rId17"/>
    <p:sldId id="279" r:id="rId18"/>
    <p:sldId id="280" r:id="rId19"/>
    <p:sldId id="281" r:id="rId20"/>
    <p:sldId id="262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F82610"/>
    <a:srgbClr val="304B96"/>
    <a:srgbClr val="F45ECD"/>
    <a:srgbClr val="457B81"/>
    <a:srgbClr val="0CB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presProps" Target="pres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notesMaster" Target="notesMasters/notesMaster1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4B27-2C4C-4C72-A313-2869E9B3FC4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41619-D392-414E-BACD-F058A5564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4374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59" r:id="rId9"/>
    <p:sldLayoutId id="2147483860" r:id="rId10"/>
    <p:sldLayoutId id="2147483861" r:id="rId11"/>
    <p:sldLayoutId id="2147483720" r:id="rId12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84784"/>
            <a:ext cx="7918648" cy="266429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VY_32_INOVACE_10_C_13_Užitkové rostliny – polní plodiny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5414" y="4359812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21" y="4475026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68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0657093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března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Užitkové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 – polní plodiny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polní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plodiny, obiloviny, okopaniny, luskoviny, pícniny, olejniny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0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67892" y="415637"/>
            <a:ext cx="3169457" cy="584775"/>
          </a:xfrm>
          <a:prstGeom prst="rect">
            <a:avLst/>
          </a:prstGeom>
          <a:solidFill>
            <a:srgbClr val="66FF33"/>
          </a:solidFill>
          <a:ln w="57150">
            <a:solidFill>
              <a:schemeClr val="tx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Užitkové rostliny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7528" y="1510145"/>
            <a:ext cx="7467599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Jsou to rostliny, které lidem poskytují potravu.</a:t>
            </a:r>
            <a:endParaRPr lang="cs-CZ" sz="2800" dirty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4909" y="4031673"/>
            <a:ext cx="1938351" cy="584775"/>
          </a:xfrm>
          <a:prstGeom prst="rect">
            <a:avLst/>
          </a:prstGeom>
          <a:solidFill>
            <a:srgbClr val="66FF33"/>
          </a:solidFill>
          <a:ln w="38100"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Patří sem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20261383">
            <a:off x="2413972" y="3502840"/>
            <a:ext cx="1919541" cy="3228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573760" y="4210460"/>
            <a:ext cx="1837390" cy="3210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724910">
            <a:off x="2333727" y="5016625"/>
            <a:ext cx="2044712" cy="3145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364183" y="2867891"/>
            <a:ext cx="4192173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Ovocné stromy a keře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6691" y="4017819"/>
            <a:ext cx="1755609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Zelenina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33455" y="5334000"/>
            <a:ext cx="2531462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Polní plodiny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89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3000"/>
                            </p:stCondLst>
                            <p:childTnLst>
                              <p:par>
                                <p:cTn id="66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700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94364" y="193964"/>
            <a:ext cx="1891865" cy="584775"/>
          </a:xfrm>
          <a:prstGeom prst="rect">
            <a:avLst/>
          </a:prstGeom>
          <a:solidFill>
            <a:srgbClr val="00FF00"/>
          </a:solidFill>
          <a:ln w="57150"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Hádanky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0218" y="1191491"/>
            <a:ext cx="5642891" cy="2246769"/>
          </a:xfrm>
          <a:prstGeom prst="rect">
            <a:avLst/>
          </a:prstGeom>
          <a:noFill/>
          <a:ln w="57150">
            <a:solidFill>
              <a:srgbClr val="00FF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Ve  zlatém moři  vlny se honí,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dyž jedna stoupá, druhá se kloní.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Ryby a voda nejsou jim třeba.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tom zlatém moři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raje nám chleba.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3345" y="4197927"/>
            <a:ext cx="3441968" cy="1815882"/>
          </a:xfrm>
          <a:prstGeom prst="rect">
            <a:avLst/>
          </a:prstGeom>
          <a:noFill/>
          <a:ln w="57150">
            <a:solidFill>
              <a:srgbClr val="00FF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Parádnice na tisíce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ávových má očí,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ž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luté řasy načesá si,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sluncem se točí.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14" descr="C:\Users\Ludmila Eisová\AppData\Local\Microsoft\Windows\Temporary Internet Files\Content.IE5\UZTM5EZ0\MP90041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254" y="1482436"/>
            <a:ext cx="2553096" cy="187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7" descr="C:\Users\Ludmila Eisová\AppData\Local\Microsoft\Windows\Temporary Internet Files\Content.IE5\6MRND51Y\MP9004038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983" y="4163541"/>
            <a:ext cx="2906683" cy="193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234546" y="1482436"/>
            <a:ext cx="2576945" cy="18703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latin typeface="Algerian" pitchFamily="82" charset="0"/>
              </a:rPr>
              <a:t>?</a:t>
            </a:r>
            <a:endParaRPr lang="cs-CZ" sz="8000" b="1" dirty="0">
              <a:latin typeface="Algerian" pitchFamily="82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17127" y="4156364"/>
            <a:ext cx="2992581" cy="19673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latin typeface="Algerian" pitchFamily="82" charset="0"/>
              </a:rPr>
              <a:t>?</a:t>
            </a:r>
            <a:endParaRPr lang="cs-CZ" sz="8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52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L 0.34236 -0.000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18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44444E-6 L 0.43038 -0.00047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10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4" animBg="1"/>
      <p:bldP spid="3" grpId="0" animBg="1"/>
      <p:bldP spid="4" grpId="0" animBg="1"/>
      <p:bldP spid="8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34145" y="138545"/>
            <a:ext cx="2531462" cy="584775"/>
          </a:xfrm>
          <a:prstGeom prst="rect">
            <a:avLst/>
          </a:prstGeom>
          <a:solidFill>
            <a:srgbClr val="00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Polní plodiny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5018" y="1510144"/>
            <a:ext cx="1883849" cy="523220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Obilniny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8872" y="831273"/>
            <a:ext cx="7420621" cy="523220"/>
          </a:xfrm>
          <a:prstGeom prst="rect">
            <a:avLst/>
          </a:prstGeom>
          <a:noFill/>
          <a:ln w="38100">
            <a:solidFill>
              <a:srgbClr val="00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Jsou to užitkové rostliny pěstované na polích.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93" y="2552268"/>
            <a:ext cx="2381250" cy="3305175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8981" y="5985163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pšenice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4763" y="5555674"/>
            <a:ext cx="3481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(1)</a:t>
            </a:r>
            <a:endParaRPr lang="cs-CZ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28975" y="2121051"/>
            <a:ext cx="2381250" cy="1590675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17818" y="4184073"/>
            <a:ext cx="9005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žito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3163" y="3768437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(2)</a:t>
            </a:r>
            <a:endParaRPr lang="cs-CZ" sz="1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120" y="1646958"/>
            <a:ext cx="2381250" cy="17907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079673" y="3394365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oves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659090" y="3255819"/>
            <a:ext cx="3690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(3)</a:t>
            </a:r>
            <a:endParaRPr lang="cs-CZ" sz="12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703" y="4140777"/>
            <a:ext cx="2381250" cy="17907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44145" y="5957455"/>
            <a:ext cx="13452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ječmen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03673" y="5652654"/>
            <a:ext cx="3754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(4)</a:t>
            </a:r>
            <a:endParaRPr lang="cs-CZ" sz="1200" dirty="0"/>
          </a:p>
        </p:txBody>
      </p:sp>
      <p:pic>
        <p:nvPicPr>
          <p:cNvPr id="19" name="Picture 10" descr="C:\Users\Ludmila Eisová\AppData\Local\Microsoft\Windows\Temporary Internet Files\Content.IE5\4VJN298M\MC90043635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441" y="4710546"/>
            <a:ext cx="1272886" cy="127288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13019" y="5957455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kukuřice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16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6500"/>
                            </p:stCondLst>
                            <p:childTnLst>
                              <p:par>
                                <p:cTn id="72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6073" y="554182"/>
            <a:ext cx="2303836" cy="523220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Okopaniny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 descr="C:\Users\Ludmila Eisová\AppData\Local\Microsoft\Windows\Temporary Internet Files\Content.IE5\DU3WXRX5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944" y="1556471"/>
            <a:ext cx="2466109" cy="1644073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udmila Eisová\AppData\Local\Microsoft\Windows\Temporary Internet Files\Content.IE5\4VJN298M\MC9003313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844" y="3998476"/>
            <a:ext cx="1809184" cy="1742792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0256" y="581889"/>
            <a:ext cx="2183611" cy="523220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Luskoviny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 descr="C:\Users\Ludmila Eisová\AppData\Local\Microsoft\Windows\Temporary Internet Files\Content.IE5\6MRND51Y\MC900232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587" y="1510146"/>
            <a:ext cx="2071735" cy="1525509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Ludmila Eisová\AppData\Local\Microsoft\Windows\Temporary Internet Files\Content.IE5\6MRND51Y\MC900331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299" y="4008149"/>
            <a:ext cx="1641475" cy="1795462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Ludmila Eisová\AppData\Local\Microsoft\Windows\Temporary Internet Files\Content.IE5\UZTM5EZ0\MC9002153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053" y="5161950"/>
            <a:ext cx="719427" cy="508311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63781" y="3338945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ilek brambor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22218" y="5846618"/>
            <a:ext cx="2444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ř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epa cukrovka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1417" y="3186545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hrách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2145" y="5846619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fazol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59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5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8473" y="401781"/>
            <a:ext cx="1762021" cy="523220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4. Pícniny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24946" y="360218"/>
            <a:ext cx="1883849" cy="523220"/>
          </a:xfrm>
          <a:prstGeom prst="rect">
            <a:avLst/>
          </a:prstGeom>
          <a:solidFill>
            <a:srgbClr val="00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5. Olejniny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6" descr="C:\Users\Ludmila Eisová\AppData\Local\Microsoft\Windows\Temporary Internet Files\Content.IE5\UZTM5EZ0\MC900123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909" y="1273842"/>
            <a:ext cx="1648691" cy="2099987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03" y="4133850"/>
            <a:ext cx="2457450" cy="16383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88472" y="5846618"/>
            <a:ext cx="1503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vojtěška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17272" y="5527964"/>
            <a:ext cx="3722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(5)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C:\Users\Ludmila Eisová\AppData\Local\Microsoft\Windows\Temporary Internet Files\Content.IE5\MRI1GFC1\MC900358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399" y="1259520"/>
            <a:ext cx="2234696" cy="2013339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370" y="3915641"/>
            <a:ext cx="1428750" cy="20193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42910" y="5680363"/>
            <a:ext cx="3722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(6)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20983" y="3380509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jetel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38800" y="3255818"/>
            <a:ext cx="18854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slunečnice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66509" y="5999019"/>
            <a:ext cx="21259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ř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epka olejka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81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Ludmila Eisová\AppData\Local\Microsoft\Windows\Temporary Internet Files\Content.IE5\U85VJK7C\MP900433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91" y="2791349"/>
            <a:ext cx="1531203" cy="229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dmila Eisová\AppData\Local\Microsoft\Windows\Temporary Internet Files\Content.IE5\U85VJK7C\MC90030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59" y="5708073"/>
            <a:ext cx="1158455" cy="846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dmila Eisová\AppData\Local\Microsoft\Windows\Temporary Internet Files\Content.IE5\9367ZOQJ\MP9004386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146" y="3404627"/>
            <a:ext cx="1351648" cy="203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Ludmila Eisová\AppData\Local\Microsoft\Windows\Temporary Internet Files\Content.IE5\MRI1GFC1\MP9004095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416" y="2757055"/>
            <a:ext cx="1747253" cy="134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Ludmila Eisová\AppData\Local\Microsoft\Windows\Temporary Internet Files\Content.IE5\U85VJK7C\MP9004031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335" y="5541817"/>
            <a:ext cx="1729110" cy="115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Ludmila Eisová\AppData\Local\Microsoft\Windows\Temporary Internet Files\Content.IE5\DKFTMRFD\MC9003339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123" y="856170"/>
            <a:ext cx="1705356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852829">
            <a:off x="7287492" y="1967347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MOUKA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89" name="Picture 17" descr="C:\Users\Ludmila Eisová\AppData\Local\Microsoft\Windows\Temporary Internet Files\Content.IE5\DKFTMRFD\MC9002996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48601">
            <a:off x="84274" y="899564"/>
            <a:ext cx="150053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2619" y="1856511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OLEJ</a:t>
            </a:r>
            <a:endParaRPr lang="cs-CZ" dirty="0">
              <a:solidFill>
                <a:srgbClr val="00FF00"/>
              </a:solidFill>
            </a:endParaRPr>
          </a:p>
        </p:txBody>
      </p:sp>
      <p:pic>
        <p:nvPicPr>
          <p:cNvPr id="3090" name="Picture 18" descr="C:\Users\Ludmila Eisová\AppData\Local\Microsoft\Windows\Temporary Internet Files\Content.IE5\MRI1GFC1\MC9003253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216" y="5047488"/>
            <a:ext cx="1623060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8655" y="152400"/>
            <a:ext cx="8635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Ze kterých rostlin se  vyrábí tyto suroviny a výrobky 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9127" y="678872"/>
            <a:ext cx="4562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Spoj čarami s názvy plodin.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63635" y="3962400"/>
            <a:ext cx="1896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kukuřice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39491" y="4835237"/>
            <a:ext cx="2316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slunečnice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59381" y="5721927"/>
            <a:ext cx="2063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brambory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23310" y="1523999"/>
            <a:ext cx="2985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ř</a:t>
            </a:r>
            <a:r>
              <a:rPr lang="cs-CZ" sz="2800" dirty="0" smtClean="0">
                <a:latin typeface="Arial Black" pitchFamily="34" charset="0"/>
              </a:rPr>
              <a:t>epa cukrovka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95600" y="3269672"/>
            <a:ext cx="1080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oves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58291" y="2410690"/>
            <a:ext cx="2677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šenice, žito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534790">
            <a:off x="2466452" y="5195455"/>
            <a:ext cx="74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CUKR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003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7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3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37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375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375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9600"/>
                            </p:stCondLst>
                            <p:childTnLst>
                              <p:par>
                                <p:cTn id="12" presetID="34" presetClass="emph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7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3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37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375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375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Výkladová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stránka - Užitkové rostliny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Motivační stránka - hádanky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– 7. list – Výkladové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stránky - Polní plodiny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8. list – Úkol na procvičení polních plodin a    výrobků z nich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4862" y="4026945"/>
            <a:ext cx="5261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4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3564" y="1872780"/>
            <a:ext cx="649778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http://upload.wikimedia.org/wikipedia/commons/7/71/Wheat_field.jpg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9491" y="1884219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5636" y="2341418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636" y="2895600"/>
            <a:ext cx="354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927" y="346363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31272" y="2260753"/>
            <a:ext cx="674716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http://upload.wikimedia.org/wikipedia/commons/thumb/0/03/Wild_rye.jpg/250px-Wild_rye.jpg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803564" y="2856499"/>
            <a:ext cx="62345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http://upload.wikimedia.org/wikipedia/commons/thumb/4/4d/Avena-sativa.jpg/250px-Avena-sativa.jpg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748144" y="3438481"/>
            <a:ext cx="695498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http://upload.wikimedia.org/wikipedia/commons/thumb/5/52/Escourgeon-Hordeum_vulgare_subsp._vulgare.jpg/250px-Escourgeon-Hordeum_vulgare_subsp._vulgare.jpg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75855" y="4311226"/>
            <a:ext cx="60544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http://upload.wikimedia.org/wikipedia/commons/thumb/e/e2/Lucerne_flowers.jpg/258px-Lucerne_flowers.jpg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1782" y="4308763"/>
            <a:ext cx="356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31270" y="4920825"/>
            <a:ext cx="59158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http://upload.wikimedia.org/wikipedia/commons/thumb/8/8d/Canola_plant.JPG/150px-Canola_plant.JPG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15636" y="494607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41099" y="706582"/>
            <a:ext cx="7498080" cy="4800600"/>
          </a:xfrm>
          <a:prstGeom prst="rect">
            <a:avLst/>
          </a:prstGeom>
        </p:spPr>
        <p:txBody>
          <a:bodyPr/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2400" dirty="0" smtClean="0"/>
              <a:t>Otevřená galerie Microsoftu </a:t>
            </a:r>
            <a:r>
              <a:rPr lang="cs-CZ" sz="2400" dirty="0" err="1" smtClean="0"/>
              <a:t>com</a:t>
            </a:r>
            <a:endParaRPr lang="cs-CZ" sz="2400" dirty="0" smtClean="0"/>
          </a:p>
          <a:p>
            <a:r>
              <a:rPr lang="cs-CZ" sz="2400" dirty="0" err="1" smtClean="0"/>
              <a:t>Palanská</a:t>
            </a:r>
            <a:r>
              <a:rPr lang="cs-CZ" sz="2400" dirty="0" smtClean="0"/>
              <a:t> J., Hádanky v prvouce. Nový Bydžov: JV </a:t>
            </a:r>
            <a:r>
              <a:rPr lang="cs-CZ" sz="2400" dirty="0" err="1" smtClean="0"/>
              <a:t>Print</a:t>
            </a:r>
            <a:r>
              <a:rPr lang="cs-CZ" sz="2400" dirty="0" smtClean="0"/>
              <a:t>, 2001</a:t>
            </a:r>
            <a:endParaRPr lang="cs-CZ" sz="2400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615653" y="104968"/>
            <a:ext cx="6512511" cy="1143000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3200" smtClean="0">
                <a:solidFill>
                  <a:schemeClr val="tx1"/>
                </a:solidFill>
              </a:rPr>
              <a:t>Použité zdroje:</a:t>
            </a:r>
            <a:endParaRPr lang="cs-CZ" sz="3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732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Huma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Drawing</Type>
  <ChoicesCount>0</ChoicesCount>
  <Orientation>Left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05D7812A-1975-4F01-B731-D99D9D85EEA8}">
  <ds:schemaRefs/>
</ds:datastoreItem>
</file>

<file path=customXml/itemProps2.xml><?xml version="1.0" encoding="utf-8"?>
<ds:datastoreItem xmlns:ds="http://schemas.openxmlformats.org/officeDocument/2006/customXml" ds:itemID="{D827C9FD-C16A-40AE-8765-BFA564AC1FDA}">
  <ds:schemaRefs/>
</ds:datastoreItem>
</file>

<file path=customXml/itemProps3.xml><?xml version="1.0" encoding="utf-8"?>
<ds:datastoreItem xmlns:ds="http://schemas.openxmlformats.org/officeDocument/2006/customXml" ds:itemID="{D1B5DFA9-DD54-4AE7-BBC5-1F8F827C446F}">
  <ds:schemaRefs/>
</ds:datastoreItem>
</file>

<file path=customXml/itemProps4.xml><?xml version="1.0" encoding="utf-8"?>
<ds:datastoreItem xmlns:ds="http://schemas.openxmlformats.org/officeDocument/2006/customXml" ds:itemID="{03A253D5-CC86-439B-87A3-DD289D65D256}">
  <ds:schemaRefs/>
</ds:datastoreItem>
</file>

<file path=customXml/itemProps5.xml><?xml version="1.0" encoding="utf-8"?>
<ds:datastoreItem xmlns:ds="http://schemas.openxmlformats.org/officeDocument/2006/customXml" ds:itemID="{766E7710-A2BB-4BC6-84EB-D965AB355F20}">
  <ds:schemaRefs/>
</ds:datastoreItem>
</file>

<file path=customXml/itemProps6.xml><?xml version="1.0" encoding="utf-8"?>
<ds:datastoreItem xmlns:ds="http://schemas.openxmlformats.org/officeDocument/2006/customXml" ds:itemID="{1582623D-8A8A-4DB5-B947-B1560184C081}">
  <ds:schemaRefs/>
</ds:datastoreItem>
</file>

<file path=customXml/itemProps7.xml><?xml version="1.0" encoding="utf-8"?>
<ds:datastoreItem xmlns:ds="http://schemas.openxmlformats.org/officeDocument/2006/customXml" ds:itemID="{322C74BC-27C5-4B7F-A778-DE62B0663EBE}">
  <ds:schemaRefs/>
</ds:datastoreItem>
</file>

<file path=customXml/itemProps8.xml><?xml version="1.0" encoding="utf-8"?>
<ds:datastoreItem xmlns:ds="http://schemas.openxmlformats.org/officeDocument/2006/customXml" ds:itemID="{7B9FB7F5-70AF-4398-92C7-98E296FF45A4}">
  <ds:schemaRefs/>
</ds:datastoreItem>
</file>

<file path=customXml/itemProps9.xml><?xml version="1.0" encoding="utf-8"?>
<ds:datastoreItem xmlns:ds="http://schemas.openxmlformats.org/officeDocument/2006/customXml" ds:itemID="{9AD0D50B-5320-444C-8F16-CABBE4CBE76D}">
  <ds:schemaRefs/>
</ds:datastoreItem>
</file>

<file path=customXml/itemProps10.xml><?xml version="1.0" encoding="utf-8"?>
<ds:datastoreItem xmlns:ds="http://schemas.openxmlformats.org/officeDocument/2006/customXml" ds:itemID="{91A183B5-FBC5-4D45-9CF1-2BA030CDBD94}">
  <ds:schemaRefs/>
</ds:datastoreItem>
</file>

<file path=customXml/itemProps11.xml><?xml version="1.0" encoding="utf-8"?>
<ds:datastoreItem xmlns:ds="http://schemas.openxmlformats.org/officeDocument/2006/customXml" ds:itemID="{AE0655AE-5D5D-48E4-B0C0-1F3FA7881A2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756</TotalTime>
  <Words>329</Words>
  <Application>Microsoft Office PowerPoint</Application>
  <PresentationFormat>Předvádění na obrazovce (4:3)</PresentationFormat>
  <Paragraphs>99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Název školy: ZŠ Karla Klíče, Hostinné Autor: Mgr. Ludmila Eisová  Název: VY_32_INOVACE_10_C_13_Užitkové rostliny – polní plodiny Téma: Živá a neživá příroda Číslo projektu: CZ.1.07/1.4.00/21.2131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74</cp:revision>
  <dcterms:created xsi:type="dcterms:W3CDTF">2012-03-12T19:32:51Z</dcterms:created>
  <dcterms:modified xsi:type="dcterms:W3CDTF">2012-05-06T15:59:43Z</dcterms:modified>
</cp:coreProperties>
</file>