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2"/>
  </p:sldMasterIdLst>
  <p:notesMasterIdLst>
    <p:notesMasterId r:id="rId22"/>
  </p:notesMasterIdLst>
  <p:sldIdLst>
    <p:sldId id="265" r:id="rId13"/>
    <p:sldId id="258" r:id="rId14"/>
    <p:sldId id="276" r:id="rId15"/>
    <p:sldId id="279" r:id="rId16"/>
    <p:sldId id="280" r:id="rId17"/>
    <p:sldId id="274" r:id="rId18"/>
    <p:sldId id="281" r:id="rId19"/>
    <p:sldId id="26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45ECD"/>
    <a:srgbClr val="F82610"/>
    <a:srgbClr val="457B81"/>
    <a:srgbClr val="304B96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gif"/><Relationship Id="rId7" Type="http://schemas.openxmlformats.org/officeDocument/2006/relationships/image" Target="../media/image20.wmf"/><Relationship Id="rId12" Type="http://schemas.openxmlformats.org/officeDocument/2006/relationships/image" Target="../media/image25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wmf"/><Relationship Id="rId4" Type="http://schemas.openxmlformats.org/officeDocument/2006/relationships/image" Target="../media/image17.png"/><Relationship Id="rId9" Type="http://schemas.openxmlformats.org/officeDocument/2006/relationships/image" Target="../media/image22.wmf"/><Relationship Id="rId1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8.png"/><Relationship Id="rId3" Type="http://schemas.openxmlformats.org/officeDocument/2006/relationships/image" Target="../media/image7.gif"/><Relationship Id="rId7" Type="http://schemas.openxmlformats.org/officeDocument/2006/relationships/image" Target="../media/image32.wmf"/><Relationship Id="rId12" Type="http://schemas.openxmlformats.org/officeDocument/2006/relationships/image" Target="../media/image37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11" Type="http://schemas.openxmlformats.org/officeDocument/2006/relationships/image" Target="../media/image36.wmf"/><Relationship Id="rId5" Type="http://schemas.openxmlformats.org/officeDocument/2006/relationships/image" Target="../media/image30.wmf"/><Relationship Id="rId15" Type="http://schemas.openxmlformats.org/officeDocument/2006/relationships/image" Target="../media/image40.jpeg"/><Relationship Id="rId10" Type="http://schemas.openxmlformats.org/officeDocument/2006/relationships/image" Target="../media/image35.wmf"/><Relationship Id="rId4" Type="http://schemas.openxmlformats.org/officeDocument/2006/relationships/image" Target="../media/image29.wmf"/><Relationship Id="rId9" Type="http://schemas.openxmlformats.org/officeDocument/2006/relationships/image" Target="../media/image34.wmf"/><Relationship Id="rId14" Type="http://schemas.openxmlformats.org/officeDocument/2006/relationships/image" Target="../media/image3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25414" y="4359812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6425" y="168602"/>
            <a:ext cx="791864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VY_32_INOVACE_10_C_15_Základní části živých rostlin – nadzemní část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722" y="4901814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44725125"/>
              </p:ext>
            </p:extLst>
          </p:nvPr>
        </p:nvGraphicFramePr>
        <p:xfrm>
          <a:off x="1187624" y="1423539"/>
          <a:ext cx="6834212" cy="4405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28.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Základní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části kvetoucích rostlin – nadzemní část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části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rostlin, podzemní část, nadzemní část, kořen, stonek, list, květ, plod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Ludmila Eisová\AppData\Local\Microsoft\Windows\Temporary Internet Files\Content.IE5\9367ZOQJ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46" y="694416"/>
            <a:ext cx="5339350" cy="579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981" y="1911927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83781">
            <a:off x="5022273" y="1246908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217" y="1025236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1549">
            <a:off x="4440381" y="1246910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662546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327">
            <a:off x="4634345" y="914400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2948">
            <a:off x="3235036" y="1039090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018" y="1759527"/>
            <a:ext cx="490106" cy="49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6308" y="748146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71797" y="2036618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8052" y="2410692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54925" y="1537855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80162" y="1260764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5" descr="C:\Users\Ludmila Eisová\AppData\Local\Microsoft\Windows\Temporary Internet Files\Content.IE5\MRI1GFC1\MC90043689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01835" y="1801091"/>
            <a:ext cx="420833" cy="42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970252" y="0"/>
            <a:ext cx="8013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části kvetoucích rostlin - strom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C:\Users\Ludmila Eisová\AppData\Local\Microsoft\Windows\Temporary Internet Files\Content.IE5\DKFTMRFD\MC9003830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31101">
            <a:off x="5278701" y="2365828"/>
            <a:ext cx="623277" cy="565787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Levá složená závorka 25"/>
          <p:cNvSpPr/>
          <p:nvPr/>
        </p:nvSpPr>
        <p:spPr>
          <a:xfrm>
            <a:off x="1981199" y="4087090"/>
            <a:ext cx="501811" cy="2244437"/>
          </a:xfrm>
          <a:prstGeom prst="leftBrace">
            <a:avLst>
              <a:gd name="adj1" fmla="val 24898"/>
              <a:gd name="adj2" fmla="val 50000"/>
            </a:avLst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7091" y="2064328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0108" y="4724401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33855" y="2313709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květ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730836" y="1510145"/>
            <a:ext cx="623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730836" y="928254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plod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276108" y="3449781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řevnatý stonek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620000" y="4959927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kořen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2" name="Přímá spojnice se šipkou 41"/>
          <p:cNvCxnSpPr>
            <a:stCxn id="38" idx="1"/>
          </p:cNvCxnSpPr>
          <p:nvPr/>
        </p:nvCxnSpPr>
        <p:spPr>
          <a:xfrm flipH="1">
            <a:off x="5514110" y="1771755"/>
            <a:ext cx="2216726" cy="162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Levá složená závorka 42"/>
          <p:cNvSpPr/>
          <p:nvPr/>
        </p:nvSpPr>
        <p:spPr>
          <a:xfrm>
            <a:off x="1981199" y="665018"/>
            <a:ext cx="501811" cy="3380509"/>
          </a:xfrm>
          <a:prstGeom prst="leftBrace">
            <a:avLst>
              <a:gd name="adj1" fmla="val 24898"/>
              <a:gd name="adj2" fmla="val 50000"/>
            </a:avLst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cxnSp>
        <p:nvCxnSpPr>
          <p:cNvPr id="44" name="Přímá spojnice se šipkou 43"/>
          <p:cNvCxnSpPr>
            <a:stCxn id="37" idx="1"/>
          </p:cNvCxnSpPr>
          <p:nvPr/>
        </p:nvCxnSpPr>
        <p:spPr>
          <a:xfrm flipH="1" flipV="1">
            <a:off x="5925701" y="2558643"/>
            <a:ext cx="1708154" cy="1667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>
            <a:off x="5029200" y="1219361"/>
            <a:ext cx="2686888" cy="1950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4585423" y="3727306"/>
            <a:ext cx="1662545" cy="1385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4946073" y="5195455"/>
            <a:ext cx="2743200" cy="1385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53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8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1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5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6" grpId="0" animBg="1"/>
      <p:bldP spid="28" grpId="0"/>
      <p:bldP spid="36" grpId="0"/>
      <p:bldP spid="37" grpId="0"/>
      <p:bldP spid="38" grpId="0"/>
      <p:bldP spid="39" grpId="0"/>
      <p:bldP spid="40" grpId="0"/>
      <p:bldP spid="41" grpId="0"/>
      <p:bldP spid="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29348" y="0"/>
            <a:ext cx="3167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Nadzemní části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34266" y="1624010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11384" y="468025"/>
            <a:ext cx="2005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1. Stonek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47254" y="1125681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00546" y="981075"/>
            <a:ext cx="5142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kořenů vede vodu s živinami.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6955" y="1451697"/>
            <a:ext cx="5262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Vyrůstají z něj listy, květy, plody.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8255" y="2161310"/>
            <a:ext cx="2783134" cy="52322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Stonek dřevnatý</a:t>
            </a:r>
            <a:endParaRPr lang="cs-CZ" sz="28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8073" y="2175163"/>
            <a:ext cx="2662908" cy="52322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Stonek dužnatý</a:t>
            </a:r>
            <a:endParaRPr lang="cs-CZ" sz="28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68582" y="2715490"/>
            <a:ext cx="1779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DŘEVINY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42364" y="2729346"/>
            <a:ext cx="1500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BYLINY</a:t>
            </a:r>
            <a:endParaRPr lang="cs-CZ" sz="2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5738" y="3415145"/>
            <a:ext cx="15287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Keř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Nemá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men.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59244" y="3313832"/>
            <a:ext cx="1221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trom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Picture 6" descr="C:\Users\Ludmila Eisová\AppData\Local\Microsoft\Windows\Temporary Internet Files\Content.IE5\MRI1GFC1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981" y="3332884"/>
            <a:ext cx="2211567" cy="329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Levá složená závorka 14"/>
          <p:cNvSpPr/>
          <p:nvPr/>
        </p:nvSpPr>
        <p:spPr>
          <a:xfrm>
            <a:off x="3273571" y="4136446"/>
            <a:ext cx="460248" cy="1607127"/>
          </a:xfrm>
          <a:prstGeom prst="leftBrac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3455410" y="6045345"/>
            <a:ext cx="1122219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972540" y="4634344"/>
            <a:ext cx="1285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koruna</a:t>
            </a:r>
            <a:endParaRPr lang="cs-CZ" sz="28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59601" y="5769120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kmen</a:t>
            </a:r>
            <a:endParaRPr lang="cs-CZ" sz="28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Users\Ludmila Eisová\AppData\Local\Microsoft\Windows\Temporary Internet Files\Content.IE5\DKFTMRFD\MC900232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13525"/>
            <a:ext cx="1917826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se šipkou 18"/>
          <p:cNvCxnSpPr/>
          <p:nvPr/>
        </p:nvCxnSpPr>
        <p:spPr>
          <a:xfrm flipH="1">
            <a:off x="1000126" y="3157538"/>
            <a:ext cx="1028699" cy="4714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300287" y="3171825"/>
            <a:ext cx="701819" cy="40361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Ludmila Eisová\AppData\Local\Microsoft\Windows\Temporary Internet Files\Content.IE5\9367ZOQJ\MC90043688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950" y="316749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DKFTMRFD\MC9004368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803" y="50101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DKFTMRFD\MC9002311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300" y="4304146"/>
            <a:ext cx="1790700" cy="172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46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2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15" grpId="0" animBg="1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4391" y="123640"/>
            <a:ext cx="1595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 Listy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24625" y="878938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37820" y="1367805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909452" y="1842159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90831" y="724395"/>
            <a:ext cx="54404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Vyrůstají ze stonku nebo z větví.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0727" y="1240312"/>
            <a:ext cx="4144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Obsahují zelené barvivo.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30416" y="1712026"/>
            <a:ext cx="6098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 výživě uvolňují do vzduchu kyslík.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Ludmila Eisová\AppData\Local\Microsoft\Windows\Temporary Internet Files\Content.IE5\U85VJK7C\MP900411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636" y="3239325"/>
            <a:ext cx="2195459" cy="313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DKFTMRFD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936" y="3222172"/>
            <a:ext cx="2989922" cy="309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udmila Eisová\AppData\Local\Microsoft\Windows\Temporary Internet Files\Content.IE5\9367ZOQJ\MC9001933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49" y="3207657"/>
            <a:ext cx="2547419" cy="315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95086" y="2467428"/>
            <a:ext cx="615585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Úkol: Kterým stromům patří tyto listy?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50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8246" y="123640"/>
            <a:ext cx="1755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3. Květy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33" y="1288905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817850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778" y="1843087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36073" y="706582"/>
            <a:ext cx="4980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Slouží k rozmnožování rostlin.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22217" y="1163782"/>
            <a:ext cx="4900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Liší se barvou, tvarem a vůní.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8364" y="1704108"/>
            <a:ext cx="5991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Opylují je včely, čmeláci a jiný hmyz.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2300288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22220" y="2202872"/>
            <a:ext cx="35991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Vyvíjí se z nich plody.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8" name="Picture 6" descr="C:\Users\Ludmila Eisová\AppData\Local\Microsoft\Windows\Temporary Internet Files\Content.IE5\MRI1GFC1\MM90036533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416" y="477090"/>
            <a:ext cx="1467283" cy="146728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U85VJK7C\MC90043686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14" y="33476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Ludmila Eisová\AppData\Local\Microsoft\Windows\Temporary Internet Files\Content.IE5\9367ZOQJ\MC90043687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073" y="3235035"/>
            <a:ext cx="1724892" cy="1724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Ludmila Eisová\AppData\Local\Microsoft\Windows\Temporary Internet Files\Content.IE5\MRI1GFC1\MC9001229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874" y="3406207"/>
            <a:ext cx="1274618" cy="158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Ludmila Eisová\AppData\Local\Microsoft\Windows\Temporary Internet Files\Content.IE5\U85VJK7C\MC9001231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055" y="5135602"/>
            <a:ext cx="1354641" cy="161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Ludmila Eisová\AppData\Local\Microsoft\Windows\Temporary Internet Files\Content.IE5\MRI1GFC1\MP9004075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2" y="5382122"/>
            <a:ext cx="1849070" cy="123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Ludmila Eisová\AppData\Local\Microsoft\Windows\Temporary Internet Files\Content.IE5\U85VJK7C\MC9001228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73" y="5291041"/>
            <a:ext cx="1158639" cy="116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Ludmila Eisová\AppData\Local\Microsoft\Windows\Temporary Internet Files\Content.IE5\DKFTMRFD\MC9000882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237" y="3590783"/>
            <a:ext cx="1116593" cy="141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Ludmila Eisová\AppData\Local\Microsoft\Windows\Temporary Internet Files\Content.IE5\9367ZOQJ\MP90018273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456" y="5041921"/>
            <a:ext cx="1072894" cy="160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Ludmila Eisová\AppData\Local\Microsoft\Windows\Temporary Internet Files\Content.IE5\MRI1GFC1\MC90043686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255" y="4925290"/>
            <a:ext cx="1702377" cy="170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40327" y="2812474"/>
            <a:ext cx="791915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45ECD"/>
                </a:solidFill>
                <a:latin typeface="Arial" pitchFamily="34" charset="0"/>
                <a:cs typeface="Arial" pitchFamily="34" charset="0"/>
              </a:rPr>
              <a:t>Úkol: Které rostliny kvetou na jaře a které v létě?</a:t>
            </a:r>
            <a:endParaRPr lang="cs-CZ" sz="2800" dirty="0">
              <a:solidFill>
                <a:srgbClr val="F45ECD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95" name="Picture 23" descr="C:\Users\Ludmila Eisová\AppData\Local\Microsoft\Windows\Temporary Internet Files\Content.IE5\9367ZOQJ\MP90043052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128" y="3619283"/>
            <a:ext cx="1830436" cy="145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9367ZOQJ\MP90041406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414" y="678426"/>
            <a:ext cx="1450599" cy="106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11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C:\Users\Ludmila Eisová\AppData\Local\Microsoft\Windows\Temporary Internet Files\Content.IE5\9367ZOQJ\MP9004309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254" y="4027688"/>
            <a:ext cx="1752545" cy="1985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18246" y="123640"/>
            <a:ext cx="1755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4. Plody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6" y="817851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97" y="1233488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43" y="1690688"/>
            <a:ext cx="269731" cy="26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62000" y="678873"/>
            <a:ext cx="2864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Vyvíjí se z květů.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4291" y="1136073"/>
            <a:ext cx="5543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Obsahují jedno nebo více semen.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4291" y="1593273"/>
            <a:ext cx="5282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 semen vyrůstá nová rostlina.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22218" y="2119746"/>
            <a:ext cx="248497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Dužnaté plody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054" y="2590801"/>
            <a:ext cx="33441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Jejich semena jsou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obalena dužninou.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11091" y="2133600"/>
            <a:ext cx="2164375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Suché plody</a:t>
            </a:r>
            <a:endParaRPr lang="cs-CZ" sz="2800" dirty="0"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37018" y="2798618"/>
            <a:ext cx="3563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Nemají dužnatý obal.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2727" y="3519054"/>
            <a:ext cx="7521611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  <a:latin typeface="Arial" pitchFamily="34" charset="0"/>
                <a:cs typeface="Arial" pitchFamily="34" charset="0"/>
              </a:rPr>
              <a:t>Úkol: Které plody jsou dužnaté a které suché?</a:t>
            </a:r>
            <a:endParaRPr lang="cs-CZ" sz="2800" dirty="0">
              <a:solidFill>
                <a:srgbClr val="FF33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Ludmila Eisová\AppData\Local\Microsoft\Windows\Temporary Internet Files\Content.IE5\U85VJK7C\MC90028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688" y="5611089"/>
            <a:ext cx="777582" cy="106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udmila Eisová\AppData\Local\Microsoft\Windows\Temporary Internet Files\Content.IE5\DKFTMRFD\MC9002153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473" y="5859723"/>
            <a:ext cx="1277978" cy="99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udmila Eisová\AppData\Local\Microsoft\Windows\Temporary Internet Files\Content.IE5\9367ZOQJ\MC900215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720" y="5832764"/>
            <a:ext cx="1262188" cy="84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udmila Eisová\AppData\Local\Microsoft\Windows\Temporary Internet Files\Content.IE5\U85VJK7C\MC9003357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37" y="4211781"/>
            <a:ext cx="1448924" cy="98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Ludmila Eisová\AppData\Local\Microsoft\Windows\Temporary Internet Files\Content.IE5\9367ZOQJ\MP9004388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1" y="4250649"/>
            <a:ext cx="875884" cy="131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udmila Eisová\AppData\Local\Microsoft\Windows\Temporary Internet Files\Content.IE5\MRI1GFC1\MC9001227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071" y="4307444"/>
            <a:ext cx="1245626" cy="109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Ludmila Eisová\AppData\Local\Microsoft\Windows\Temporary Internet Files\Content.IE5\DKFTMRFD\MC9000883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09" y="5264727"/>
            <a:ext cx="1316367" cy="117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Ludmila Eisová\AppData\Local\Microsoft\Windows\Temporary Internet Files\Content.IE5\9367ZOQJ\MC9001935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3" y="5419910"/>
            <a:ext cx="964192" cy="133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udmila Eisová\AppData\Local\Microsoft\Windows\Temporary Internet Files\Content.IE5\9367ZOQJ\MC90008830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455" y="5858312"/>
            <a:ext cx="1809321" cy="79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Ludmila Eisová\AppData\Local\Microsoft\Windows\Temporary Internet Files\Content.IE5\DKFTMRFD\MC90043689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745" y="4544290"/>
            <a:ext cx="947305" cy="94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Ludmila Eisová\AppData\Local\Microsoft\Windows\Temporary Internet Files\Content.IE5\9367ZOQJ\MC90019355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904" y="4488872"/>
            <a:ext cx="1307137" cy="64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Ludmila Eisová\AppData\Local\Microsoft\Windows\Temporary Internet Files\Content.IE5\DKFTMRFD\MP90038786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155" y="4296227"/>
            <a:ext cx="944759" cy="132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52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50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25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25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25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 animBg="1"/>
      <p:bldP spid="11" grpId="0"/>
      <p:bldP spid="12" grpId="0" animBg="1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Základní části kvetoucích rostlin - strom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Stonek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Listy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úkol - poznávání listů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Květy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úkol - třídění na kvetoucí rostliny jarní a letní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list – </a:t>
            </a:r>
            <a:r>
              <a:rPr lang="cs-CZ" dirty="0">
                <a:latin typeface="Arial" pitchFamily="34" charset="0"/>
                <a:cs typeface="Arial" pitchFamily="34" charset="0"/>
              </a:rPr>
              <a:t>Výkladová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stránka - Plody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úkol - třídění na dužnaté a suché plody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1844" y="474738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47904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05D7812A-1975-4F01-B731-D99D9D85EEA8}">
  <ds:schemaRefs/>
</ds:datastoreItem>
</file>

<file path=customXml/itemProps2.xml><?xml version="1.0" encoding="utf-8"?>
<ds:datastoreItem xmlns:ds="http://schemas.openxmlformats.org/officeDocument/2006/customXml" ds:itemID="{D827C9FD-C16A-40AE-8765-BFA564AC1FDA}">
  <ds:schemaRefs/>
</ds:datastoreItem>
</file>

<file path=customXml/itemProps3.xml><?xml version="1.0" encoding="utf-8"?>
<ds:datastoreItem xmlns:ds="http://schemas.openxmlformats.org/officeDocument/2006/customXml" ds:itemID="{D1B5DFA9-DD54-4AE7-BBC5-1F8F827C446F}">
  <ds:schemaRefs/>
</ds:datastoreItem>
</file>

<file path=customXml/itemProps4.xml><?xml version="1.0" encoding="utf-8"?>
<ds:datastoreItem xmlns:ds="http://schemas.openxmlformats.org/officeDocument/2006/customXml" ds:itemID="{03A253D5-CC86-439B-87A3-DD289D65D256}">
  <ds:schemaRefs/>
</ds:datastoreItem>
</file>

<file path=customXml/itemProps5.xml><?xml version="1.0" encoding="utf-8"?>
<ds:datastoreItem xmlns:ds="http://schemas.openxmlformats.org/officeDocument/2006/customXml" ds:itemID="{766E7710-A2BB-4BC6-84EB-D965AB355F20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322C74BC-27C5-4B7F-A778-DE62B0663EBE}">
  <ds:schemaRefs/>
</ds:datastoreItem>
</file>

<file path=customXml/itemProps8.xml><?xml version="1.0" encoding="utf-8"?>
<ds:datastoreItem xmlns:ds="http://schemas.openxmlformats.org/officeDocument/2006/customXml" ds:itemID="{7B9FB7F5-70AF-4398-92C7-98E296FF45A4}">
  <ds:schemaRefs/>
</ds:datastoreItem>
</file>

<file path=customXml/itemProps9.xml><?xml version="1.0" encoding="utf-8"?>
<ds:datastoreItem xmlns:ds="http://schemas.openxmlformats.org/officeDocument/2006/customXml" ds:itemID="{9AD0D50B-5320-444C-8F16-CABBE4CBE76D}">
  <ds:schemaRefs/>
</ds:datastoreItem>
</file>

<file path=customXml/itemProps10.xml><?xml version="1.0" encoding="utf-8"?>
<ds:datastoreItem xmlns:ds="http://schemas.openxmlformats.org/officeDocument/2006/customXml" ds:itemID="{91A183B5-FBC5-4D45-9CF1-2BA030CDBD94}">
  <ds:schemaRefs/>
</ds:datastoreItem>
</file>

<file path=customXml/itemProps11.xml><?xml version="1.0" encoding="utf-8"?>
<ds:datastoreItem xmlns:ds="http://schemas.openxmlformats.org/officeDocument/2006/customXml" ds:itemID="{AE0655AE-5D5D-48E4-B0C0-1F3FA7881A2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897</TotalTime>
  <Words>336</Words>
  <Application>Microsoft Office PowerPoint</Application>
  <PresentationFormat>Předvádění na obrazovce (4:3)</PresentationFormat>
  <Paragraphs>77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ZŠ Karla Klíče, Hostinné Autor: Mgr. Ludmila Eisová  Název: VY_32_INOVACE_10_C_15_Základní části živých rostlin – nadzemní část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77</cp:revision>
  <dcterms:created xsi:type="dcterms:W3CDTF">2012-03-12T19:32:51Z</dcterms:created>
  <dcterms:modified xsi:type="dcterms:W3CDTF">2012-05-06T15:57:20Z</dcterms:modified>
</cp:coreProperties>
</file>