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56" r:id="rId3"/>
    <p:sldId id="259" r:id="rId4"/>
    <p:sldId id="27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58" r:id="rId25"/>
    <p:sldId id="25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1B1975-9607-43ED-8B46-DCBC8678D3F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F12DA8A-70CD-471F-B22C-ECCCED1F4E9D}">
      <dgm:prSet phldrT="[Text]"/>
      <dgm:spPr/>
      <dgm:t>
        <a:bodyPr/>
        <a:lstStyle/>
        <a:p>
          <a:r>
            <a:rPr lang="cs-CZ" dirty="0" smtClean="0"/>
            <a:t>JINANY</a:t>
          </a:r>
          <a:endParaRPr lang="cs-CZ" dirty="0"/>
        </a:p>
      </dgm:t>
    </dgm:pt>
    <dgm:pt modelId="{0705DA40-631C-40E4-849C-13FFB22AA179}" type="parTrans" cxnId="{A0F585A0-BCBC-4971-93BE-889B4A6DE0B2}">
      <dgm:prSet/>
      <dgm:spPr/>
      <dgm:t>
        <a:bodyPr/>
        <a:lstStyle/>
        <a:p>
          <a:endParaRPr lang="cs-CZ"/>
        </a:p>
      </dgm:t>
    </dgm:pt>
    <dgm:pt modelId="{9789498B-B7E0-4FD2-B1E1-ECDE9E42A5F5}" type="sibTrans" cxnId="{A0F585A0-BCBC-4971-93BE-889B4A6DE0B2}">
      <dgm:prSet/>
      <dgm:spPr/>
      <dgm:t>
        <a:bodyPr/>
        <a:lstStyle/>
        <a:p>
          <a:endParaRPr lang="cs-CZ"/>
        </a:p>
      </dgm:t>
    </dgm:pt>
    <dgm:pt modelId="{4A826A9E-7087-4C98-8C5C-C698F8F5EFDF}">
      <dgm:prSet phldrT="[Text]"/>
      <dgm:spPr/>
      <dgm:t>
        <a:bodyPr/>
        <a:lstStyle/>
        <a:p>
          <a:r>
            <a:rPr lang="cs-CZ" dirty="0" smtClean="0"/>
            <a:t>JEHLIČNANY</a:t>
          </a:r>
          <a:endParaRPr lang="cs-CZ" dirty="0"/>
        </a:p>
      </dgm:t>
    </dgm:pt>
    <dgm:pt modelId="{00FF8D10-B476-4D8F-9446-CB14DFADA23D}" type="parTrans" cxnId="{B1D9FF98-A3DA-41E5-AA77-1CFA16E787CE}">
      <dgm:prSet/>
      <dgm:spPr/>
      <dgm:t>
        <a:bodyPr/>
        <a:lstStyle/>
        <a:p>
          <a:endParaRPr lang="cs-CZ"/>
        </a:p>
      </dgm:t>
    </dgm:pt>
    <dgm:pt modelId="{E30CEDE2-2F09-41BA-A8AC-46AF7B2BDE26}" type="sibTrans" cxnId="{B1D9FF98-A3DA-41E5-AA77-1CFA16E787CE}">
      <dgm:prSet/>
      <dgm:spPr/>
      <dgm:t>
        <a:bodyPr/>
        <a:lstStyle/>
        <a:p>
          <a:endParaRPr lang="cs-CZ"/>
        </a:p>
      </dgm:t>
    </dgm:pt>
    <dgm:pt modelId="{6558490B-DDF0-45BC-A3FF-BBB6F24FD12C}" type="pres">
      <dgm:prSet presAssocID="{D91B1975-9607-43ED-8B46-DCBC8678D3F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00D37F-115B-4971-9B61-985AF399B2ED}" type="pres">
      <dgm:prSet presAssocID="{BF12DA8A-70CD-471F-B22C-ECCCED1F4E9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D8F3D4-D7CD-46A9-B689-3A109277AA28}" type="pres">
      <dgm:prSet presAssocID="{9789498B-B7E0-4FD2-B1E1-ECDE9E42A5F5}" presName="sibTrans" presStyleCnt="0"/>
      <dgm:spPr/>
    </dgm:pt>
    <dgm:pt modelId="{5A2ABB6C-4CFC-4995-90C6-C5813957799A}" type="pres">
      <dgm:prSet presAssocID="{4A826A9E-7087-4C98-8C5C-C698F8F5EFDF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F585A0-BCBC-4971-93BE-889B4A6DE0B2}" srcId="{D91B1975-9607-43ED-8B46-DCBC8678D3FF}" destId="{BF12DA8A-70CD-471F-B22C-ECCCED1F4E9D}" srcOrd="0" destOrd="0" parTransId="{0705DA40-631C-40E4-849C-13FFB22AA179}" sibTransId="{9789498B-B7E0-4FD2-B1E1-ECDE9E42A5F5}"/>
    <dgm:cxn modelId="{945C74AE-0D8C-4B09-9776-39AC3F3D955C}" type="presOf" srcId="{BF12DA8A-70CD-471F-B22C-ECCCED1F4E9D}" destId="{4700D37F-115B-4971-9B61-985AF399B2ED}" srcOrd="0" destOrd="0" presId="urn:microsoft.com/office/officeart/2005/8/layout/default"/>
    <dgm:cxn modelId="{A44594DE-0899-49C9-9AAC-A4AEB7CBDF00}" type="presOf" srcId="{D91B1975-9607-43ED-8B46-DCBC8678D3FF}" destId="{6558490B-DDF0-45BC-A3FF-BBB6F24FD12C}" srcOrd="0" destOrd="0" presId="urn:microsoft.com/office/officeart/2005/8/layout/default"/>
    <dgm:cxn modelId="{B1D9FF98-A3DA-41E5-AA77-1CFA16E787CE}" srcId="{D91B1975-9607-43ED-8B46-DCBC8678D3FF}" destId="{4A826A9E-7087-4C98-8C5C-C698F8F5EFDF}" srcOrd="1" destOrd="0" parTransId="{00FF8D10-B476-4D8F-9446-CB14DFADA23D}" sibTransId="{E30CEDE2-2F09-41BA-A8AC-46AF7B2BDE26}"/>
    <dgm:cxn modelId="{FD9F69FC-838D-4D6C-B31A-8F7764B41029}" type="presOf" srcId="{4A826A9E-7087-4C98-8C5C-C698F8F5EFDF}" destId="{5A2ABB6C-4CFC-4995-90C6-C5813957799A}" srcOrd="0" destOrd="0" presId="urn:microsoft.com/office/officeart/2005/8/layout/default"/>
    <dgm:cxn modelId="{51125714-7192-4032-95E6-ED6D650CED5C}" type="presParOf" srcId="{6558490B-DDF0-45BC-A3FF-BBB6F24FD12C}" destId="{4700D37F-115B-4971-9B61-985AF399B2ED}" srcOrd="0" destOrd="0" presId="urn:microsoft.com/office/officeart/2005/8/layout/default"/>
    <dgm:cxn modelId="{4F5C3CB3-07ED-49EA-BE4D-B6B54D273A8A}" type="presParOf" srcId="{6558490B-DDF0-45BC-A3FF-BBB6F24FD12C}" destId="{29D8F3D4-D7CD-46A9-B689-3A109277AA28}" srcOrd="1" destOrd="0" presId="urn:microsoft.com/office/officeart/2005/8/layout/default"/>
    <dgm:cxn modelId="{576AA638-07C0-4018-BF91-C2E587A0EFC3}" type="presParOf" srcId="{6558490B-DDF0-45BC-A3FF-BBB6F24FD12C}" destId="{5A2ABB6C-4CFC-4995-90C6-C5813957799A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700D37F-115B-4971-9B61-985AF399B2ED}">
      <dsp:nvSpPr>
        <dsp:cNvPr id="0" name=""/>
        <dsp:cNvSpPr/>
      </dsp:nvSpPr>
      <dsp:spPr>
        <a:xfrm>
          <a:off x="1060" y="1022312"/>
          <a:ext cx="4135561" cy="24813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JINANY</a:t>
          </a:r>
          <a:endParaRPr lang="cs-CZ" sz="5500" kern="1200" dirty="0"/>
        </a:p>
      </dsp:txBody>
      <dsp:txXfrm>
        <a:off x="1060" y="1022312"/>
        <a:ext cx="4135561" cy="2481336"/>
      </dsp:txXfrm>
    </dsp:sp>
    <dsp:sp modelId="{5A2ABB6C-4CFC-4995-90C6-C5813957799A}">
      <dsp:nvSpPr>
        <dsp:cNvPr id="0" name=""/>
        <dsp:cNvSpPr/>
      </dsp:nvSpPr>
      <dsp:spPr>
        <a:xfrm>
          <a:off x="4550178" y="1022312"/>
          <a:ext cx="4135561" cy="24813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JEHLIČNANY</a:t>
          </a:r>
          <a:endParaRPr lang="cs-CZ" sz="5500" kern="1200" dirty="0"/>
        </a:p>
      </dsp:txBody>
      <dsp:txXfrm>
        <a:off x="4550178" y="1022312"/>
        <a:ext cx="4135561" cy="2481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icea_abies_cone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Ginkgo_biloba_in_Lucenec7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Gingko-Blaetter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Gingko_biloba3.jp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Ginkgo_biloba_-_female_flower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Ginkgo_biloba_-_male_flower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Picea_glauca_taiga.jpg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The_lumberjack_was_here.jpg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Kuusk_Keila-Paldiski_rdt_%C3%A4%C3%A4res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hyperlink" Target="http://cs.wikipedia.org/wiki/Soubor:Picea_abies_-_K%C3%B6hler%E2%80%93s_Medizinal-Pflanzen-105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Pinus_sylvestris_Beskid_%C5%BBywiecki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jpeg"/><Relationship Id="rId4" Type="http://schemas.openxmlformats.org/officeDocument/2006/relationships/hyperlink" Target="http://cs.wikipedia.org/wiki/Soubor:Pinus_mugo_plant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Abies_alba_Slovakia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Illustration_Abies_alba0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Larix_decidua_Winter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jpeg"/><Relationship Id="rId4" Type="http://schemas.openxmlformats.org/officeDocument/2006/relationships/hyperlink" Target="http://cs.wikipedia.org/wiki/Soubor:Pok%C3%A1cen%C3%BD_mod%C5%99%C3%ADn_opadav%C3%BD_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cs.wikipedia.org/wiki/Soubor:Juniperus_communis_communis_Italy.jpg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cs.wikipedia.org/wiki/Soubor:Cis001_kpjas.jpg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cs.wikipedia.org/wiki/Soubor:Red_Crossbills_(Male).jpg" TargetMode="Externa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icea_glauca_taiga.jpg" TargetMode="External"/><Relationship Id="rId13" Type="http://schemas.openxmlformats.org/officeDocument/2006/relationships/hyperlink" Target="http://cs.wikipedia.org/wiki/Soubor:Pinus_mugo_plant.jpg" TargetMode="External"/><Relationship Id="rId18" Type="http://schemas.openxmlformats.org/officeDocument/2006/relationships/hyperlink" Target="http://cs.wikipedia.org/wiki/Soubor:Cis001_kpjas.jpg" TargetMode="External"/><Relationship Id="rId3" Type="http://schemas.openxmlformats.org/officeDocument/2006/relationships/hyperlink" Target="http://cs.wikipedia.org/wiki/Soubor:Ginkgo_biloba_in_Lucenec7.jpg" TargetMode="External"/><Relationship Id="rId7" Type="http://schemas.openxmlformats.org/officeDocument/2006/relationships/hyperlink" Target="http://cs.wikipedia.org/wiki/Soubor:Ginkgo_biloba_-_male_flower.JPG" TargetMode="External"/><Relationship Id="rId12" Type="http://schemas.openxmlformats.org/officeDocument/2006/relationships/hyperlink" Target="http://cs.wikipedia.org/wiki/Soubor:Pinus_sylvestris_Beskid_%C5%BBywiecki.JPG" TargetMode="External"/><Relationship Id="rId17" Type="http://schemas.openxmlformats.org/officeDocument/2006/relationships/hyperlink" Target="http://cs.wikipedia.org/wiki/Soubor:Juniperus_communis_communis_Italy.jpg" TargetMode="External"/><Relationship Id="rId2" Type="http://schemas.openxmlformats.org/officeDocument/2006/relationships/hyperlink" Target="http://cs.wikipedia.org/wiki/Soubor:Picea_abies_cone.jpg" TargetMode="External"/><Relationship Id="rId16" Type="http://schemas.openxmlformats.org/officeDocument/2006/relationships/hyperlink" Target="http://cs.wikipedia.org/wiki/Soubor:Pok%C3%A1cen%C3%BD_mod%C5%99%C3%ADn_opadav%C3%BD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inkgo_biloba_-_female_flower.JPG" TargetMode="External"/><Relationship Id="rId11" Type="http://schemas.openxmlformats.org/officeDocument/2006/relationships/hyperlink" Target="http://cs.wikipedia.org/wiki/Soubor:Picea_abies_-_K%C3%B6hler%E2%80%93s_Medizinal-Pflanzen-105.jpg" TargetMode="External"/><Relationship Id="rId5" Type="http://schemas.openxmlformats.org/officeDocument/2006/relationships/hyperlink" Target="http://cs.wikipedia.org/wiki/Soubor:Gingko_biloba3.jpg" TargetMode="External"/><Relationship Id="rId15" Type="http://schemas.openxmlformats.org/officeDocument/2006/relationships/hyperlink" Target="http://cs.wikipedia.org/wiki/Soubor:Larix_decidua_Winter.jpg" TargetMode="External"/><Relationship Id="rId10" Type="http://schemas.openxmlformats.org/officeDocument/2006/relationships/hyperlink" Target="http://cs.wikipedia.org/wiki/Soubor:Kuusk_Keila-Paldiski_rdt_%C3%A4%C3%A4res.jpg" TargetMode="External"/><Relationship Id="rId19" Type="http://schemas.openxmlformats.org/officeDocument/2006/relationships/hyperlink" Target="http://cs.wikipedia.org/wiki/Soubor:Red_Crossbills_(Male).jpg" TargetMode="External"/><Relationship Id="rId4" Type="http://schemas.openxmlformats.org/officeDocument/2006/relationships/hyperlink" Target="http://cs.wikipedia.org/wiki/Soubor:Gingko-Blaetter.jpg" TargetMode="External"/><Relationship Id="rId9" Type="http://schemas.openxmlformats.org/officeDocument/2006/relationships/hyperlink" Target="http://cs.wikipedia.org/wiki/Soubor:The_lumberjack_was_here.jpg" TargetMode="External"/><Relationship Id="rId14" Type="http://schemas.openxmlformats.org/officeDocument/2006/relationships/hyperlink" Target="http://cs.wikipedia.org/wiki/Soubor:Abies_alba_Slovak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VY_52_INOVACE_26_1_NAHOSEMENNÉ ROSTLINY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Pochopení pojmu „nahosemenná rostlina“, popisování její stavby a charakteristických vlastností, uvádění příkladů, seznámení s  výskytem a hospodářským významem. Zápis do sešitu.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9.5.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smtClean="0"/>
              <a:t> 9.5</a:t>
            </a:r>
            <a:r>
              <a:rPr lang="cs-CZ" sz="1400" dirty="0" smtClean="0"/>
              <a:t>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ROSTLINY NAHOSEMENNÉ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SEMENNÉ ROSTLINY - BOTANIKA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/>
          <a:lstStyle/>
          <a:p>
            <a:pPr algn="ctr"/>
            <a:r>
              <a:rPr lang="cs-CZ" dirty="0" smtClean="0"/>
              <a:t>CO TĚ NAPADNE, KDYŽ SE ŘEKNE NAHOSEMENNÁ ROSTLINA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SMRK, BOROVICE, MODŘÍN, JEDLE, JALOVEC, TIS, JINAN,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NAHOSEMENNÉ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SEMENA BEZ OPLODÍ</a:t>
            </a:r>
          </a:p>
          <a:p>
            <a:pPr algn="ctr"/>
            <a:r>
              <a:rPr lang="cs-CZ" dirty="0" smtClean="0"/>
              <a:t>„NAHÁ SEMENA“</a:t>
            </a:r>
          </a:p>
          <a:p>
            <a:pPr algn="ctr"/>
            <a:r>
              <a:rPr lang="cs-CZ" dirty="0" smtClean="0"/>
              <a:t>ROSTLINA NETVOŘÍ PLODY</a:t>
            </a:r>
          </a:p>
          <a:p>
            <a:pPr algn="ctr"/>
            <a:r>
              <a:rPr lang="cs-CZ" dirty="0" smtClean="0"/>
              <a:t>ÚTVARY PODOBNÉ PLODŮM SE NAZÝVAJÍ „</a:t>
            </a:r>
            <a:r>
              <a:rPr lang="cs-CZ" b="1" dirty="0" smtClean="0"/>
              <a:t>SEMENNÉ </a:t>
            </a:r>
            <a:r>
              <a:rPr lang="cs-CZ" b="1" dirty="0" smtClean="0"/>
              <a:t>PLODY</a:t>
            </a:r>
            <a:r>
              <a:rPr lang="cs-CZ" dirty="0" smtClean="0"/>
              <a:t> </a:t>
            </a:r>
            <a:r>
              <a:rPr lang="cs-CZ" dirty="0" smtClean="0"/>
              <a:t>(TIS, JALOVEC)</a:t>
            </a:r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ŠIŠTICE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2832" cy="4525963"/>
          </a:xfrm>
        </p:spPr>
        <p:txBody>
          <a:bodyPr/>
          <a:lstStyle/>
          <a:p>
            <a:r>
              <a:rPr lang="cs-CZ" dirty="0" smtClean="0"/>
              <a:t>ŠIŠTICE SE SKLÁDÁ SE ŠUPIN</a:t>
            </a:r>
          </a:p>
          <a:p>
            <a:endParaRPr lang="cs-CZ" dirty="0" smtClean="0"/>
          </a:p>
          <a:p>
            <a:r>
              <a:rPr lang="cs-CZ" dirty="0" smtClean="0"/>
              <a:t>ŠUPINY JSOU PŘIROSTLÉ NA VŘETENO</a:t>
            </a:r>
          </a:p>
          <a:p>
            <a:endParaRPr lang="cs-CZ" dirty="0" smtClean="0"/>
          </a:p>
          <a:p>
            <a:r>
              <a:rPr lang="cs-CZ" dirty="0" smtClean="0"/>
              <a:t>SEMENA JSOU VOLNĚ ULOŽENA NA ŠUPINĚ</a:t>
            </a:r>
          </a:p>
          <a:p>
            <a:endParaRPr lang="cs-CZ" dirty="0"/>
          </a:p>
        </p:txBody>
      </p:sp>
      <p:pic>
        <p:nvPicPr>
          <p:cNvPr id="5" name="Zástupný symbol pro obsah 4" descr="http://upload.wikimedia.org/wikipedia/commons/thumb/1/1c/Picea_abies_cone.jpg/140px-Picea_abies_cone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700808"/>
            <a:ext cx="266429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524328" y="57332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NAHOSEMENNÉ ROSTLINY SE DĚLÍ NA: 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700D37F-115B-4971-9B61-985AF399B2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4700D37F-115B-4971-9B61-985AF399B2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4700D37F-115B-4971-9B61-985AF399B2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A2ABB6C-4CFC-4995-90C6-C58139577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5A2ABB6C-4CFC-4995-90C6-C58139577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5A2ABB6C-4CFC-4995-90C6-C58139577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NEJVĚTŠÍ ROZVOJ DRUHŮ V DRUHOHORÁCH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VE TŘETIHORÁCH VĚTŠINA DRUHŮ VYMŘELA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DNES EXISTUJE JEDINÝ DRUH:</a:t>
            </a:r>
          </a:p>
          <a:p>
            <a:pPr algn="ctr">
              <a:buNone/>
            </a:pPr>
            <a:r>
              <a:rPr lang="cs-CZ" b="1" dirty="0" smtClean="0"/>
              <a:t>JINAN DVOULALOČNÝ</a:t>
            </a:r>
            <a:endParaRPr lang="cs-CZ" b="1" dirty="0"/>
          </a:p>
        </p:txBody>
      </p:sp>
      <p:pic>
        <p:nvPicPr>
          <p:cNvPr id="5" name="Zástupný symbol pro obsah 4" descr="http://upload.wikimedia.org/wikipedia/commons/thumb/8/86/Ginkgo_biloba_in_Lucenec7.jpg/220px-Ginkgo_biloba_in_Lucenec7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276872"/>
            <a:ext cx="2952328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308304" y="60212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JINAN DVOULALOČNÝ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OPADAVÝ STROM</a:t>
            </a:r>
          </a:p>
          <a:p>
            <a:endParaRPr lang="cs-CZ" dirty="0" smtClean="0"/>
          </a:p>
          <a:p>
            <a:r>
              <a:rPr lang="cs-CZ" dirty="0" smtClean="0"/>
              <a:t>DVOULALOČNÉ LISTY VĚJÍŘOVÉHO TVARU</a:t>
            </a:r>
          </a:p>
          <a:p>
            <a:endParaRPr lang="cs-CZ" dirty="0"/>
          </a:p>
        </p:txBody>
      </p:sp>
      <p:pic>
        <p:nvPicPr>
          <p:cNvPr id="6" name="Zástupný symbol pro obsah 5" descr="List jinanu dvoulaločného">
            <a:hlinkClick r:id="rId2" tooltip="&quot;List jinanu dvoulaločného&quot;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348880"/>
            <a:ext cx="3492624" cy="2895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96336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JINAN DVOULALOČNÝ</a:t>
            </a:r>
            <a:endParaRPr lang="cs-CZ" dirty="0"/>
          </a:p>
        </p:txBody>
      </p:sp>
      <p:pic>
        <p:nvPicPr>
          <p:cNvPr id="5" name="Zástupný symbol pro obsah 4" descr="http://upload.wikimedia.org/wikipedia/commons/thumb/2/26/Gingko_biloba3.jpg/220px-Gingko_biloba3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16832"/>
            <a:ext cx="3528392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ZELENÁ BARVA LISTŮ SE NA PODZIM MĚNÍ NA JASNĚ ŽLUTOU</a:t>
            </a:r>
          </a:p>
          <a:p>
            <a:endParaRPr lang="cs-CZ" dirty="0" smtClean="0"/>
          </a:p>
          <a:p>
            <a:r>
              <a:rPr lang="cs-CZ" dirty="0" smtClean="0"/>
              <a:t>VELKÁ SEMENA SE PODOBAJÍ PECKOVICI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7332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9442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Ve volné přírodě rostou pouze v Číně.</a:t>
            </a:r>
            <a:br>
              <a:rPr lang="cs-CZ" dirty="0" smtClean="0"/>
            </a:br>
            <a:r>
              <a:rPr lang="cs-CZ" dirty="0" smtClean="0"/>
              <a:t>Po celém světě je vysazován v parcích a zahradách, i u nás.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67544" y="2204864"/>
            <a:ext cx="4040188" cy="639762"/>
          </a:xfrm>
        </p:spPr>
        <p:txBody>
          <a:bodyPr>
            <a:noAutofit/>
          </a:bodyPr>
          <a:lstStyle/>
          <a:p>
            <a:r>
              <a:rPr lang="cs-CZ" sz="2000" dirty="0" smtClean="0"/>
              <a:t>SAMIČÍ VAJÍČKA NA STOPKÁCH</a:t>
            </a:r>
            <a:endParaRPr lang="cs-CZ" sz="2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716016" y="2348880"/>
            <a:ext cx="4041775" cy="63976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SAMČÍ JEHNĚDOVITÉ ŠIŠTICE</a:t>
            </a:r>
            <a:endParaRPr lang="cs-CZ" sz="2000" dirty="0"/>
          </a:p>
        </p:txBody>
      </p:sp>
      <p:pic>
        <p:nvPicPr>
          <p:cNvPr id="5" name="Zástupný symbol pro obsah 4" descr="http://upload.wikimedia.org/wikipedia/commons/thumb/5/5e/Ginkgo_biloba_-_female_flower.JPG/220px-Ginkgo_biloba_-_female_flower.JPG">
            <a:hlinkClick r:id="rId2"/>
          </p:cNvPr>
          <p:cNvPicPr>
            <a:picLocks noGrp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971600" y="3140968"/>
            <a:ext cx="279400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http://upload.wikimedia.org/wikipedia/commons/thumb/d/de/Ginkgo_biloba_-_male_flower.JPG/220px-Ginkgo_biloba_-_male_flower.JPG">
            <a:hlinkClick r:id="rId4"/>
          </p:cNvPr>
          <p:cNvPicPr>
            <a:picLocks noGrp="1"/>
          </p:cNvPicPr>
          <p:nvPr>
            <p:ph sz="quarter" idx="4"/>
          </p:nvPr>
        </p:nvPicPr>
        <p:blipFill>
          <a:blip r:embed="rId5" cstate="print"/>
          <a:stretch>
            <a:fillRect/>
          </a:stretch>
        </p:blipFill>
        <p:spPr bwMode="auto">
          <a:xfrm>
            <a:off x="5436096" y="3140968"/>
            <a:ext cx="279400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987824" y="530120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5229200"/>
            <a:ext cx="87248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8" grpId="0" build="p"/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GINKGO BILOBA = latinský název jinanu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široké farmakologické využití </a:t>
            </a:r>
          </a:p>
          <a:p>
            <a:r>
              <a:rPr lang="cs-CZ" dirty="0" smtClean="0"/>
              <a:t>sbírá se jeho list od jara do léta </a:t>
            </a:r>
          </a:p>
          <a:p>
            <a:r>
              <a:rPr lang="cs-CZ" dirty="0" smtClean="0"/>
              <a:t>Účinky: </a:t>
            </a:r>
            <a:r>
              <a:rPr lang="cs-CZ" b="1" dirty="0" smtClean="0"/>
              <a:t>rozšiřuje cévy </a:t>
            </a:r>
            <a:r>
              <a:rPr lang="cs-CZ" dirty="0" smtClean="0"/>
              <a:t>(prevence proti infarktu, mrtvicím)</a:t>
            </a:r>
          </a:p>
          <a:p>
            <a:r>
              <a:rPr lang="cs-CZ" dirty="0" smtClean="0"/>
              <a:t>Dále jsou nabízeny léky z jinanu dvoulaločného při poruchách </a:t>
            </a:r>
            <a:r>
              <a:rPr lang="cs-CZ" u="sng" dirty="0" smtClean="0"/>
              <a:t>paměti</a:t>
            </a:r>
            <a:r>
              <a:rPr lang="cs-CZ" dirty="0" smtClean="0"/>
              <a:t>, </a:t>
            </a:r>
            <a:r>
              <a:rPr lang="cs-CZ" u="sng" dirty="0" smtClean="0"/>
              <a:t>nedokrvení dolních končetin</a:t>
            </a:r>
            <a:r>
              <a:rPr lang="cs-CZ" dirty="0" smtClean="0"/>
              <a:t>, při </a:t>
            </a:r>
            <a:r>
              <a:rPr lang="cs-CZ" u="sng" dirty="0" smtClean="0"/>
              <a:t>impotenci</a:t>
            </a:r>
            <a:r>
              <a:rPr lang="cs-CZ" dirty="0" smtClean="0"/>
              <a:t> způsobené zhoršeným průtokem krve tepnami penisu, při </a:t>
            </a:r>
            <a:r>
              <a:rPr lang="cs-CZ" u="sng" dirty="0" smtClean="0"/>
              <a:t>hluchotě</a:t>
            </a:r>
            <a:r>
              <a:rPr lang="cs-CZ" dirty="0" smtClean="0"/>
              <a:t> způsobené nedostatečným průtokem krve ke sluchovým nervům.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NEJVĚTŠÍ ROZVOJ DRUHŮ V DRUHOHORÁCH</a:t>
            </a:r>
          </a:p>
          <a:p>
            <a:pPr algn="ctr"/>
            <a:r>
              <a:rPr lang="cs-CZ" dirty="0" smtClean="0"/>
              <a:t>I DNES TVOŘÍ ALE NEJPOČETNĚJŠÍ SKUPINU NAHOSEMENNÝCH ROSTLIN</a:t>
            </a:r>
          </a:p>
          <a:p>
            <a:pPr algn="ctr"/>
            <a:r>
              <a:rPr lang="cs-CZ" dirty="0" smtClean="0"/>
              <a:t>NÁZEV ODVOZEN OD JEDNODUCHÝCH JEHLICOVITÝCH LISTŮ</a:t>
            </a:r>
          </a:p>
          <a:p>
            <a:pPr algn="ctr"/>
            <a:r>
              <a:rPr lang="cs-CZ" dirty="0" smtClean="0"/>
              <a:t>V LISTECH I VE DŘEVĚ MAJÍ PRYSKYŘNÍKOVÉ KANÁLKY </a:t>
            </a:r>
          </a:p>
          <a:p>
            <a:pPr algn="ctr"/>
            <a:r>
              <a:rPr lang="cs-CZ" dirty="0" smtClean="0"/>
              <a:t>VÝZNAM: CHRÁNÍ PŘED DŘEVOKAZNÝMI HOUBAMI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JEHLIČNANŮ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VĚTROSNUBNÉ</a:t>
            </a:r>
          </a:p>
          <a:p>
            <a:pPr algn="ctr"/>
            <a:r>
              <a:rPr lang="cs-CZ" dirty="0" smtClean="0"/>
              <a:t>PYLOVÁ ZRNA SAMČÍCH ŠIŠTIC DOPADAJÍ PŘÍMO NA „NAHÁ“ VAJÍČKA UMÍSTĚNÁ NA ŠUPINĚ SAMIČÍ ŠIŠTICE</a:t>
            </a:r>
          </a:p>
          <a:p>
            <a:pPr algn="ctr"/>
            <a:r>
              <a:rPr lang="cs-CZ" dirty="0" smtClean="0"/>
              <a:t>PO OPLOZENÍ SE VAJÍČKA PŘEMĚNÍ NA KŘÍDLATÁ SEMENA</a:t>
            </a:r>
          </a:p>
          <a:p>
            <a:pPr algn="ctr"/>
            <a:r>
              <a:rPr lang="cs-CZ" dirty="0" smtClean="0"/>
              <a:t>SAMIČÍ ŠIŠTICE PO DOZRÁNÍ ZDŘEVNATÍ NEBO ZDUŽNATÍ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JEHLIČNANŮ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688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Kde se na Zemi nachází rozsáhlé plochy jehličnatých lesů? </a:t>
            </a:r>
          </a:p>
          <a:p>
            <a:pPr>
              <a:buNone/>
            </a:pPr>
            <a:r>
              <a:rPr lang="cs-CZ" b="1" dirty="0" smtClean="0"/>
              <a:t>Mírné a chladné oblasti</a:t>
            </a:r>
          </a:p>
          <a:p>
            <a:r>
              <a:rPr lang="cs-CZ" dirty="0" smtClean="0"/>
              <a:t>Jak tento typ přírodní krajiny nazýváme? </a:t>
            </a:r>
          </a:p>
          <a:p>
            <a:pPr>
              <a:buNone/>
            </a:pPr>
            <a:r>
              <a:rPr lang="cs-CZ" b="1" dirty="0" smtClean="0"/>
              <a:t>Tajga</a:t>
            </a:r>
          </a:p>
          <a:p>
            <a:r>
              <a:rPr lang="cs-CZ" dirty="0" smtClean="0"/>
              <a:t>Popiš přírodní podmínky tajgy.</a:t>
            </a:r>
          </a:p>
          <a:p>
            <a:pPr>
              <a:buNone/>
            </a:pPr>
            <a:r>
              <a:rPr lang="cs-CZ" b="1" dirty="0" smtClean="0"/>
              <a:t>Dlouhá, velmi chladná zima, krátké léto</a:t>
            </a:r>
            <a:endParaRPr lang="cs-CZ" b="1" dirty="0"/>
          </a:p>
        </p:txBody>
      </p:sp>
      <p:pic>
        <p:nvPicPr>
          <p:cNvPr id="6" name="Zástupný symbol pro obsah 5" descr="http://upload.wikimedia.org/wikipedia/commons/thumb/2/2d/Picea_glauca_taiga.jpg/220px-Picea_glauca_taiga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5148064" y="2204864"/>
            <a:ext cx="3312368" cy="3024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028384" y="537321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JEHLIČNANŮ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77301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dirty="0" smtClean="0"/>
              <a:t>ZDROJ DŘEVA</a:t>
            </a:r>
          </a:p>
          <a:p>
            <a:pPr>
              <a:buNone/>
            </a:pPr>
            <a:r>
              <a:rPr lang="cs-CZ" u="sng" dirty="0" smtClean="0"/>
              <a:t>VYUŽITÍ:</a:t>
            </a:r>
          </a:p>
          <a:p>
            <a:pPr algn="ctr">
              <a:buNone/>
            </a:pPr>
            <a:r>
              <a:rPr lang="cs-CZ" dirty="0" smtClean="0"/>
              <a:t>STAVEBNÍ MATERIÁL</a:t>
            </a:r>
          </a:p>
          <a:p>
            <a:pPr algn="ctr">
              <a:buNone/>
            </a:pPr>
            <a:r>
              <a:rPr lang="cs-CZ" dirty="0" smtClean="0"/>
              <a:t>PALIVO</a:t>
            </a:r>
          </a:p>
          <a:p>
            <a:pPr algn="ctr">
              <a:buNone/>
            </a:pPr>
            <a:r>
              <a:rPr lang="cs-CZ" dirty="0" smtClean="0"/>
              <a:t>VÝROBA NÁBYTKU</a:t>
            </a:r>
          </a:p>
          <a:p>
            <a:pPr algn="ctr">
              <a:buNone/>
            </a:pPr>
            <a:r>
              <a:rPr lang="cs-CZ" dirty="0" smtClean="0"/>
              <a:t>VÝROBA PAPÍRU(celulóza)</a:t>
            </a:r>
          </a:p>
          <a:p>
            <a:pPr algn="ctr">
              <a:buNone/>
            </a:pPr>
            <a:r>
              <a:rPr lang="cs-CZ" dirty="0" smtClean="0"/>
              <a:t>VÝROBA PRYSKYŘICE (smola)</a:t>
            </a:r>
            <a:endParaRPr lang="cs-CZ" dirty="0"/>
          </a:p>
        </p:txBody>
      </p:sp>
      <p:pic>
        <p:nvPicPr>
          <p:cNvPr id="5" name="Zástupný symbol pro obsah 4" descr="http://upload.wikimedia.org/wikipedia/commons/thumb/6/6a/The_lumberjack_was_here.jpg/300px-The_lumberjack_was_here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132856"/>
            <a:ext cx="3888432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524328" y="50851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373217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Vzpomeň si na pojem </a:t>
            </a:r>
            <a:r>
              <a:rPr lang="cs-CZ" sz="2800" b="1" dirty="0" smtClean="0"/>
              <a:t>monokultura</a:t>
            </a:r>
            <a:r>
              <a:rPr lang="cs-CZ" sz="2800" dirty="0" smtClean="0"/>
              <a:t>. Jaké problémy, tento zásah člověka do přírody, způsobil?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</p:spPr>
        <p:txBody>
          <a:bodyPr>
            <a:normAutofit/>
          </a:bodyPr>
          <a:lstStyle/>
          <a:p>
            <a:r>
              <a:rPr lang="cs-CZ" dirty="0" smtClean="0"/>
              <a:t>SMRK ZTEPILÝ</a:t>
            </a:r>
            <a:br>
              <a:rPr lang="cs-CZ" dirty="0" smtClean="0"/>
            </a:br>
            <a:r>
              <a:rPr lang="cs-CZ" sz="3100" dirty="0" smtClean="0"/>
              <a:t>mělké kořeny, při silném větru dochází  k vývratům, potřebuje dostatek vody, citlivý na znečištěné ovzduší, má měkké dřevo –využití hlavně ve stavebnictví</a:t>
            </a:r>
            <a:endParaRPr lang="cs-CZ" sz="3100" dirty="0"/>
          </a:p>
        </p:txBody>
      </p:sp>
      <p:pic>
        <p:nvPicPr>
          <p:cNvPr id="5" name="Zástupný symbol pro obsah 4" descr="Smrk ztepilý">
            <a:hlinkClick r:id="rId2" tooltip="&quot;Smrk ztepilý&quot;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7544" y="3140968"/>
            <a:ext cx="2592288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http://upload.wikimedia.org/wikipedia/commons/thumb/8/82/Picea_abies_-_K%C3%B6hler%E2%80%93s_Medizinal-Pflanzen-105.jpg/220px-Picea_abies_-_K%C3%B6hler%E2%80%93s_Medizinal-Pflanzen-105.jpg">
            <a:hlinkClick r:id="rId4"/>
          </p:cNvPr>
          <p:cNvPicPr>
            <a:picLocks noGrp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356992"/>
            <a:ext cx="2577976" cy="3310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987824" y="63813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BOROVICE</a:t>
            </a:r>
            <a:br>
              <a:rPr lang="cs-CZ" dirty="0" smtClean="0"/>
            </a:br>
            <a:r>
              <a:rPr lang="cs-CZ" sz="2400" dirty="0" smtClean="0"/>
              <a:t>KOŘENOVÝ SYSTÉM HLUBOKÝ, PŘI SILNÉM VĚTRU DOCHÁZÍ           K POLOMŮM, DLOUHÉ JEHLICE, NENÁROČNÁ NA ŽIVINY V PŮDĚ, VÝSKYT HLAVNĚ NA SEVERNÍ POLOKOULI, VYUŽITÍ HLAVNĚ JAKO PALIVO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2204864"/>
            <a:ext cx="4040188" cy="504056"/>
          </a:xfrm>
        </p:spPr>
        <p:txBody>
          <a:bodyPr>
            <a:normAutofit/>
          </a:bodyPr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716016" y="2276872"/>
            <a:ext cx="4041775" cy="639762"/>
          </a:xfrm>
        </p:spPr>
        <p:txBody>
          <a:bodyPr/>
          <a:lstStyle/>
          <a:p>
            <a:r>
              <a:rPr lang="cs-CZ" dirty="0" smtClean="0"/>
              <a:t>BOROVICE KLEČ</a:t>
            </a:r>
            <a:endParaRPr lang="cs-CZ" dirty="0"/>
          </a:p>
        </p:txBody>
      </p:sp>
      <p:pic>
        <p:nvPicPr>
          <p:cNvPr id="9" name="Zástupný symbol pro obsah 8" descr="http://upload.wikimedia.org/wikipedia/commons/thumb/e/ef/Pinus_sylvestris_Beskid_%C5%BBywiecki.JPG/220px-Pinus_sylvestris_Beskid_%C5%BBywiecki.JPG">
            <a:hlinkClick r:id="rId2"/>
          </p:cNvPr>
          <p:cNvPicPr>
            <a:picLocks noGrp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755576" y="2636912"/>
            <a:ext cx="2627841" cy="3941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Zástupný symbol pro obsah 9" descr="Borovice kleč v parkové úpravě">
            <a:hlinkClick r:id="rId4" tooltip="&quot;Borovice kleč v parkové úpravě&quot;"/>
          </p:cNvPr>
          <p:cNvPicPr>
            <a:picLocks noGrp="1"/>
          </p:cNvPicPr>
          <p:nvPr>
            <p:ph sz="quarter" idx="4"/>
          </p:nvPr>
        </p:nvPicPr>
        <p:blipFill>
          <a:blip r:embed="rId5" cstate="print"/>
          <a:stretch>
            <a:fillRect/>
          </a:stretch>
        </p:blipFill>
        <p:spPr bwMode="auto">
          <a:xfrm>
            <a:off x="4788024" y="3140968"/>
            <a:ext cx="360040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4211960" y="630932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Obr.11,12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JEDLE BĚLOKORÁ</a:t>
            </a:r>
            <a:br>
              <a:rPr lang="cs-CZ" dirty="0" smtClean="0"/>
            </a:br>
            <a:r>
              <a:rPr lang="cs-CZ" sz="2700" dirty="0" smtClean="0"/>
              <a:t>VÝSKYT: VLHKÉ PŮDY S DOSTATKEM ŽIVIN, CITLIVÁ NA ZNEČIŠTĚNÉ OVZDUŠÍ, U NÁS V LESÍCH MIZÍ, ZNAK: JEHLICE MAJÍ DVA BÍLÉ PROUŽKY, ŠIŠKY JSOU ROZPADAVÉ, PROTO JE NIKDY NENAJDETE POD STROMEM, DŘEVO MÁ VYSOKOU KVALITU</a:t>
            </a:r>
            <a:br>
              <a:rPr lang="cs-CZ" sz="27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8" name="Zástupný symbol pro obsah 7" descr="http://upload.wikimedia.org/wikipedia/commons/thumb/0/0a/Abies_alba_Slovakia.jpg/200px-Abies_alba_Slovakia.jpg">
            <a:hlinkClick r:id="rId2"/>
          </p:cNvPr>
          <p:cNvPicPr>
            <a:picLocks noGrp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755576" y="2996952"/>
            <a:ext cx="2581498" cy="3339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8" descr="Jedle bělokorá">
            <a:hlinkClick r:id="rId4" tooltip="&quot;Jedle bělokorá&quot;"/>
          </p:cNvPr>
          <p:cNvPicPr>
            <a:picLocks noGrp="1"/>
          </p:cNvPicPr>
          <p:nvPr>
            <p:ph sz="quarter" idx="4"/>
          </p:nvPr>
        </p:nvPicPr>
        <p:blipFill>
          <a:blip r:embed="rId5" cstate="print"/>
          <a:stretch>
            <a:fillRect/>
          </a:stretch>
        </p:blipFill>
        <p:spPr bwMode="auto">
          <a:xfrm>
            <a:off x="5364088" y="2852936"/>
            <a:ext cx="2664296" cy="3622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923928" y="61653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13,14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dirty="0" smtClean="0"/>
              <a:t>MODŘÍN OPADAVÝ</a:t>
            </a:r>
            <a:br>
              <a:rPr lang="cs-CZ" dirty="0" smtClean="0"/>
            </a:br>
            <a:r>
              <a:rPr lang="cs-CZ" sz="2400" dirty="0" smtClean="0"/>
              <a:t>JEHLICE SVĚTLE ZELENÉ, NA PODZIM OPADÁVAJÍ, VYRŮSTAJÍ VE SVAZCÍCH, KVALITNÍ DŘEVO SE VYUŽIVÁ V NÁBYTKÁŘSTVÍ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" name="Zástupný symbol pro obsah 9" descr="Modřín opadavý v zimě">
            <a:hlinkClick r:id="rId2" tooltip="&quot;Modřín opadavý v zimě&quot;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348880"/>
            <a:ext cx="3168352" cy="3921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10" descr="http://upload.wikimedia.org/wikipedia/commons/thumb/4/4d/Pok%C3%A1cen%C3%BD_mod%C5%99%C3%ADn_opadav%C3%BD_.JPG/220px-Pok%C3%A1cen%C3%BD_mod%C5%99%C3%ADn_opadav%C3%BD_.JPG">
            <a:hlinkClick r:id="rId4"/>
          </p:cNvPr>
          <p:cNvPicPr>
            <a:picLocks noGrp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348880"/>
            <a:ext cx="3310037" cy="275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4283968" y="57332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OBR.15,16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JALOVEC OBECNÝ</a:t>
            </a:r>
            <a:endParaRPr lang="cs-CZ" dirty="0"/>
          </a:p>
        </p:txBody>
      </p:sp>
      <p:pic>
        <p:nvPicPr>
          <p:cNvPr id="5" name="Zástupný symbol pro obsah 4" descr="Jalovec obecný">
            <a:hlinkClick r:id="rId2" tooltip="&quot;Jalovec obecný&quot;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762000" y="1860550"/>
            <a:ext cx="3276600" cy="420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VELMI PICHLAVÉ JEHLICE</a:t>
            </a:r>
          </a:p>
          <a:p>
            <a:r>
              <a:rPr lang="cs-CZ" dirty="0" smtClean="0"/>
              <a:t>SAMIČÍ ŠIŠTICE = JALOVČINKY</a:t>
            </a:r>
          </a:p>
          <a:p>
            <a:pPr>
              <a:buNone/>
            </a:pPr>
            <a:r>
              <a:rPr lang="cs-CZ" dirty="0" smtClean="0"/>
              <a:t>VYUŽITÍ: </a:t>
            </a:r>
          </a:p>
          <a:p>
            <a:r>
              <a:rPr lang="cs-CZ" dirty="0" smtClean="0"/>
              <a:t>KOŘENÍ NEBO PŘÍSADA DO ALKOHOLICKÉHO NÁPOJE (BOROVIČKA)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 ČERVENÝ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STROM NEBO KEŘ</a:t>
            </a:r>
          </a:p>
          <a:p>
            <a:r>
              <a:rPr lang="cs-CZ" dirty="0" smtClean="0"/>
              <a:t>TMAVĚ ZELENÉ, MĚKKÉ JEHLICE</a:t>
            </a:r>
          </a:p>
          <a:p>
            <a:r>
              <a:rPr lang="cs-CZ" dirty="0" smtClean="0"/>
              <a:t>SEMENA JSOU ULOŽENA V DUŽNATÉM OBALU – MÍŠKU</a:t>
            </a:r>
          </a:p>
          <a:p>
            <a:r>
              <a:rPr lang="cs-CZ" dirty="0" smtClean="0"/>
              <a:t>NEMÁ PRYSKYŘIČNÉ KANÁLKY</a:t>
            </a:r>
          </a:p>
          <a:p>
            <a:r>
              <a:rPr lang="cs-CZ" dirty="0" smtClean="0"/>
              <a:t>CELÁ ROSTLINA JE JEDOVATÁ, KROMĚ MÍŠKU</a:t>
            </a:r>
          </a:p>
          <a:p>
            <a:endParaRPr lang="cs-CZ" dirty="0"/>
          </a:p>
        </p:txBody>
      </p:sp>
      <p:pic>
        <p:nvPicPr>
          <p:cNvPr id="5" name="Zástupný symbol pro obsah 4" descr="Tis červený, větvička se zralými semeny">
            <a:hlinkClick r:id="rId2" tooltip="&quot;Tis červený, větvička se zralými semeny&quot;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204864"/>
            <a:ext cx="3517776" cy="2890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092280" y="52292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Křivka obecná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411216" cy="47244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Víš,jak se jmenuje živočich na obrázku? </a:t>
            </a:r>
          </a:p>
          <a:p>
            <a:r>
              <a:rPr lang="cs-CZ" b="1" dirty="0" smtClean="0"/>
              <a:t>Křivka obecná</a:t>
            </a:r>
          </a:p>
          <a:p>
            <a:r>
              <a:rPr lang="cs-CZ" dirty="0" smtClean="0"/>
              <a:t>Víš, čím se živí? </a:t>
            </a:r>
          </a:p>
          <a:p>
            <a:r>
              <a:rPr lang="cs-CZ" b="1" dirty="0" smtClean="0"/>
              <a:t>Křivka se živí semeny jehličnanů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K čemu slouží zvláštní tvar jejího zobáku?</a:t>
            </a:r>
          </a:p>
          <a:p>
            <a:r>
              <a:rPr lang="cs-CZ" b="1" dirty="0" smtClean="0"/>
              <a:t>K rozevření šupin šišek, aby se dostala k semeni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pic>
        <p:nvPicPr>
          <p:cNvPr id="8" name="Zástupný symbol pro obsah 7" descr="samci">
            <a:hlinkClick r:id="rId2" tooltip="samci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132856"/>
            <a:ext cx="3672408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7380312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u="sng" dirty="0" smtClean="0"/>
              <a:t>Zápis do sešitu:</a:t>
            </a:r>
          </a:p>
          <a:p>
            <a:pPr>
              <a:buNone/>
            </a:pPr>
            <a:r>
              <a:rPr lang="cs-CZ" dirty="0" smtClean="0"/>
              <a:t>Rostliny, které vytvářejí  semena se dělí na:</a:t>
            </a:r>
          </a:p>
          <a:p>
            <a:pPr lvl="0">
              <a:buNone/>
            </a:pPr>
            <a:endParaRPr lang="cs-CZ" b="1" dirty="0" smtClean="0"/>
          </a:p>
          <a:p>
            <a:pPr lvl="0">
              <a:buNone/>
            </a:pPr>
            <a:r>
              <a:rPr lang="cs-CZ" b="1" dirty="0" smtClean="0"/>
              <a:t>1. NAHOSEMENNÉ ROSTLINY</a:t>
            </a:r>
            <a:endParaRPr lang="cs-CZ" dirty="0" smtClean="0"/>
          </a:p>
          <a:p>
            <a:pPr lvl="0"/>
            <a:r>
              <a:rPr lang="cs-CZ" dirty="0" smtClean="0"/>
              <a:t>nevytváří plody, semena jsou volně uložena v šišticích</a:t>
            </a:r>
          </a:p>
          <a:p>
            <a:pPr lvl="0"/>
            <a:r>
              <a:rPr lang="cs-CZ" dirty="0" smtClean="0"/>
              <a:t>rozmnožování: větrosnubné  (větrosprašnost)</a:t>
            </a:r>
          </a:p>
          <a:p>
            <a:pPr lvl="0"/>
            <a:r>
              <a:rPr lang="cs-CZ" dirty="0" smtClean="0"/>
              <a:t>mezi nahosemenné rostliny řadíme:</a:t>
            </a:r>
          </a:p>
          <a:p>
            <a:pPr lvl="0">
              <a:buNone/>
            </a:pPr>
            <a:r>
              <a:rPr lang="cs-CZ" dirty="0" smtClean="0"/>
              <a:t>A) JINANY – př. jinan dvoulaločný </a:t>
            </a:r>
          </a:p>
          <a:p>
            <a:pPr lvl="0">
              <a:buNone/>
            </a:pPr>
            <a:r>
              <a:rPr lang="cs-CZ" dirty="0" smtClean="0"/>
              <a:t>B) JEHLIČNANY - př. smrk pichlavý, borovice lesní, modřín opadavý, tis červený …(str. 84-85)</a:t>
            </a:r>
          </a:p>
          <a:p>
            <a:pPr lvl="0"/>
            <a:r>
              <a:rPr lang="cs-CZ" dirty="0" smtClean="0"/>
              <a:t>jehličnany na severní polokouli tvoří rozsáhlé lesní porosty = TAJGA</a:t>
            </a:r>
          </a:p>
          <a:p>
            <a:pPr lvl="0"/>
            <a:r>
              <a:rPr lang="cs-CZ" dirty="0" smtClean="0"/>
              <a:t>MONOKULTURA  -  jednopruhový porost např. smrkový les</a:t>
            </a:r>
          </a:p>
          <a:p>
            <a:pPr lvl="0"/>
            <a:r>
              <a:rPr lang="cs-CZ" dirty="0" smtClean="0"/>
              <a:t>dřevo jehličnanů má velký hospodářský význam: např. palivo,  celulóza – výroba papíru, smola = pryskyřice, jalovčinky = koření, ….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dirty="0" err="1" smtClean="0"/>
              <a:t>Čabradová</a:t>
            </a:r>
            <a:r>
              <a:rPr lang="cs-CZ" sz="1200" dirty="0" smtClean="0"/>
              <a:t>,V. a kol.:Přírodopis učebnice pro 7. ročník, </a:t>
            </a:r>
            <a:r>
              <a:rPr lang="cs-CZ" sz="1200" dirty="0" err="1" smtClean="0"/>
              <a:t>Fraus</a:t>
            </a:r>
            <a:r>
              <a:rPr lang="cs-CZ" sz="1200" dirty="0" smtClean="0"/>
              <a:t>,2005</a:t>
            </a:r>
          </a:p>
          <a:p>
            <a:pPr>
              <a:buNone/>
            </a:pPr>
            <a:r>
              <a:rPr lang="cs-CZ" sz="1200" dirty="0" smtClean="0"/>
              <a:t>/cit. 2012-04-22/.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</a:t>
            </a:r>
          </a:p>
          <a:p>
            <a:pPr>
              <a:buNone/>
            </a:pPr>
            <a:r>
              <a:rPr lang="cs-CZ" sz="1200" dirty="0" smtClean="0"/>
              <a:t>Obr. 1 - </a:t>
            </a:r>
            <a:r>
              <a:rPr lang="cs-CZ" sz="1200" dirty="0" smtClean="0">
                <a:hlinkClick r:id="rId2"/>
              </a:rPr>
              <a:t>http://cs.wikipedia.org/wiki/Soubor:Picea_abies_cone.jpg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Obr.2 - </a:t>
            </a:r>
            <a:r>
              <a:rPr lang="cs-CZ" sz="1200" dirty="0" smtClean="0">
                <a:hlinkClick r:id="rId3"/>
              </a:rPr>
              <a:t>http://cs.wikipedia.org/wiki/Soubor:Ginkgo_biloba_in_Lucenec7.jpg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Obr.3-  </a:t>
            </a:r>
            <a:r>
              <a:rPr lang="cs-CZ" sz="1200" dirty="0" smtClean="0">
                <a:hlinkClick r:id="rId4"/>
              </a:rPr>
              <a:t>http://cs.wikipedia.org/wiki/Soubor:Gingko-Blaetter.jpg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Oob.4 - </a:t>
            </a:r>
            <a:r>
              <a:rPr lang="cs-CZ" sz="1200" dirty="0" smtClean="0">
                <a:hlinkClick r:id="rId5"/>
              </a:rPr>
              <a:t>http://cs.wikipedia.org/wiki/Soubor:Gingko_biloba3.jpg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Obr.5 - </a:t>
            </a:r>
            <a:r>
              <a:rPr lang="cs-CZ" sz="1200" dirty="0" smtClean="0">
                <a:hlinkClick r:id="rId6"/>
              </a:rPr>
              <a:t>http://cs.wikipedia.org/wiki/Soubor:Ginkgo_biloba_-_female_flower.JPG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6 - </a:t>
            </a:r>
            <a:r>
              <a:rPr lang="cs-CZ" sz="1200" dirty="0" smtClean="0">
                <a:hlinkClick r:id="rId7"/>
              </a:rPr>
              <a:t>http://cs.wikipedia.org/wiki/Soubor:Ginkgo_biloba_-_male_flower.JPG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Obr.7 - </a:t>
            </a:r>
            <a:r>
              <a:rPr lang="cs-CZ" sz="1200" dirty="0" smtClean="0">
                <a:hlinkClick r:id="rId8"/>
              </a:rPr>
              <a:t>http://cs.wikipedia.org/wiki/Soubor:Picea_glauca_taiga.jpg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Obr.8  - </a:t>
            </a:r>
            <a:r>
              <a:rPr lang="cs-CZ" sz="1200" dirty="0" smtClean="0">
                <a:hlinkClick r:id="rId9"/>
              </a:rPr>
              <a:t>http://cs.wikipedia.org/wiki/Soubor:The_lumberjack_was_here.jpg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Obr.9 -  </a:t>
            </a:r>
            <a:r>
              <a:rPr lang="cs-CZ" sz="1200" dirty="0" smtClean="0">
                <a:hlinkClick r:id="rId10"/>
              </a:rPr>
              <a:t>http://cs.wikipedia.org/wiki/Soubor:Kuusk_Keila-Paldiski_rdt_%C3%A4%C3%A4res.jpg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Obr.10 - </a:t>
            </a:r>
            <a:r>
              <a:rPr lang="cs-CZ" sz="1200" dirty="0" smtClean="0">
                <a:hlinkClick r:id="rId11"/>
              </a:rPr>
              <a:t>http://cs.wikipedia.org/wiki/Soubor:Picea_abies_-_K%C3%B6hler%E2%80%93s_Medizinal-Pflanzen-105.jpg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Obr.11 -  </a:t>
            </a:r>
            <a:r>
              <a:rPr lang="cs-CZ" sz="1200" dirty="0" smtClean="0">
                <a:hlinkClick r:id="rId12"/>
              </a:rPr>
              <a:t>http://cs.wikipedia.org/wiki/Soubor:Pinus_sylvestris_Beskid_%C5%BBywiecki.JPG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12 - </a:t>
            </a:r>
            <a:r>
              <a:rPr lang="cs-CZ" sz="1200" dirty="0" smtClean="0">
                <a:hlinkClick r:id="rId13"/>
              </a:rPr>
              <a:t>http://cs.wikipedia.org/wiki/Soubor:Pinus_mugo_plant.jpg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Obr.13 – </a:t>
            </a:r>
            <a:r>
              <a:rPr lang="cs-CZ" sz="1200" dirty="0" smtClean="0">
                <a:hlinkClick r:id="rId14"/>
              </a:rPr>
              <a:t>http://cs.wikipedia.org/wiki/Soubor:Abies_alba_Slovakia.jpg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Obr.14 - </a:t>
            </a:r>
            <a:r>
              <a:rPr lang="cs-CZ" sz="1200" dirty="0" smtClean="0">
                <a:hlinkClick r:id="rId14"/>
              </a:rPr>
              <a:t>http://cs.wikipedia.org/wiki/Soubor:Abies_alba_Slovakia.jpg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Obr.15 - </a:t>
            </a:r>
            <a:r>
              <a:rPr lang="cs-CZ" sz="1200" dirty="0" smtClean="0">
                <a:hlinkClick r:id="rId15"/>
              </a:rPr>
              <a:t>http://cs.wikipedia.org/wiki/Soubor:Larix_decidua_Winter.jpg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Obr.16 - </a:t>
            </a:r>
            <a:r>
              <a:rPr lang="cs-CZ" sz="1200" dirty="0" smtClean="0">
                <a:hlinkClick r:id="rId16"/>
              </a:rPr>
              <a:t>http://cs.wikipedia.org/wiki/Soubor:Pok%C3%A1cen%C3%BD_mod%C5%99%C3%ADn_opadav%C3%BD_.JPG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Obr.17 - </a:t>
            </a:r>
            <a:r>
              <a:rPr lang="cs-CZ" sz="1200" dirty="0" smtClean="0">
                <a:hlinkClick r:id="rId17"/>
              </a:rPr>
              <a:t>http://cs.wikipedia.org/wiki/Soubor:Juniperus_communis_communis_Italy.jpg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18-  </a:t>
            </a:r>
            <a:r>
              <a:rPr lang="cs-CZ" sz="1200" dirty="0" smtClean="0">
                <a:hlinkClick r:id="rId18"/>
              </a:rPr>
              <a:t>http://cs.wikipedia.org/wiki/Soubor:Cis001_kpjas.jpg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19 - </a:t>
            </a:r>
            <a:r>
              <a:rPr lang="cs-CZ" sz="1200" dirty="0" smtClean="0">
                <a:hlinkClick r:id="rId19"/>
              </a:rPr>
              <a:t>http://cs.wikipedia.org/wiki/Soubor:Red_Crossbills_(Male).jpg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291</TotalTime>
  <Words>625</Words>
  <Application>Microsoft Office PowerPoint</Application>
  <PresentationFormat>Předvádění na obrazovce (4:3)</PresentationFormat>
  <Paragraphs>184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ROSTLINY NAHOSEMENNÉ</vt:lpstr>
      <vt:lpstr>Snímek 3</vt:lpstr>
      <vt:lpstr>NAHOSEMENNÉ ROSTLINY</vt:lpstr>
      <vt:lpstr>ŠIŠTICE</vt:lpstr>
      <vt:lpstr>NAHOSEMENNÉ ROSTLINY SE DĚLÍ NA: </vt:lpstr>
      <vt:lpstr>JINANY</vt:lpstr>
      <vt:lpstr>JINAN DVOULALOČNÝ</vt:lpstr>
      <vt:lpstr>JINAN DVOULALOČNÝ</vt:lpstr>
      <vt:lpstr> Ve volné přírodě rostou pouze v Číně. Po celém světě je vysazován v parcích a zahradách, i u nás.  </vt:lpstr>
      <vt:lpstr>GINKGO BILOBA = latinský název jinanu</vt:lpstr>
      <vt:lpstr>JEHLIČNANY</vt:lpstr>
      <vt:lpstr>ROZMNOŽOVÁNÍ JEHLIČNANŮ</vt:lpstr>
      <vt:lpstr>VÝSKYT JEHLIČNANŮ</vt:lpstr>
      <vt:lpstr>VÝZNAM JEHLIČNANŮ</vt:lpstr>
      <vt:lpstr>SMRK ZTEPILÝ mělké kořeny, při silném větru dochází  k vývratům, potřebuje dostatek vody, citlivý na znečištěné ovzduší, má měkké dřevo –využití hlavně ve stavebnictví</vt:lpstr>
      <vt:lpstr> BOROVICE KOŘENOVÝ SYSTÉM HLUBOKÝ, PŘI SILNÉM VĚTRU DOCHÁZÍ           K POLOMŮM, DLOUHÉ JEHLICE, NENÁROČNÁ NA ŽIVINY V PŮDĚ, VÝSKYT HLAVNĚ NA SEVERNÍ POLOKOULI, VYUŽITÍ HLAVNĚ JAKO PALIVO </vt:lpstr>
      <vt:lpstr>  JEDLE BĚLOKORÁ VÝSKYT: VLHKÉ PŮDY S DOSTATKEM ŽIVIN, CITLIVÁ NA ZNEČIŠTĚNÉ OVZDUŠÍ, U NÁS V LESÍCH MIZÍ, ZNAK: JEHLICE MAJÍ DVA BÍLÉ PROUŽKY, ŠIŠKY JSOU ROZPADAVÉ, PROTO JE NIKDY NENAJDETE POD STROMEM, DŘEVO MÁ VYSOKOU KVALITU  </vt:lpstr>
      <vt:lpstr>MODŘÍN OPADAVÝ JEHLICE SVĚTLE ZELENÉ, NA PODZIM OPADÁVAJÍ, VYRŮSTAJÍ VE SVAZCÍCH, KVALITNÍ DŘEVO SE VYUŽIVÁ V NÁBYTKÁŘSTVÍ </vt:lpstr>
      <vt:lpstr>JALOVEC OBECNÝ</vt:lpstr>
      <vt:lpstr>TIS ČERVENÝ </vt:lpstr>
      <vt:lpstr>Křivka obecná</vt:lpstr>
      <vt:lpstr>Snímek 23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26</cp:revision>
  <dcterms:modified xsi:type="dcterms:W3CDTF">2012-05-10T18:23:35Z</dcterms:modified>
</cp:coreProperties>
</file>