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21.xml"/><Relationship Id="rId18" Type="http://schemas.openxmlformats.org/officeDocument/2006/relationships/slide" Target="slide8.xml"/><Relationship Id="rId3" Type="http://schemas.openxmlformats.org/officeDocument/2006/relationships/slide" Target="slide9.xml"/><Relationship Id="rId21" Type="http://schemas.openxmlformats.org/officeDocument/2006/relationships/slide" Target="slide23.xml"/><Relationship Id="rId7" Type="http://schemas.openxmlformats.org/officeDocument/2006/relationships/slide" Target="slide10.xml"/><Relationship Id="rId12" Type="http://schemas.openxmlformats.org/officeDocument/2006/relationships/slide" Target="slide16.xml"/><Relationship Id="rId17" Type="http://schemas.openxmlformats.org/officeDocument/2006/relationships/slide" Target="slide22.xml"/><Relationship Id="rId2" Type="http://schemas.openxmlformats.org/officeDocument/2006/relationships/slide" Target="slide4.xml"/><Relationship Id="rId16" Type="http://schemas.openxmlformats.org/officeDocument/2006/relationships/slide" Target="slide17.xml"/><Relationship Id="rId20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11" Type="http://schemas.openxmlformats.org/officeDocument/2006/relationships/slide" Target="slide11.xml"/><Relationship Id="rId5" Type="http://schemas.openxmlformats.org/officeDocument/2006/relationships/slide" Target="slide19.xml"/><Relationship Id="rId15" Type="http://schemas.openxmlformats.org/officeDocument/2006/relationships/slide" Target="slide12.xml"/><Relationship Id="rId10" Type="http://schemas.openxmlformats.org/officeDocument/2006/relationships/slide" Target="slide6.xml"/><Relationship Id="rId19" Type="http://schemas.openxmlformats.org/officeDocument/2006/relationships/slide" Target="slide13.xml"/><Relationship Id="rId4" Type="http://schemas.openxmlformats.org/officeDocument/2006/relationships/slide" Target="slide14.xml"/><Relationship Id="rId9" Type="http://schemas.openxmlformats.org/officeDocument/2006/relationships/slide" Target="slide20.xml"/><Relationship Id="rId1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Firefly_photuri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cs.wikipedia.org/wiki/Soubor:Ips.typographu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ps.typographus.jpg" TargetMode="External"/><Relationship Id="rId2" Type="http://schemas.openxmlformats.org/officeDocument/2006/relationships/hyperlink" Target="http://cs.wikipedia.org/wiki/Soubor:Firefly_photur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Dynastes_hercules_ecuatorianus_MHNT.jpg" TargetMode="External"/><Relationship Id="rId4" Type="http://schemas.openxmlformats.org/officeDocument/2006/relationships/hyperlink" Target="http://cs.wikipedia.org/wiki/Soubor:Hedobia_imperial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VY_52_INOVACE_27_1_POZNÁVÁNÍ  DRUHŮ BROUKŮ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Hravou formou poznávání a určování druhů brouků.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9.5</a:t>
            </a:r>
            <a:r>
              <a:rPr lang="cs-CZ" sz="1700" dirty="0" smtClean="0"/>
              <a:t>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smtClean="0"/>
              <a:t> </a:t>
            </a:r>
            <a:r>
              <a:rPr lang="cs-CZ" sz="1400" smtClean="0"/>
              <a:t>9.5</a:t>
            </a:r>
            <a:r>
              <a:rPr lang="cs-CZ" sz="1400" dirty="0" smtClean="0"/>
              <a:t>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poznávačka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URČOVÁNÍ DRUHŮ BROUKŮ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Veselý obličej 26">
            <a:hlinkClick r:id="rId2" action="ppaction://hlinksldjump"/>
          </p:cNvPr>
          <p:cNvSpPr/>
          <p:nvPr/>
        </p:nvSpPr>
        <p:spPr>
          <a:xfrm>
            <a:off x="683568" y="836712"/>
            <a:ext cx="936104" cy="864096"/>
          </a:xfrm>
          <a:prstGeom prst="smileyFac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>
            <a:hlinkClick r:id="rId3" action="ppaction://hlinksldjump"/>
          </p:cNvPr>
          <p:cNvSpPr/>
          <p:nvPr/>
        </p:nvSpPr>
        <p:spPr>
          <a:xfrm>
            <a:off x="611560" y="1988840"/>
            <a:ext cx="936104" cy="864096"/>
          </a:xfrm>
          <a:prstGeom prst="smileyFac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>
            <a:hlinkClick r:id="rId4" action="ppaction://hlinksldjump"/>
          </p:cNvPr>
          <p:cNvSpPr/>
          <p:nvPr/>
        </p:nvSpPr>
        <p:spPr>
          <a:xfrm>
            <a:off x="539552" y="3284984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>
            <a:hlinkClick r:id="rId5" action="ppaction://hlinksldjump"/>
          </p:cNvPr>
          <p:cNvSpPr/>
          <p:nvPr/>
        </p:nvSpPr>
        <p:spPr>
          <a:xfrm>
            <a:off x="539552" y="4653136"/>
            <a:ext cx="936104" cy="864096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>
            <a:hlinkClick r:id="rId6" action="ppaction://hlinksldjump"/>
          </p:cNvPr>
          <p:cNvSpPr/>
          <p:nvPr/>
        </p:nvSpPr>
        <p:spPr>
          <a:xfrm>
            <a:off x="2555776" y="980728"/>
            <a:ext cx="864096" cy="72008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rdce 33">
            <a:hlinkClick r:id="rId7" action="ppaction://hlinksldjump"/>
          </p:cNvPr>
          <p:cNvSpPr/>
          <p:nvPr/>
        </p:nvSpPr>
        <p:spPr>
          <a:xfrm>
            <a:off x="2555776" y="2204864"/>
            <a:ext cx="864096" cy="720080"/>
          </a:xfrm>
          <a:prstGeom prst="hear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rdce 34">
            <a:hlinkClick r:id="rId8" action="ppaction://hlinksldjump"/>
          </p:cNvPr>
          <p:cNvSpPr/>
          <p:nvPr/>
        </p:nvSpPr>
        <p:spPr>
          <a:xfrm>
            <a:off x="2411760" y="3501008"/>
            <a:ext cx="864096" cy="72008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rdce 35">
            <a:hlinkClick r:id="rId9" action="ppaction://hlinksldjump"/>
          </p:cNvPr>
          <p:cNvSpPr/>
          <p:nvPr/>
        </p:nvSpPr>
        <p:spPr>
          <a:xfrm>
            <a:off x="2483768" y="4869160"/>
            <a:ext cx="864096" cy="72008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>
            <a:hlinkClick r:id="rId10" action="ppaction://hlinksldjump"/>
          </p:cNvPr>
          <p:cNvSpPr/>
          <p:nvPr/>
        </p:nvSpPr>
        <p:spPr>
          <a:xfrm>
            <a:off x="4211960" y="908720"/>
            <a:ext cx="1008112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>
            <a:hlinkClick r:id="rId11" action="ppaction://hlinksldjump"/>
          </p:cNvPr>
          <p:cNvSpPr/>
          <p:nvPr/>
        </p:nvSpPr>
        <p:spPr>
          <a:xfrm>
            <a:off x="4211960" y="2060848"/>
            <a:ext cx="1008112" cy="864096"/>
          </a:xfrm>
          <a:prstGeom prst="sun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>
            <a:hlinkClick r:id="rId12" action="ppaction://hlinksldjump"/>
          </p:cNvPr>
          <p:cNvSpPr/>
          <p:nvPr/>
        </p:nvSpPr>
        <p:spPr>
          <a:xfrm>
            <a:off x="4211960" y="3356992"/>
            <a:ext cx="1008112" cy="864096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>
            <a:hlinkClick r:id="rId13" action="ppaction://hlinksldjump"/>
          </p:cNvPr>
          <p:cNvSpPr/>
          <p:nvPr/>
        </p:nvSpPr>
        <p:spPr>
          <a:xfrm>
            <a:off x="4139952" y="4653136"/>
            <a:ext cx="1008112" cy="864096"/>
          </a:xfrm>
          <a:prstGeom prst="su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>
            <a:hlinkClick r:id="rId14" action="ppaction://hlinksldjump"/>
          </p:cNvPr>
          <p:cNvSpPr/>
          <p:nvPr/>
        </p:nvSpPr>
        <p:spPr>
          <a:xfrm>
            <a:off x="6084168" y="836712"/>
            <a:ext cx="936104" cy="792088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>
            <a:hlinkClick r:id="rId15" action="ppaction://hlinksldjump"/>
          </p:cNvPr>
          <p:cNvSpPr/>
          <p:nvPr/>
        </p:nvSpPr>
        <p:spPr>
          <a:xfrm>
            <a:off x="6084168" y="2060848"/>
            <a:ext cx="936104" cy="792088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>
            <a:hlinkClick r:id="rId16" action="ppaction://hlinksldjump"/>
          </p:cNvPr>
          <p:cNvSpPr/>
          <p:nvPr/>
        </p:nvSpPr>
        <p:spPr>
          <a:xfrm>
            <a:off x="6084168" y="3429000"/>
            <a:ext cx="936104" cy="792088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>
            <a:hlinkClick r:id="rId17" action="ppaction://hlinksldjump"/>
          </p:cNvPr>
          <p:cNvSpPr/>
          <p:nvPr/>
        </p:nvSpPr>
        <p:spPr>
          <a:xfrm>
            <a:off x="6084168" y="4797152"/>
            <a:ext cx="936104" cy="792088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>
            <a:hlinkClick r:id="rId18" action="ppaction://hlinksldjump"/>
          </p:cNvPr>
          <p:cNvSpPr/>
          <p:nvPr/>
        </p:nvSpPr>
        <p:spPr>
          <a:xfrm>
            <a:off x="7668344" y="836712"/>
            <a:ext cx="1008112" cy="864096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>
            <a:hlinkClick r:id="rId19" action="ppaction://hlinksldjump"/>
          </p:cNvPr>
          <p:cNvSpPr/>
          <p:nvPr/>
        </p:nvSpPr>
        <p:spPr>
          <a:xfrm>
            <a:off x="7740352" y="1988840"/>
            <a:ext cx="1008112" cy="86409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>
            <a:hlinkClick r:id="rId20" action="ppaction://hlinksldjump"/>
          </p:cNvPr>
          <p:cNvSpPr/>
          <p:nvPr/>
        </p:nvSpPr>
        <p:spPr>
          <a:xfrm>
            <a:off x="7668344" y="3429000"/>
            <a:ext cx="1008112" cy="86409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>
            <a:hlinkClick r:id="rId21" action="ppaction://hlinksldjump"/>
          </p:cNvPr>
          <p:cNvSpPr/>
          <p:nvPr/>
        </p:nvSpPr>
        <p:spPr>
          <a:xfrm>
            <a:off x="7668344" y="4725144"/>
            <a:ext cx="1008112" cy="864096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svižník polní.c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475656" y="1628800"/>
            <a:ext cx="6093765" cy="457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76470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Svižník polní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střevlík zlatolesklý.d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396538" y="1807210"/>
            <a:ext cx="6808124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96336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76470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Střevlík zlatolesklý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potápník vroubený.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484784"/>
            <a:ext cx="6034617" cy="4525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740352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6926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Potápník vroubený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hrobařík .obecný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522921"/>
            <a:ext cx="3456384" cy="43204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6206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Hrobařík obecný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páteříček obecný (2)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628800"/>
            <a:ext cx="5681605" cy="42612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96336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76470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Páteříček obecný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slunéčko sedmitečné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763688" y="1556792"/>
            <a:ext cx="6096000" cy="457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380312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62068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Slunéčko sedmitečné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kovařík purpurový (3)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705792" y="2499244"/>
            <a:ext cx="4189615" cy="314221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6206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Kovařík purpurový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4" descr="E:\obrázky druhů organismů (od Renči)\6. třída\členovci\hmyz, dok\brouci\kovařík šedý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28900" y="2441055"/>
            <a:ext cx="4343400" cy="325858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6206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Kovařík šedý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zlatohlávek zlatý na chrpě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1"/>
            <a:ext cx="5681605" cy="42612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948264" y="58772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6206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Zlatohlávek zlatý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chroust obecný.c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835696" y="1916832"/>
            <a:ext cx="5040560" cy="377041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7647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Chroust obecný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3" descr="E:\obrázky druhů organismů (od Renči)\6. třída\členovci\hmyz, dok\brouci\tesařík alpský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705792" y="2499244"/>
            <a:ext cx="4189615" cy="314221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76470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alpský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tesařík obrovský.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628900" y="2443133"/>
            <a:ext cx="4343400" cy="325443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6926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Tesařík obrovský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mandelinka bramborová. Lesněn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47664" y="1628800"/>
            <a:ext cx="6047509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135888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62068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Mandelinka bramborová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roháči v čistírně (12)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331640" y="1484784"/>
            <a:ext cx="603504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12360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6926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Roháč obecný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chrobák lesní.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763688" y="1412776"/>
            <a:ext cx="6047509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12360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6206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Chrobák lesní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Picture 2" descr="E:\obrázky druhů organismů (od Renči)\6. třída\členovci\hmyz, dok\brouci\klikoroh devětsilový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619672" y="1340768"/>
            <a:ext cx="5897880" cy="45262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6926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Klikoroh devětsilový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Zástupný symbol pro obsah 3" descr="Neurčený druh světlušky">
            <a:hlinkClick r:id="rId2" tooltip="&quot;Neurčený druh světlušky&quot;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2843808" y="2276872"/>
            <a:ext cx="3302000" cy="260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7647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světluška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Zástupný symbol pro obsah 3" descr="Ips.typographus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72816"/>
            <a:ext cx="5616624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7647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Lýkožrout smrkový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6" name="Zástupný symbol pro obsah 5" descr="533px-Hedobia_imperiali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340768"/>
            <a:ext cx="4068240" cy="4572000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OBR.19</a:t>
            </a:r>
            <a:endParaRPr lang="cs-CZ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76470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Červotoč císařský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5" name="Zástupný symbol pro obsah 4" descr="800px-Dynastes_hercules_ecuatorianus_MH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23794" y="1784350"/>
            <a:ext cx="6200534" cy="4076851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OBR.20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69269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Herkules antilský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Obrázky č. 1-16  Se souhlasem Renaty Daňkové</a:t>
            </a:r>
          </a:p>
          <a:p>
            <a:r>
              <a:rPr lang="cs-CZ" sz="1400" dirty="0" smtClean="0"/>
              <a:t>/cit.2012-04-30/. 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dirty="0" smtClean="0"/>
              <a:t>OBR.17  </a:t>
            </a:r>
            <a:r>
              <a:rPr lang="cs-CZ" sz="1400" dirty="0" smtClean="0">
                <a:hlinkClick r:id="rId2"/>
              </a:rPr>
              <a:t>http://cs.wikipedia.org/wiki/Soubor:Firefly_photuris.jpg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18 - </a:t>
            </a:r>
            <a:r>
              <a:rPr lang="cs-CZ" sz="1400" dirty="0" smtClean="0">
                <a:hlinkClick r:id="rId3"/>
              </a:rPr>
              <a:t>http://cs.wikipedia.org/wiki/Soubor:Ips.typographus.jpg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OBR.19 – </a:t>
            </a:r>
            <a:r>
              <a:rPr lang="cs-CZ" sz="1400" dirty="0" smtClean="0">
                <a:hlinkClick r:id="rId4"/>
              </a:rPr>
              <a:t>http://cs.wikipedia.org/wiki/Soubor:Hedobia_imperialis.jpg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20 - </a:t>
            </a:r>
            <a:r>
              <a:rPr lang="cs-CZ" sz="1400" dirty="0" smtClean="0">
                <a:hlinkClick r:id="rId5"/>
              </a:rPr>
              <a:t>http://cs.wikipedia.org/wiki/Soubor:Dynastes_hercules_ecuatorianus_MHNT.jpg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198</TotalTime>
  <Words>266</Words>
  <Application>Microsoft Office PowerPoint</Application>
  <PresentationFormat>Předvádění na obrazovce (4:3)</PresentationFormat>
  <Paragraphs>123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Metro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„poznávačka“</vt:lpstr>
      <vt:lpstr>Snímek 3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25</cp:revision>
  <dcterms:modified xsi:type="dcterms:W3CDTF">2012-05-09T15:40:23Z</dcterms:modified>
</cp:coreProperties>
</file>