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9" r:id="rId2"/>
    <p:sldId id="290" r:id="rId3"/>
    <p:sldId id="296" r:id="rId4"/>
    <p:sldId id="291" r:id="rId5"/>
    <p:sldId id="298" r:id="rId6"/>
    <p:sldId id="297" r:id="rId7"/>
    <p:sldId id="299" r:id="rId8"/>
    <p:sldId id="293" r:id="rId9"/>
    <p:sldId id="294" r:id="rId10"/>
    <p:sldId id="300" r:id="rId11"/>
    <p:sldId id="301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  <a:srgbClr val="FFFF00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77" d="100"/>
          <a:sy n="77" d="100"/>
        </p:scale>
        <p:origin x="-116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886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VY_32_INOVACE_IV_3_07_Poznávání dějin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IV  </a:t>
            </a:r>
            <a:r>
              <a:rPr lang="cs-CZ" b="1" dirty="0" smtClean="0"/>
              <a:t>          Sada číslo</a:t>
            </a:r>
            <a:r>
              <a:rPr lang="cs-CZ" b="1" smtClean="0"/>
              <a:t>: </a:t>
            </a:r>
            <a:r>
              <a:rPr lang="cs-CZ" smtClean="0"/>
              <a:t> </a:t>
            </a:r>
            <a:r>
              <a:rPr lang="cs-CZ"/>
              <a:t>3</a:t>
            </a:r>
            <a:r>
              <a:rPr lang="cs-CZ" smtClean="0"/>
              <a:t>               </a:t>
            </a:r>
            <a:r>
              <a:rPr lang="cs-CZ" b="1" dirty="0" smtClean="0"/>
              <a:t>Pořadové číslo DUM:   </a:t>
            </a:r>
            <a:r>
              <a:rPr lang="cs-CZ" dirty="0" smtClean="0"/>
              <a:t>07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3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352928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 </a:t>
            </a:r>
            <a:r>
              <a:rPr lang="cs-CZ" dirty="0" smtClean="0"/>
              <a:t>Ú</a:t>
            </a:r>
            <a:r>
              <a:rPr lang="cs-CZ" dirty="0" smtClean="0"/>
              <a:t>vod </a:t>
            </a:r>
            <a:r>
              <a:rPr lang="cs-CZ" dirty="0"/>
              <a:t>do dějepisné části </a:t>
            </a:r>
            <a:r>
              <a:rPr lang="cs-CZ" dirty="0" smtClean="0"/>
              <a:t>vlastivědy, měření dějinného </a:t>
            </a:r>
            <a:r>
              <a:rPr lang="cs-CZ" dirty="0" smtClean="0"/>
              <a:t>času.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se učí pracovat s časovými údaji, učí se využívat informační zdroje pro pochopení minulosti</a:t>
            </a:r>
            <a:r>
              <a:rPr lang="cs-CZ" sz="1600" dirty="0" smtClean="0"/>
              <a:t>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 – 10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dějiny, časová přímka, před naším letopočtem, náš letopočet, století, tisíciletí, historické prameny ústní, písemné, hmotné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min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seznamují s měřením dějepisného času, s historickými prameny minulosti. Prezentací </a:t>
            </a:r>
            <a:r>
              <a:rPr lang="cs-CZ" dirty="0"/>
              <a:t> </a:t>
            </a:r>
            <a:r>
              <a:rPr lang="cs-CZ" dirty="0" smtClean="0"/>
              <a:t>si osvojují nové učivo.</a:t>
            </a:r>
          </a:p>
          <a:p>
            <a:r>
              <a:rPr lang="cs-CZ" dirty="0" smtClean="0"/>
              <a:t>Snímky </a:t>
            </a:r>
            <a:r>
              <a:rPr lang="cs-CZ" dirty="0"/>
              <a:t>7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11 </a:t>
            </a:r>
            <a:r>
              <a:rPr lang="cs-CZ" dirty="0"/>
              <a:t>nejsou zařazeny v prezentaci, slouží k přímé práci s tabulí.</a:t>
            </a:r>
          </a:p>
          <a:p>
            <a:r>
              <a:rPr lang="cs-CZ" dirty="0"/>
              <a:t>Snímek 7</a:t>
            </a:r>
            <a:r>
              <a:rPr lang="cs-CZ" dirty="0" smtClean="0"/>
              <a:t> </a:t>
            </a:r>
            <a:r>
              <a:rPr lang="cs-CZ" dirty="0"/>
              <a:t>– Žáci přiřazují k </a:t>
            </a:r>
            <a:r>
              <a:rPr lang="cs-CZ" dirty="0" smtClean="0"/>
              <a:t>rokům </a:t>
            </a:r>
            <a:r>
              <a:rPr lang="cs-CZ" dirty="0"/>
              <a:t>správné </a:t>
            </a:r>
            <a:r>
              <a:rPr lang="cs-CZ" dirty="0" smtClean="0"/>
              <a:t>století.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11 </a:t>
            </a:r>
            <a:r>
              <a:rPr lang="cs-CZ" dirty="0"/>
              <a:t>– Žáci </a:t>
            </a:r>
            <a:r>
              <a:rPr lang="cs-CZ" dirty="0" smtClean="0"/>
              <a:t>přiřazují do správného domečku písemné i hmotné prameny.</a:t>
            </a:r>
            <a:endParaRPr lang="cs-CZ" dirty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68014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odorovný svitek 8"/>
          <p:cNvSpPr/>
          <p:nvPr/>
        </p:nvSpPr>
        <p:spPr>
          <a:xfrm>
            <a:off x="3075682" y="620688"/>
            <a:ext cx="5384750" cy="1872207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POZNÁVÁNÍ DĚJIN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1628859" y="3429000"/>
            <a:ext cx="6210944" cy="2628292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Naši předkové vytvořili základ pro dnešní </a:t>
            </a:r>
            <a:r>
              <a:rPr lang="cs-CZ" sz="3200" b="1" i="1" dirty="0" smtClean="0">
                <a:solidFill>
                  <a:schemeClr val="tx1"/>
                </a:solidFill>
              </a:rPr>
              <a:t>kalendář.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Začátek v našem kalendáři je </a:t>
            </a:r>
            <a:r>
              <a:rPr lang="cs-CZ" sz="3200" b="1" i="1" dirty="0" smtClean="0">
                <a:solidFill>
                  <a:schemeClr val="tx1"/>
                </a:solidFill>
              </a:rPr>
              <a:t>NAROZENÍ JEŽÍŠE KRISTA.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345412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096979" y="116632"/>
            <a:ext cx="3066865" cy="58477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PŘÍMKA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45347" y="701407"/>
            <a:ext cx="2570127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dirty="0"/>
              <a:t>PLYNUTÍ ČASU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0551" y="1148861"/>
            <a:ext cx="1645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minulost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18563" y="1148861"/>
            <a:ext cx="20313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současnost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08081" y="1878577"/>
            <a:ext cx="8941807" cy="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8781" y="2629357"/>
            <a:ext cx="46984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období před naším letopočtem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doba před Kristem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12619" y="2629357"/>
            <a:ext cx="3837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období našeho letopočtu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61347" y="3471972"/>
            <a:ext cx="26352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narození Krista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0" y="4056747"/>
            <a:ext cx="9144000" cy="472698"/>
            <a:chOff x="0" y="4056747"/>
            <a:chExt cx="9144000" cy="472698"/>
          </a:xfrm>
        </p:grpSpPr>
        <p:cxnSp>
          <p:nvCxnSpPr>
            <p:cNvPr id="13" name="Přímá spojnice se šipkou 12"/>
            <p:cNvCxnSpPr/>
            <p:nvPr/>
          </p:nvCxnSpPr>
          <p:spPr>
            <a:xfrm flipH="1">
              <a:off x="0" y="4293096"/>
              <a:ext cx="4499992" cy="0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>
              <a:off x="4544008" y="4293096"/>
              <a:ext cx="4599992" cy="0"/>
            </a:xfrm>
            <a:prstGeom prst="straightConnector1">
              <a:avLst/>
            </a:prstGeom>
            <a:ln w="762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499992" y="4056747"/>
              <a:ext cx="0" cy="47269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Obdélník 15"/>
          <p:cNvSpPr/>
          <p:nvPr/>
        </p:nvSpPr>
        <p:spPr>
          <a:xfrm>
            <a:off x="41883" y="4811960"/>
            <a:ext cx="49002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před naším letopočtem = př. n. l.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796136" y="4811960"/>
            <a:ext cx="29552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náš letopočet = n.l.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333537" y="5589240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/>
              <a:t>Jedno </a:t>
            </a:r>
            <a:r>
              <a:rPr lang="cs-CZ" sz="3200" b="1" dirty="0"/>
              <a:t>století</a:t>
            </a:r>
            <a:r>
              <a:rPr lang="cs-CZ" sz="3200" dirty="0"/>
              <a:t> trvá 100 let, jedno </a:t>
            </a:r>
            <a:r>
              <a:rPr lang="cs-CZ" sz="3200" b="1" dirty="0"/>
              <a:t>tisíciletí</a:t>
            </a:r>
            <a:r>
              <a:rPr lang="cs-CZ" sz="3200" dirty="0"/>
              <a:t>  je 1 </a:t>
            </a:r>
            <a:r>
              <a:rPr lang="cs-CZ" sz="3200" dirty="0" smtClean="0"/>
              <a:t>000let.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64538082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6" grpId="0"/>
      <p:bldP spid="17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504056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259632" y="548680"/>
            <a:ext cx="6552728" cy="1368152"/>
          </a:xfrm>
          <a:prstGeom prst="wedgeEllipseCallout">
            <a:avLst>
              <a:gd name="adj1" fmla="val 24399"/>
              <a:gd name="adj2" fmla="val 217444"/>
            </a:avLst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Tyto roky zařaď do století.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57743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/>
          <p:cNvSpPr/>
          <p:nvPr/>
        </p:nvSpPr>
        <p:spPr>
          <a:xfrm>
            <a:off x="735936" y="260648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1240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793955" y="3103131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1620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739121" y="1700937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211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715986" y="260648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631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791752" y="456680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798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758445" y="168958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836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793601" y="3103131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165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5821910" y="456680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1910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2411760" y="316023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2453414" y="3135844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2400908" y="1679051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2453414" y="4582625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Šipka doleva 22"/>
          <p:cNvSpPr/>
          <p:nvPr/>
        </p:nvSpPr>
        <p:spPr>
          <a:xfrm>
            <a:off x="7452098" y="4582625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7452098" y="3118956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Šipka doleva 24"/>
          <p:cNvSpPr/>
          <p:nvPr/>
        </p:nvSpPr>
        <p:spPr>
          <a:xfrm>
            <a:off x="7379131" y="1705405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Šipka doleva 25"/>
          <p:cNvSpPr/>
          <p:nvPr/>
        </p:nvSpPr>
        <p:spPr>
          <a:xfrm>
            <a:off x="7379131" y="316023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085271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/>
          <p:cNvSpPr/>
          <p:nvPr/>
        </p:nvSpPr>
        <p:spPr>
          <a:xfrm>
            <a:off x="735936" y="260648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1240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793955" y="3103131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1620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739121" y="1700937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211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715986" y="260648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631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791752" y="456680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798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758445" y="168958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836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5793601" y="3103131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165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5821910" y="4566800"/>
            <a:ext cx="1440160" cy="1039762"/>
          </a:xfrm>
          <a:prstGeom prst="right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schemeClr val="tx1"/>
                </a:solidFill>
              </a:rPr>
              <a:t>1910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3707904" y="5732452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3696892" y="5598824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3707904" y="5641586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3707904" y="5690765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Šipka doleva 22"/>
          <p:cNvSpPr/>
          <p:nvPr/>
        </p:nvSpPr>
        <p:spPr>
          <a:xfrm>
            <a:off x="3724637" y="5696439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3685880" y="5656806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Šipka doleva 24"/>
          <p:cNvSpPr/>
          <p:nvPr/>
        </p:nvSpPr>
        <p:spPr>
          <a:xfrm>
            <a:off x="3696892" y="5610157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Šipka doleva 25"/>
          <p:cNvSpPr/>
          <p:nvPr/>
        </p:nvSpPr>
        <p:spPr>
          <a:xfrm>
            <a:off x="3696892" y="5673754"/>
            <a:ext cx="936104" cy="1008112"/>
          </a:xfrm>
          <a:prstGeom prst="lef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133791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4485" y="2053947"/>
            <a:ext cx="1584176" cy="68552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ÚSTNÍ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35575" y="2073938"/>
            <a:ext cx="1728192" cy="68552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PÍSEMNÉ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953474" y="2104184"/>
            <a:ext cx="1785595" cy="685527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HMOTNÉ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2603" y="3309944"/>
            <a:ext cx="899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báje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3301" y="3974969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pověsti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4485" y="4737369"/>
            <a:ext cx="1796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vyprávění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3309944"/>
            <a:ext cx="2001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plány měst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3974970"/>
            <a:ext cx="3234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obchodní smlouvy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4729499"/>
            <a:ext cx="1267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dopisy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5507038"/>
            <a:ext cx="3022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záznamy znalostí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11067" y="3299450"/>
            <a:ext cx="1545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nástroje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11067" y="4016090"/>
            <a:ext cx="1499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výrobky</a:t>
            </a:r>
            <a:endParaRPr lang="cs-CZ" sz="3200" dirty="0"/>
          </a:p>
        </p:txBody>
      </p:sp>
      <p:sp>
        <p:nvSpPr>
          <p:cNvPr id="3" name="Dvojitá vlna 2"/>
          <p:cNvSpPr/>
          <p:nvPr/>
        </p:nvSpPr>
        <p:spPr>
          <a:xfrm>
            <a:off x="1458872" y="472040"/>
            <a:ext cx="6211475" cy="1018306"/>
          </a:xfrm>
          <a:prstGeom prst="doubleWav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Historické prameny z minulosti: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613599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1960" y="2924944"/>
            <a:ext cx="46085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818642" y="404664"/>
            <a:ext cx="5724998" cy="2016224"/>
          </a:xfrm>
          <a:prstGeom prst="wedgeEllipseCallout">
            <a:avLst>
              <a:gd name="adj1" fmla="val 6594"/>
              <a:gd name="adj2" fmla="val 112165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Hmotné a písemné prameny z minulosti se uchovávají v budovách: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494488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39643" y="4077072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5" name="Obdélník 4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ARCHIVY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43970" y="4077072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8" name="Obdélník 7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GALERIE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9" name="Rovnoramenný trojúhelník 8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39643" y="259886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1" name="Obdélník 10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KNIHOVNY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156176" y="259886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8" name="Obdélník 17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MUZEA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Vodorovný svitek 15"/>
          <p:cNvSpPr/>
          <p:nvPr/>
        </p:nvSpPr>
        <p:spPr>
          <a:xfrm>
            <a:off x="7446556" y="5024424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obrazy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1708448" y="4329199"/>
            <a:ext cx="2071464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fotografie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309530" y="5071447"/>
            <a:ext cx="231813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dokumenty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1863694" y="1018830"/>
            <a:ext cx="12877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knihy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40521" y="4132414"/>
            <a:ext cx="1569876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kroniky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1801046" y="6055454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dopisy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5314195" y="17307"/>
            <a:ext cx="3722301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přírodovědné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360886" y="439656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listiny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Vodorovný svitek 29"/>
          <p:cNvSpPr/>
          <p:nvPr/>
        </p:nvSpPr>
        <p:spPr>
          <a:xfrm>
            <a:off x="5967772" y="4523734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sochy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Vodorovný svitek 30"/>
          <p:cNvSpPr/>
          <p:nvPr/>
        </p:nvSpPr>
        <p:spPr>
          <a:xfrm>
            <a:off x="5314195" y="739364"/>
            <a:ext cx="3722301" cy="1217158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historické (oděvy, nádobí …)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Vodorovný svitek 31"/>
          <p:cNvSpPr/>
          <p:nvPr/>
        </p:nvSpPr>
        <p:spPr>
          <a:xfrm>
            <a:off x="5314194" y="2514566"/>
            <a:ext cx="3722301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technické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928777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30" grpId="0" animBg="1"/>
      <p:bldP spid="31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39643" y="4077072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5" name="Obdélník 4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ARCHIVY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43970" y="4077072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8" name="Obdélník 7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GALERIE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9" name="Rovnoramenný trojúhelník 8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39643" y="259886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1" name="Obdélník 10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KNIHOVNY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156176" y="259886"/>
            <a:ext cx="2880320" cy="2613992"/>
            <a:chOff x="323528" y="3276661"/>
            <a:chExt cx="2880320" cy="2613992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8" name="Obdélník 17"/>
            <p:cNvSpPr/>
            <p:nvPr/>
          </p:nvSpPr>
          <p:spPr>
            <a:xfrm>
              <a:off x="431540" y="4378485"/>
              <a:ext cx="2664296" cy="1512168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MUZEA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323528" y="3276661"/>
              <a:ext cx="2880320" cy="1080120"/>
            </a:xfrm>
            <a:prstGeom prst="triangl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Vodorovný svitek 15"/>
          <p:cNvSpPr/>
          <p:nvPr/>
        </p:nvSpPr>
        <p:spPr>
          <a:xfrm>
            <a:off x="4159358" y="3349775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obrazy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3491880" y="3439509"/>
            <a:ext cx="2071464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fotografie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3674602" y="3349775"/>
            <a:ext cx="231813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dokumenty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3995928" y="3439508"/>
            <a:ext cx="12877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knihy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3995928" y="3562816"/>
            <a:ext cx="1569876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kroniky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3995928" y="3439507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dopisy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2788337" y="3451978"/>
            <a:ext cx="3722301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přírodovědné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3929408" y="3450054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listiny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Vodorovný svitek 29"/>
          <p:cNvSpPr/>
          <p:nvPr/>
        </p:nvSpPr>
        <p:spPr>
          <a:xfrm>
            <a:off x="4072541" y="3450054"/>
            <a:ext cx="1440160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sochy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Vodorovný svitek 30"/>
          <p:cNvSpPr/>
          <p:nvPr/>
        </p:nvSpPr>
        <p:spPr>
          <a:xfrm>
            <a:off x="2972517" y="3232794"/>
            <a:ext cx="3722301" cy="1217158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historické (oděvy, nádobí …)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Vodorovný svitek 31"/>
          <p:cNvSpPr/>
          <p:nvPr/>
        </p:nvSpPr>
        <p:spPr>
          <a:xfrm>
            <a:off x="2965551" y="3439510"/>
            <a:ext cx="3722301" cy="782639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sbírky technické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412407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/>
              <a:t>Čerpáno z otevřené galerie Microsoft Office </a:t>
            </a:r>
            <a:r>
              <a:rPr lang="cs-CZ" sz="2800" b="1" u="sng">
                <a:hlinkClick r:id="rId4"/>
              </a:rPr>
              <a:t>www.microsoft.office.com</a:t>
            </a:r>
            <a:endParaRPr lang="cs-CZ" sz="2800"/>
          </a:p>
          <a:p>
            <a:pPr marL="0" indent="0">
              <a:buNone/>
            </a:pP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246</Words>
  <Application>Microsoft Office PowerPoint</Application>
  <PresentationFormat>Předvádění na obrazovce (4:3)</PresentationFormat>
  <Paragraphs>124</Paragraphs>
  <Slides>12</Slides>
  <Notes>3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Učitel</cp:lastModifiedBy>
  <cp:revision>222</cp:revision>
  <dcterms:created xsi:type="dcterms:W3CDTF">2012-03-26T21:10:22Z</dcterms:created>
  <dcterms:modified xsi:type="dcterms:W3CDTF">2012-05-10T18:44:27Z</dcterms:modified>
</cp:coreProperties>
</file>