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6"/>
  </p:notesMasterIdLst>
  <p:sldIdLst>
    <p:sldId id="274" r:id="rId2"/>
    <p:sldId id="275" r:id="rId3"/>
    <p:sldId id="259" r:id="rId4"/>
    <p:sldId id="260" r:id="rId5"/>
    <p:sldId id="261" r:id="rId6"/>
    <p:sldId id="263" r:id="rId7"/>
    <p:sldId id="262" r:id="rId8"/>
    <p:sldId id="271" r:id="rId9"/>
    <p:sldId id="267" r:id="rId10"/>
    <p:sldId id="269" r:id="rId11"/>
    <p:sldId id="270" r:id="rId12"/>
    <p:sldId id="273" r:id="rId13"/>
    <p:sldId id="264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VY_32_INOVACE_M_01_Výpočet zlomku z celku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Výpočet zlomku z celku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E91B38-8FFD-46BE-8827-B993B3CCFC6C}" type="presOf" srcId="{D1D4F407-5343-4D3F-B5B9-D407B03CAEB4}" destId="{AED2198E-93D5-4001-81B4-73124B309672}" srcOrd="1" destOrd="0" presId="urn:microsoft.com/office/officeart/2005/8/layout/target3"/>
    <dgm:cxn modelId="{6BC7110B-49D3-4B3A-B5EE-761513D1B5A6}" type="presOf" srcId="{4C35D32F-0EAB-4CD7-82EE-45574DC2A586}" destId="{890E4F0B-2866-4A3F-A3C7-2A14B1797930}" srcOrd="1" destOrd="0" presId="urn:microsoft.com/office/officeart/2005/8/layout/target3"/>
    <dgm:cxn modelId="{C2789804-467B-4C14-8B11-7CC895504C7D}" type="presOf" srcId="{B651F6E3-6281-48DB-9319-2AEAFDAE7572}" destId="{619D679B-A015-4ECF-8348-D1034C574F40}" srcOrd="0" destOrd="0" presId="urn:microsoft.com/office/officeart/2005/8/layout/target3"/>
    <dgm:cxn modelId="{BE5AF9C9-EC09-4C64-8863-975D83E9BE6A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B272CE6-6D8A-4D9B-BE2A-449F074297BA}" type="presOf" srcId="{D1B46980-6531-4606-95E6-44980827E919}" destId="{2BE915AB-18AA-4053-B92C-3BFC9ED204BB}" srcOrd="1" destOrd="0" presId="urn:microsoft.com/office/officeart/2005/8/layout/target3"/>
    <dgm:cxn modelId="{06D9394F-B953-433F-B7B9-A7681DEE77DC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71F2814-3B99-4546-BFD2-C8254A98DE78}" type="presOf" srcId="{D1D4F407-5343-4D3F-B5B9-D407B03CAEB4}" destId="{D005CE8C-CC26-4C3E-AC11-E15060ECD759}" srcOrd="0" destOrd="0" presId="urn:microsoft.com/office/officeart/2005/8/layout/target3"/>
    <dgm:cxn modelId="{CF9F5834-3FA5-4405-9F2A-0F62DEC8DB9E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2ED3B1-CB4A-4F7D-A545-D0EAEB0885ED}" type="presOf" srcId="{4C35D32F-0EAB-4CD7-82EE-45574DC2A586}" destId="{8BEBB6EC-1DAA-4CAC-8A25-BC0FCBD5DBD5}" srcOrd="0" destOrd="0" presId="urn:microsoft.com/office/officeart/2005/8/layout/target3"/>
    <dgm:cxn modelId="{D08ADED7-672A-4170-97AB-0534A2244CBF}" type="presOf" srcId="{D8197B8C-B260-4A16-BDF4-0947B075E274}" destId="{25B08C86-7E15-44DC-BE7F-FFB55DD49D12}" srcOrd="0" destOrd="0" presId="urn:microsoft.com/office/officeart/2005/8/layout/target3"/>
    <dgm:cxn modelId="{E2F0CF35-6223-4A80-8328-1B2108B579E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B53FDF5-FB96-462B-B2DF-0D4CF2330138}" type="presParOf" srcId="{333A1088-737F-45CB-B68E-254E46348037}" destId="{F5ABB229-8D3B-4694-996A-96F23CF14429}" srcOrd="0" destOrd="0" presId="urn:microsoft.com/office/officeart/2005/8/layout/target3"/>
    <dgm:cxn modelId="{BEF7D0F2-CFB6-42DB-90AB-809ACE5969FF}" type="presParOf" srcId="{333A1088-737F-45CB-B68E-254E46348037}" destId="{F41139FD-01EE-4571-8B17-4FB00FC51163}" srcOrd="1" destOrd="0" presId="urn:microsoft.com/office/officeart/2005/8/layout/target3"/>
    <dgm:cxn modelId="{C54737A2-A69B-40B9-8FE5-78A2CD51E579}" type="presParOf" srcId="{333A1088-737F-45CB-B68E-254E46348037}" destId="{D005CE8C-CC26-4C3E-AC11-E15060ECD759}" srcOrd="2" destOrd="0" presId="urn:microsoft.com/office/officeart/2005/8/layout/target3"/>
    <dgm:cxn modelId="{84239B4C-ABAD-4FCD-AB23-9FCA9C445C26}" type="presParOf" srcId="{333A1088-737F-45CB-B68E-254E46348037}" destId="{2C702D82-9B77-49B7-9568-BB8EB47C3372}" srcOrd="3" destOrd="0" presId="urn:microsoft.com/office/officeart/2005/8/layout/target3"/>
    <dgm:cxn modelId="{F7738F1D-93F6-4D47-922A-F0098CD2A918}" type="presParOf" srcId="{333A1088-737F-45CB-B68E-254E46348037}" destId="{A52A0455-90FF-4808-ABD0-F02540D31D5A}" srcOrd="4" destOrd="0" presId="urn:microsoft.com/office/officeart/2005/8/layout/target3"/>
    <dgm:cxn modelId="{54B4E7B8-FF6D-4E1B-ACA0-101C5059CC63}" type="presParOf" srcId="{333A1088-737F-45CB-B68E-254E46348037}" destId="{6140AFEC-043D-4C43-A2F9-D0F5331DF3A3}" srcOrd="5" destOrd="0" presId="urn:microsoft.com/office/officeart/2005/8/layout/target3"/>
    <dgm:cxn modelId="{F95A09D5-6A0F-4480-996F-86DEEDC2BD18}" type="presParOf" srcId="{333A1088-737F-45CB-B68E-254E46348037}" destId="{9358AC05-5D7D-4327-9F80-1AD486AEA664}" srcOrd="6" destOrd="0" presId="urn:microsoft.com/office/officeart/2005/8/layout/target3"/>
    <dgm:cxn modelId="{585A987F-A65B-43EA-BB99-A35E4838A405}" type="presParOf" srcId="{333A1088-737F-45CB-B68E-254E46348037}" destId="{313FC574-E1CD-4FB4-B054-0B805CE0447D}" srcOrd="7" destOrd="0" presId="urn:microsoft.com/office/officeart/2005/8/layout/target3"/>
    <dgm:cxn modelId="{E39F237F-78E3-4989-A45A-55CC592979FC}" type="presParOf" srcId="{333A1088-737F-45CB-B68E-254E46348037}" destId="{619D679B-A015-4ECF-8348-D1034C574F40}" srcOrd="8" destOrd="0" presId="urn:microsoft.com/office/officeart/2005/8/layout/target3"/>
    <dgm:cxn modelId="{35CFC8F5-5B7D-4E34-A34D-E56FC709D2FF}" type="presParOf" srcId="{333A1088-737F-45CB-B68E-254E46348037}" destId="{322283A8-4A27-4CDA-BAE3-F381106A9174}" srcOrd="9" destOrd="0" presId="urn:microsoft.com/office/officeart/2005/8/layout/target3"/>
    <dgm:cxn modelId="{8B32F810-8EC2-4C86-B654-E40853500956}" type="presParOf" srcId="{333A1088-737F-45CB-B68E-254E46348037}" destId="{FFC9F71D-1B4F-4AD9-A4A6-86ADEFC8AF5C}" srcOrd="10" destOrd="0" presId="urn:microsoft.com/office/officeart/2005/8/layout/target3"/>
    <dgm:cxn modelId="{E1C3D9E5-95CC-4162-8F0B-597B3FE51DB2}" type="presParOf" srcId="{333A1088-737F-45CB-B68E-254E46348037}" destId="{25B08C86-7E15-44DC-BE7F-FFB55DD49D12}" srcOrd="11" destOrd="0" presId="urn:microsoft.com/office/officeart/2005/8/layout/target3"/>
    <dgm:cxn modelId="{B059B45E-D820-46B6-8E98-E29125164003}" type="presParOf" srcId="{333A1088-737F-45CB-B68E-254E46348037}" destId="{76644BE8-9D7C-4C09-B250-3D10AF48CBB7}" srcOrd="12" destOrd="0" presId="urn:microsoft.com/office/officeart/2005/8/layout/target3"/>
    <dgm:cxn modelId="{1AAD8C21-811F-4967-A035-9C7360C1090A}" type="presParOf" srcId="{333A1088-737F-45CB-B68E-254E46348037}" destId="{EE85B701-7295-41C0-BA7A-34D3756A2AE6}" srcOrd="13" destOrd="0" presId="urn:microsoft.com/office/officeart/2005/8/layout/target3"/>
    <dgm:cxn modelId="{E0C1E3C1-3D09-4805-984A-6D5E7BC201CF}" type="presParOf" srcId="{333A1088-737F-45CB-B68E-254E46348037}" destId="{8BEBB6EC-1DAA-4CAC-8A25-BC0FCBD5DBD5}" srcOrd="14" destOrd="0" presId="urn:microsoft.com/office/officeart/2005/8/layout/target3"/>
    <dgm:cxn modelId="{7424E70B-867A-4479-BD08-93C009389BF3}" type="presParOf" srcId="{333A1088-737F-45CB-B68E-254E46348037}" destId="{AED2198E-93D5-4001-81B4-73124B309672}" srcOrd="15" destOrd="0" presId="urn:microsoft.com/office/officeart/2005/8/layout/target3"/>
    <dgm:cxn modelId="{252B6680-80C8-4972-953A-088670031F28}" type="presParOf" srcId="{333A1088-737F-45CB-B68E-254E46348037}" destId="{2BE915AB-18AA-4053-B92C-3BFC9ED204BB}" srcOrd="16" destOrd="0" presId="urn:microsoft.com/office/officeart/2005/8/layout/target3"/>
    <dgm:cxn modelId="{7A09BE63-27F3-4A5F-8BF9-9501CD7AC41E}" type="presParOf" srcId="{333A1088-737F-45CB-B68E-254E46348037}" destId="{6BB5E863-4638-4E1D-BFDE-399D028AC4ED}" srcOrd="17" destOrd="0" presId="urn:microsoft.com/office/officeart/2005/8/layout/target3"/>
    <dgm:cxn modelId="{67F876EF-472E-438B-8A98-1489B8BDB062}" type="presParOf" srcId="{333A1088-737F-45CB-B68E-254E46348037}" destId="{5A5FFA88-C948-4069-8E93-59FA12366E83}" srcOrd="18" destOrd="0" presId="urn:microsoft.com/office/officeart/2005/8/layout/target3"/>
    <dgm:cxn modelId="{7BFC00B5-267C-49C6-8B7A-FF770279C02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VY_32_INOVACE_M_01_Výpočet zlomku z celku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Výpočet zlomku z celku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2C7DBA-391F-423D-844F-CDB808B5B129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8F48D4-F786-492E-853B-36F96FAF2C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671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441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343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073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159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799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365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803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057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462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067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373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8B96C-EFB6-4AC7-A041-E14ACDC47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691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image" Target="../media/image18.png"/><Relationship Id="rId4" Type="http://schemas.openxmlformats.org/officeDocument/2006/relationships/slide" Target="slid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0596040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7480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výpočet zlomku z celku.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zopakují základní pojmy, seznámí se s výpočtem zlomkové části.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Vyzkouší si postup výpočtu a vyřeší slovní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4. ročník ZŠ, je vhodný pro výklad učiva.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sešity, psací potřeby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33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Co je to zlomek?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Font typeface="Arial" charset="0"/>
              <a:buNone/>
            </a:pPr>
            <a:r>
              <a:rPr lang="cs-CZ" b="1" dirty="0" smtClean="0"/>
              <a:t>	</a:t>
            </a:r>
            <a:r>
              <a:rPr lang="cs-CZ" dirty="0" smtClean="0"/>
              <a:t>Zlomkem vyjadřujeme část celku.</a:t>
            </a:r>
          </a:p>
          <a:p>
            <a:pPr>
              <a:buFont typeface="Arial" charset="0"/>
              <a:buNone/>
            </a:pPr>
            <a:r>
              <a:rPr lang="cs-CZ" dirty="0" smtClean="0"/>
              <a:t>	Skládá se z: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sz="2800" b="1" dirty="0" smtClean="0">
                <a:solidFill>
                  <a:srgbClr val="FF0000"/>
                </a:solidFill>
              </a:rPr>
              <a:t>čitatele</a:t>
            </a: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z="2800" b="1" dirty="0">
                <a:solidFill>
                  <a:srgbClr val="FF0000"/>
                </a:solidFill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</a:rPr>
              <a:t>		zlomkové čáry</a:t>
            </a:r>
          </a:p>
          <a:p>
            <a:pPr>
              <a:buFont typeface="Arial" charset="0"/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			jmenovatele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0" y="2357438"/>
            <a:ext cx="808038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9600"/>
              <a:t>3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15000" y="2428875"/>
            <a:ext cx="792163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9600" dirty="0"/>
              <a:t>_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715000" y="3571875"/>
            <a:ext cx="8016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9600" dirty="0"/>
              <a:t>4</a:t>
            </a:r>
          </a:p>
        </p:txBody>
      </p:sp>
      <p:sp>
        <p:nvSpPr>
          <p:cNvPr id="9" name="Obdélník 8"/>
          <p:cNvSpPr/>
          <p:nvPr/>
        </p:nvSpPr>
        <p:spPr bwMode="auto">
          <a:xfrm>
            <a:off x="6858000" y="3143250"/>
            <a:ext cx="714375" cy="71437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6858000" y="3857625"/>
            <a:ext cx="714375" cy="71437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 bwMode="auto">
          <a:xfrm>
            <a:off x="7572375" y="3143250"/>
            <a:ext cx="714375" cy="71437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 bwMode="auto">
          <a:xfrm>
            <a:off x="7572375" y="3857625"/>
            <a:ext cx="714375" cy="714375"/>
          </a:xfrm>
          <a:prstGeom prst="rect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716016" y="306896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716016" y="3857625"/>
            <a:ext cx="792088" cy="3571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716016" y="4572000"/>
            <a:ext cx="792088" cy="5556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21" name="Zástupný symbol pro číslo snímku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467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28600"/>
            <a:ext cx="8229600" cy="1143000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Zlomky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75"/>
          </a:xfrm>
          <a:ln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dirty="0" smtClean="0"/>
              <a:t>	Celek už umíme rozdělit na daný počet částí, na zlomek.</a:t>
            </a:r>
          </a:p>
          <a:p>
            <a:pPr algn="ctr"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b="1" dirty="0" smtClean="0"/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714625"/>
            <a:ext cx="3619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Rectangle 3"/>
          <p:cNvSpPr>
            <a:spLocks noChangeArrowheads="1"/>
          </p:cNvSpPr>
          <p:nvPr/>
        </p:nvSpPr>
        <p:spPr bwMode="auto">
          <a:xfrm>
            <a:off x="0" y="19335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66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5367" name="Rectangle 6"/>
          <p:cNvSpPr>
            <a:spLocks noChangeArrowheads="1"/>
          </p:cNvSpPr>
          <p:nvPr/>
        </p:nvSpPr>
        <p:spPr bwMode="auto">
          <a:xfrm>
            <a:off x="0" y="19335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4714875"/>
            <a:ext cx="3619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0" name="Rectangle 9"/>
          <p:cNvSpPr>
            <a:spLocks noChangeArrowheads="1"/>
          </p:cNvSpPr>
          <p:nvPr/>
        </p:nvSpPr>
        <p:spPr bwMode="auto">
          <a:xfrm>
            <a:off x="0" y="19335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7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2714625"/>
            <a:ext cx="36195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3" name="Rectangle 12"/>
          <p:cNvSpPr>
            <a:spLocks noChangeArrowheads="1"/>
          </p:cNvSpPr>
          <p:nvPr/>
        </p:nvSpPr>
        <p:spPr bwMode="auto">
          <a:xfrm>
            <a:off x="0" y="195262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4572000"/>
            <a:ext cx="361950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6" name="Rectangle 15"/>
          <p:cNvSpPr>
            <a:spLocks noChangeArrowheads="1"/>
          </p:cNvSpPr>
          <p:nvPr/>
        </p:nvSpPr>
        <p:spPr bwMode="auto">
          <a:xfrm>
            <a:off x="0" y="194310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1785938" y="3071813"/>
            <a:ext cx="465137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400" b="1"/>
              <a:t>=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1714500" y="5072063"/>
            <a:ext cx="465138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400" b="1"/>
              <a:t>=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357813" y="3071813"/>
            <a:ext cx="465137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400" b="1"/>
              <a:t>=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357813" y="5000625"/>
            <a:ext cx="465137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400" b="1"/>
              <a:t>=</a:t>
            </a:r>
          </a:p>
        </p:txBody>
      </p:sp>
      <p:sp>
        <p:nvSpPr>
          <p:cNvPr id="23" name="Obdélník 22"/>
          <p:cNvSpPr/>
          <p:nvPr/>
        </p:nvSpPr>
        <p:spPr bwMode="auto">
          <a:xfrm>
            <a:off x="2500313" y="2928938"/>
            <a:ext cx="428625" cy="48577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 bwMode="auto">
          <a:xfrm>
            <a:off x="2500313" y="3429000"/>
            <a:ext cx="428625" cy="485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 bwMode="auto">
          <a:xfrm>
            <a:off x="2928938" y="3429000"/>
            <a:ext cx="428625" cy="485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 bwMode="auto">
          <a:xfrm>
            <a:off x="2928938" y="2928938"/>
            <a:ext cx="428625" cy="48577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 bwMode="auto">
          <a:xfrm>
            <a:off x="2357438" y="4714875"/>
            <a:ext cx="428625" cy="48577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 bwMode="auto">
          <a:xfrm>
            <a:off x="3214688" y="5214938"/>
            <a:ext cx="428625" cy="485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 bwMode="auto">
          <a:xfrm>
            <a:off x="2786063" y="5214938"/>
            <a:ext cx="428625" cy="48577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 bwMode="auto">
          <a:xfrm>
            <a:off x="2357438" y="5214938"/>
            <a:ext cx="428625" cy="48577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 bwMode="auto">
          <a:xfrm>
            <a:off x="3214688" y="4714875"/>
            <a:ext cx="428625" cy="485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 bwMode="auto">
          <a:xfrm>
            <a:off x="2786063" y="4714875"/>
            <a:ext cx="428625" cy="48577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 bwMode="auto">
          <a:xfrm>
            <a:off x="7143750" y="3357563"/>
            <a:ext cx="428625" cy="485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 bwMode="auto">
          <a:xfrm>
            <a:off x="6715125" y="3357563"/>
            <a:ext cx="428625" cy="485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 bwMode="auto">
          <a:xfrm>
            <a:off x="6286500" y="3357563"/>
            <a:ext cx="428625" cy="485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 bwMode="auto">
          <a:xfrm>
            <a:off x="5857875" y="3357563"/>
            <a:ext cx="428625" cy="485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 bwMode="auto">
          <a:xfrm>
            <a:off x="7143750" y="2857500"/>
            <a:ext cx="428625" cy="485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 bwMode="auto">
          <a:xfrm>
            <a:off x="6715125" y="2857500"/>
            <a:ext cx="428625" cy="485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 bwMode="auto">
          <a:xfrm>
            <a:off x="6286500" y="2857500"/>
            <a:ext cx="428625" cy="485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 bwMode="auto">
          <a:xfrm>
            <a:off x="5857875" y="2857500"/>
            <a:ext cx="428625" cy="485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 bwMode="auto">
          <a:xfrm>
            <a:off x="6786563" y="5214938"/>
            <a:ext cx="428625" cy="485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 bwMode="auto">
          <a:xfrm>
            <a:off x="6357938" y="5214938"/>
            <a:ext cx="428625" cy="485775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 bwMode="auto">
          <a:xfrm>
            <a:off x="5929313" y="5214938"/>
            <a:ext cx="428625" cy="4857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176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7103"/>
            <a:ext cx="8229600" cy="1143000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Výpočet zlomku z celku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50"/>
          </a:xfrm>
          <a:ln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	Dokážeš vypočítat určenou část z daného celku?</a:t>
            </a:r>
          </a:p>
          <a:p>
            <a:pPr>
              <a:buFont typeface="Arial" charset="0"/>
              <a:buNone/>
            </a:pPr>
            <a:r>
              <a:rPr lang="cs-CZ" dirty="0" smtClean="0"/>
              <a:t>	</a:t>
            </a:r>
          </a:p>
          <a:p>
            <a:pPr>
              <a:buFont typeface="Arial" charset="0"/>
              <a:buNone/>
            </a:pPr>
            <a:r>
              <a:rPr lang="cs-CZ" dirty="0" smtClean="0"/>
              <a:t>	Vypočítej</a:t>
            </a:r>
          </a:p>
          <a:p>
            <a:pPr>
              <a:buFont typeface="Arial" charset="0"/>
              <a:buNone/>
            </a:pPr>
            <a:endParaRPr lang="cs-CZ" sz="6000" dirty="0" smtClean="0"/>
          </a:p>
          <a:p>
            <a:pPr>
              <a:buFont typeface="Arial" charset="0"/>
              <a:buNone/>
            </a:pPr>
            <a:r>
              <a:rPr lang="cs-CZ" dirty="0" smtClean="0"/>
              <a:t>	Celek musíš </a:t>
            </a:r>
            <a:r>
              <a:rPr lang="cs-CZ" b="1" dirty="0" smtClean="0"/>
              <a:t>vydělit</a:t>
            </a:r>
            <a:r>
              <a:rPr lang="cs-CZ" dirty="0" smtClean="0"/>
              <a:t> počtem dílků, na které je celkově rozdělen, a potom </a:t>
            </a:r>
            <a:r>
              <a:rPr lang="cs-CZ" b="1" dirty="0" smtClean="0"/>
              <a:t>vynásobit </a:t>
            </a:r>
            <a:r>
              <a:rPr lang="cs-CZ" dirty="0" smtClean="0"/>
              <a:t>počtem dílků, které jsi z celku vyjmul.</a:t>
            </a:r>
            <a:endParaRPr lang="cs-CZ" u="sng" dirty="0" smtClean="0"/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063" y="2786063"/>
            <a:ext cx="3619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Rectangle 3"/>
          <p:cNvSpPr>
            <a:spLocks noChangeArrowheads="1"/>
          </p:cNvSpPr>
          <p:nvPr/>
        </p:nvSpPr>
        <p:spPr bwMode="auto">
          <a:xfrm>
            <a:off x="0" y="19335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276600" y="3141663"/>
            <a:ext cx="119295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800" dirty="0"/>
              <a:t>z </a:t>
            </a:r>
            <a:r>
              <a:rPr lang="cs-CZ" sz="4800" dirty="0" smtClean="0"/>
              <a:t>20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14938" y="2286000"/>
            <a:ext cx="3087705" cy="646331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3600" b="1" dirty="0" smtClean="0"/>
              <a:t>(20 </a:t>
            </a:r>
            <a:r>
              <a:rPr lang="cs-CZ" sz="3600" b="1" dirty="0"/>
              <a:t>: 2) </a:t>
            </a:r>
            <a:r>
              <a:rPr lang="en-US" sz="3600" b="1" dirty="0"/>
              <a:t>×</a:t>
            </a:r>
            <a:r>
              <a:rPr lang="cs-CZ" sz="3600" b="1" dirty="0"/>
              <a:t> 1 = </a:t>
            </a:r>
            <a:r>
              <a:rPr lang="cs-CZ" sz="3600" b="1" dirty="0" smtClean="0"/>
              <a:t>10</a:t>
            </a:r>
            <a:endParaRPr lang="cs-CZ" sz="3600" b="1" dirty="0"/>
          </a:p>
        </p:txBody>
      </p:sp>
      <p:pic>
        <p:nvPicPr>
          <p:cNvPr id="9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938" y="3286125"/>
            <a:ext cx="3619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643563" y="3500438"/>
            <a:ext cx="119295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800" dirty="0"/>
              <a:t>z </a:t>
            </a:r>
            <a:r>
              <a:rPr lang="cs-CZ" sz="4800" dirty="0" smtClean="0"/>
              <a:t>20</a:t>
            </a:r>
            <a:endParaRPr lang="cs-CZ" sz="4800" dirty="0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877050" y="3500438"/>
            <a:ext cx="125547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800" dirty="0"/>
              <a:t>=</a:t>
            </a:r>
            <a:r>
              <a:rPr lang="cs-CZ" sz="4800" b="1" dirty="0"/>
              <a:t> </a:t>
            </a:r>
            <a:r>
              <a:rPr lang="cs-CZ" sz="4800" b="1" dirty="0" smtClean="0"/>
              <a:t>10</a:t>
            </a:r>
            <a:endParaRPr lang="cs-CZ" sz="4800" b="1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108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228600"/>
            <a:ext cx="3096344" cy="968152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Pozoruj</a:t>
            </a:r>
            <a:r>
              <a:rPr lang="en-US" b="1" dirty="0" smtClean="0"/>
              <a:t>:</a:t>
            </a:r>
            <a:endParaRPr lang="cs-CZ" b="1" dirty="0"/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752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2725" y="1771393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u="sng" dirty="0" smtClean="0"/>
              <a:t>1</a:t>
            </a:r>
          </a:p>
          <a:p>
            <a:r>
              <a:rPr lang="en-US" sz="2400" b="1" dirty="0"/>
              <a:t>3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2725" y="2852936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u="sng" dirty="0" smtClean="0"/>
              <a:t>1</a:t>
            </a:r>
          </a:p>
          <a:p>
            <a:r>
              <a:rPr lang="en-US" sz="2400" b="1" dirty="0"/>
              <a:t>6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2725" y="4005064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u="sng" dirty="0" smtClean="0"/>
              <a:t>1</a:t>
            </a:r>
          </a:p>
          <a:p>
            <a:r>
              <a:rPr lang="en-US" sz="2400" b="1" dirty="0"/>
              <a:t>5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5833" y="5301208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u="sng" dirty="0" smtClean="0"/>
              <a:t>1</a:t>
            </a:r>
          </a:p>
          <a:p>
            <a:r>
              <a:rPr lang="en-US" sz="2400" b="1" dirty="0"/>
              <a:t>4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1639" y="193134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=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1559289" y="3012334"/>
            <a:ext cx="3385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smtClean="0"/>
              <a:t>=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1559289" y="4195246"/>
            <a:ext cx="3385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smtClean="0"/>
              <a:t>=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1626574" y="5367377"/>
            <a:ext cx="3385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smtClean="0"/>
              <a:t>=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72883" y="1885176"/>
            <a:ext cx="686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 21</a:t>
            </a:r>
            <a:endParaRPr lang="cs-CZ" sz="2400" dirty="0"/>
          </a:p>
        </p:txBody>
      </p:sp>
      <p:sp>
        <p:nvSpPr>
          <p:cNvPr id="33" name="Nadpis 1">
            <a:hlinkClick r:id="rId2" action="ppaction://hlinksldjump"/>
          </p:cNvPr>
          <p:cNvSpPr txBox="1">
            <a:spLocks/>
          </p:cNvSpPr>
          <p:nvPr/>
        </p:nvSpPr>
        <p:spPr>
          <a:xfrm>
            <a:off x="4939635" y="228600"/>
            <a:ext cx="3096344" cy="968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b="1" dirty="0" smtClean="0"/>
              <a:t>Vypočti: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25928" y="2966167"/>
            <a:ext cx="686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 </a:t>
            </a:r>
            <a:r>
              <a:rPr lang="en-US" sz="2400" dirty="0" smtClean="0"/>
              <a:t>36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93204" y="4149080"/>
            <a:ext cx="833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 45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72883" y="5367377"/>
            <a:ext cx="833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 32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03992" y="1885175"/>
            <a:ext cx="18742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(21 : 3) . 1 = </a:t>
            </a:r>
            <a:r>
              <a:rPr lang="cs-CZ" sz="2400" b="1" dirty="0" smtClean="0"/>
              <a:t>7</a:t>
            </a:r>
            <a:endParaRPr lang="cs-CZ" sz="2400" b="1" dirty="0"/>
          </a:p>
        </p:txBody>
      </p:sp>
      <p:sp>
        <p:nvSpPr>
          <p:cNvPr id="17504" name="Obdélník 17503"/>
          <p:cNvSpPr/>
          <p:nvPr/>
        </p:nvSpPr>
        <p:spPr>
          <a:xfrm>
            <a:off x="1880193" y="2966166"/>
            <a:ext cx="18742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(36 : 6) . 1 = </a:t>
            </a:r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17505" name="Obdélník 17504"/>
          <p:cNvSpPr/>
          <p:nvPr/>
        </p:nvSpPr>
        <p:spPr>
          <a:xfrm>
            <a:off x="1897843" y="4149080"/>
            <a:ext cx="18742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(45 : 5) . 1 = </a:t>
            </a:r>
            <a:r>
              <a:rPr lang="cs-CZ" sz="2400" b="1" dirty="0" smtClean="0"/>
              <a:t>9</a:t>
            </a:r>
            <a:endParaRPr lang="cs-CZ" sz="2400" b="1" dirty="0"/>
          </a:p>
        </p:txBody>
      </p:sp>
      <p:sp>
        <p:nvSpPr>
          <p:cNvPr id="17506" name="Obdélník 17505"/>
          <p:cNvSpPr/>
          <p:nvPr/>
        </p:nvSpPr>
        <p:spPr>
          <a:xfrm>
            <a:off x="1897843" y="5367376"/>
            <a:ext cx="18742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(32 : 4) . 1 = </a:t>
            </a:r>
            <a:r>
              <a:rPr lang="cs-CZ" sz="2400" b="1" dirty="0" smtClean="0"/>
              <a:t>8</a:t>
            </a:r>
            <a:endParaRPr lang="cs-CZ" sz="2400" b="1" dirty="0"/>
          </a:p>
        </p:txBody>
      </p:sp>
      <p:sp>
        <p:nvSpPr>
          <p:cNvPr id="17507" name="TextovéPole 17506"/>
          <p:cNvSpPr txBox="1"/>
          <p:nvPr/>
        </p:nvSpPr>
        <p:spPr>
          <a:xfrm>
            <a:off x="4951677" y="1720762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1</a:t>
            </a:r>
          </a:p>
          <a:p>
            <a:r>
              <a:rPr lang="cs-CZ" sz="2400" b="1" dirty="0"/>
              <a:t>7</a:t>
            </a:r>
          </a:p>
        </p:txBody>
      </p:sp>
      <p:sp>
        <p:nvSpPr>
          <p:cNvPr id="17508" name="TextovéPole 17507"/>
          <p:cNvSpPr txBox="1"/>
          <p:nvPr/>
        </p:nvSpPr>
        <p:spPr>
          <a:xfrm>
            <a:off x="4984452" y="2781499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1</a:t>
            </a:r>
          </a:p>
          <a:p>
            <a:r>
              <a:rPr lang="cs-CZ" sz="2400" b="1" dirty="0"/>
              <a:t>2</a:t>
            </a:r>
          </a:p>
        </p:txBody>
      </p:sp>
      <p:sp>
        <p:nvSpPr>
          <p:cNvPr id="17509" name="TextovéPole 17508"/>
          <p:cNvSpPr txBox="1"/>
          <p:nvPr/>
        </p:nvSpPr>
        <p:spPr>
          <a:xfrm>
            <a:off x="4984452" y="3927809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1</a:t>
            </a:r>
          </a:p>
          <a:p>
            <a:r>
              <a:rPr lang="cs-CZ" sz="2400" b="1" dirty="0"/>
              <a:t>8</a:t>
            </a:r>
          </a:p>
        </p:txBody>
      </p:sp>
      <p:sp>
        <p:nvSpPr>
          <p:cNvPr id="17510" name="TextovéPole 17509"/>
          <p:cNvSpPr txBox="1"/>
          <p:nvPr/>
        </p:nvSpPr>
        <p:spPr>
          <a:xfrm>
            <a:off x="4984452" y="5182709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1</a:t>
            </a:r>
          </a:p>
          <a:p>
            <a:r>
              <a:rPr lang="cs-CZ" sz="2400" b="1" dirty="0"/>
              <a:t>9</a:t>
            </a:r>
          </a:p>
        </p:txBody>
      </p:sp>
      <p:sp>
        <p:nvSpPr>
          <p:cNvPr id="17511" name="TextovéPole 17510"/>
          <p:cNvSpPr txBox="1"/>
          <p:nvPr/>
        </p:nvSpPr>
        <p:spPr>
          <a:xfrm>
            <a:off x="5324610" y="1792175"/>
            <a:ext cx="708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 63</a:t>
            </a:r>
            <a:endParaRPr lang="cs-CZ" sz="2400" dirty="0"/>
          </a:p>
        </p:txBody>
      </p:sp>
      <p:sp>
        <p:nvSpPr>
          <p:cNvPr id="17512" name="TextovéPole 17511"/>
          <p:cNvSpPr txBox="1"/>
          <p:nvPr/>
        </p:nvSpPr>
        <p:spPr>
          <a:xfrm>
            <a:off x="5324610" y="2848331"/>
            <a:ext cx="8580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 40</a:t>
            </a:r>
            <a:endParaRPr lang="cs-CZ" sz="2400" dirty="0"/>
          </a:p>
        </p:txBody>
      </p:sp>
      <p:sp>
        <p:nvSpPr>
          <p:cNvPr id="17513" name="TextovéPole 17512"/>
          <p:cNvSpPr txBox="1"/>
          <p:nvPr/>
        </p:nvSpPr>
        <p:spPr>
          <a:xfrm>
            <a:off x="5399213" y="4005064"/>
            <a:ext cx="708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 96</a:t>
            </a:r>
            <a:endParaRPr lang="cs-CZ" sz="2400" dirty="0"/>
          </a:p>
        </p:txBody>
      </p:sp>
      <p:sp>
        <p:nvSpPr>
          <p:cNvPr id="17514" name="TextovéPole 17513"/>
          <p:cNvSpPr txBox="1"/>
          <p:nvPr/>
        </p:nvSpPr>
        <p:spPr>
          <a:xfrm>
            <a:off x="5377133" y="5301208"/>
            <a:ext cx="708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 99</a:t>
            </a:r>
            <a:endParaRPr lang="cs-CZ" sz="2400" dirty="0"/>
          </a:p>
        </p:txBody>
      </p:sp>
      <p:sp>
        <p:nvSpPr>
          <p:cNvPr id="17518" name="TextovéPole 17517"/>
          <p:cNvSpPr txBox="1"/>
          <p:nvPr/>
        </p:nvSpPr>
        <p:spPr>
          <a:xfrm>
            <a:off x="5938784" y="179217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7519" name="TextovéPole 17518"/>
          <p:cNvSpPr txBox="1"/>
          <p:nvPr/>
        </p:nvSpPr>
        <p:spPr>
          <a:xfrm>
            <a:off x="6085981" y="284833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7520" name="TextovéPole 17519"/>
          <p:cNvSpPr txBox="1"/>
          <p:nvPr/>
        </p:nvSpPr>
        <p:spPr>
          <a:xfrm>
            <a:off x="6085981" y="400506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7521" name="TextovéPole 17520"/>
          <p:cNvSpPr txBox="1"/>
          <p:nvPr/>
        </p:nvSpPr>
        <p:spPr>
          <a:xfrm>
            <a:off x="6013388" y="530120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7522" name="Zástupný symbol pro datum 175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7524" name="Zástupný symbol pro zápatí 175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7525" name="Zástupný symbol pro číslo snímku 175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74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Pozoruj:</a:t>
            </a:r>
            <a:endParaRPr lang="cs-CZ" b="1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13"/>
          </a:xfrm>
          <a:ln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	</a:t>
            </a:r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8" y="2000250"/>
            <a:ext cx="3619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Rectangle 3"/>
          <p:cNvSpPr>
            <a:spLocks noChangeArrowheads="1"/>
          </p:cNvSpPr>
          <p:nvPr/>
        </p:nvSpPr>
        <p:spPr bwMode="auto">
          <a:xfrm>
            <a:off x="0" y="19335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571625" y="2286000"/>
            <a:ext cx="150246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400" dirty="0"/>
              <a:t>z</a:t>
            </a:r>
            <a:r>
              <a:rPr lang="cs-CZ" sz="4400" dirty="0" smtClean="0"/>
              <a:t>e 40 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0616" y="1785938"/>
            <a:ext cx="4579331" cy="156966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/>
            <a:r>
              <a:rPr lang="cs-CZ" sz="3200" dirty="0"/>
              <a:t>Celek </a:t>
            </a:r>
            <a:r>
              <a:rPr lang="cs-CZ" sz="3200" dirty="0" smtClean="0"/>
              <a:t>musíš </a:t>
            </a:r>
            <a:r>
              <a:rPr lang="cs-CZ" sz="3200" dirty="0"/>
              <a:t>vydělit</a:t>
            </a:r>
          </a:p>
          <a:p>
            <a:pPr algn="ctr"/>
            <a:r>
              <a:rPr lang="cs-CZ" sz="3200" dirty="0"/>
              <a:t>jmenovatelem a vynásobit</a:t>
            </a:r>
          </a:p>
          <a:p>
            <a:pPr algn="ctr"/>
            <a:r>
              <a:rPr lang="cs-CZ" sz="3200" dirty="0"/>
              <a:t>čitatelem.</a:t>
            </a:r>
            <a:r>
              <a:rPr lang="cs-CZ" sz="3200" b="1" dirty="0"/>
              <a:t>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857271" y="3714750"/>
            <a:ext cx="3826689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5400" dirty="0" smtClean="0"/>
              <a:t>(40 </a:t>
            </a:r>
            <a:r>
              <a:rPr lang="cs-CZ" sz="5400" dirty="0"/>
              <a:t>: 4) </a:t>
            </a:r>
            <a:r>
              <a:rPr lang="en-US" sz="5400" dirty="0"/>
              <a:t>×</a:t>
            </a:r>
            <a:r>
              <a:rPr lang="cs-CZ" sz="5400" dirty="0"/>
              <a:t> 2 =</a:t>
            </a:r>
            <a:r>
              <a:rPr lang="cs-CZ" sz="5400" b="1" dirty="0"/>
              <a:t>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79755" y="3716338"/>
            <a:ext cx="88678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5400" dirty="0"/>
              <a:t>2</a:t>
            </a:r>
            <a:r>
              <a:rPr lang="cs-CZ" sz="5400" dirty="0" smtClean="0"/>
              <a:t>0</a:t>
            </a:r>
            <a:endParaRPr lang="cs-CZ" sz="5400" dirty="0"/>
          </a:p>
        </p:txBody>
      </p:sp>
      <p:pic>
        <p:nvPicPr>
          <p:cNvPr id="11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299" y="4795540"/>
            <a:ext cx="425401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943353" y="5072063"/>
            <a:ext cx="132318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3200" dirty="0" smtClean="0"/>
              <a:t>ze</a:t>
            </a:r>
            <a:r>
              <a:rPr lang="cs-CZ" sz="1400" dirty="0" smtClean="0"/>
              <a:t>  </a:t>
            </a:r>
            <a:r>
              <a:rPr lang="cs-CZ" sz="5400" dirty="0"/>
              <a:t>4</a:t>
            </a:r>
            <a:r>
              <a:rPr lang="cs-CZ" sz="5400" dirty="0" smtClean="0"/>
              <a:t>0</a:t>
            </a:r>
            <a:endParaRPr lang="cs-CZ" sz="5400" dirty="0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215145" y="5120944"/>
            <a:ext cx="4873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800" dirty="0"/>
              <a:t>=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588224" y="5072063"/>
            <a:ext cx="886781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5400" dirty="0"/>
              <a:t>2</a:t>
            </a:r>
            <a:r>
              <a:rPr lang="cs-CZ" sz="5400" dirty="0" smtClean="0"/>
              <a:t>0</a:t>
            </a:r>
            <a:endParaRPr lang="cs-CZ" sz="5400" dirty="0"/>
          </a:p>
        </p:txBody>
      </p:sp>
      <p:sp>
        <p:nvSpPr>
          <p:cNvPr id="1752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5" name="Zástupný symbol pro zápatí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7" name="Zástupný symbol pro číslo snímku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618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Vypočti:</a:t>
            </a:r>
            <a:endParaRPr lang="cs-CZ" b="1" dirty="0">
              <a:solidFill>
                <a:schemeClr val="tx1"/>
              </a:solidFill>
              <a:hlinkClick r:id="rId2" action="ppaction://hlinksldjump"/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cs-CZ" dirty="0" smtClean="0"/>
              <a:t> </a:t>
            </a:r>
          </a:p>
        </p:txBody>
      </p:sp>
      <p:sp>
        <p:nvSpPr>
          <p:cNvPr id="2253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2532" name="Rectangle 3"/>
          <p:cNvSpPr>
            <a:spLocks noChangeArrowheads="1"/>
          </p:cNvSpPr>
          <p:nvPr/>
        </p:nvSpPr>
        <p:spPr bwMode="auto">
          <a:xfrm>
            <a:off x="0" y="120015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pSp>
        <p:nvGrpSpPr>
          <p:cNvPr id="24" name="Skupina 23"/>
          <p:cNvGrpSpPr>
            <a:grpSpLocks/>
          </p:cNvGrpSpPr>
          <p:nvPr/>
        </p:nvGrpSpPr>
        <p:grpSpPr bwMode="auto">
          <a:xfrm>
            <a:off x="1143000" y="2000250"/>
            <a:ext cx="2210090" cy="1476375"/>
            <a:chOff x="1142976" y="2000240"/>
            <a:chExt cx="2210399" cy="1476375"/>
          </a:xfrm>
        </p:grpSpPr>
        <p:sp>
          <p:nvSpPr>
            <p:cNvPr id="22551" name="TextovéPole 7"/>
            <p:cNvSpPr txBox="1">
              <a:spLocks noChangeArrowheads="1"/>
            </p:cNvSpPr>
            <p:nvPr/>
          </p:nvSpPr>
          <p:spPr bwMode="auto">
            <a:xfrm>
              <a:off x="1714556" y="2285990"/>
              <a:ext cx="1638819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r>
                <a:rPr lang="cs-CZ" sz="4800" dirty="0"/>
                <a:t>z </a:t>
              </a:r>
              <a:r>
                <a:rPr lang="cs-CZ" sz="4800" dirty="0" smtClean="0"/>
                <a:t>24 </a:t>
              </a:r>
              <a:r>
                <a:rPr lang="cs-CZ" sz="4800" dirty="0"/>
                <a:t>=</a:t>
              </a:r>
            </a:p>
          </p:txBody>
        </p:sp>
        <p:pic>
          <p:nvPicPr>
            <p:cNvPr id="22552" name="Picture 4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2976" y="2000240"/>
              <a:ext cx="361950" cy="1476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2535" name="Rectangle 6"/>
          <p:cNvSpPr>
            <a:spLocks noChangeArrowheads="1"/>
          </p:cNvSpPr>
          <p:nvPr/>
        </p:nvSpPr>
        <p:spPr bwMode="auto">
          <a:xfrm>
            <a:off x="0" y="19335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3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2537" name="Rectangle 9"/>
          <p:cNvSpPr>
            <a:spLocks noChangeArrowheads="1"/>
          </p:cNvSpPr>
          <p:nvPr/>
        </p:nvSpPr>
        <p:spPr bwMode="auto">
          <a:xfrm>
            <a:off x="0" y="195262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1143000" y="3929063"/>
            <a:ext cx="2138653" cy="1495425"/>
            <a:chOff x="1142976" y="3929066"/>
            <a:chExt cx="2138962" cy="1495425"/>
          </a:xfrm>
        </p:grpSpPr>
        <p:pic>
          <p:nvPicPr>
            <p:cNvPr id="22549" name="Picture 7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2976" y="3929066"/>
              <a:ext cx="361950" cy="1495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550" name="TextovéPole 14"/>
            <p:cNvSpPr txBox="1">
              <a:spLocks noChangeArrowheads="1"/>
            </p:cNvSpPr>
            <p:nvPr/>
          </p:nvSpPr>
          <p:spPr bwMode="auto">
            <a:xfrm>
              <a:off x="1643111" y="4357691"/>
              <a:ext cx="1638827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r>
                <a:rPr lang="cs-CZ" sz="4800" dirty="0"/>
                <a:t>z </a:t>
              </a:r>
              <a:r>
                <a:rPr lang="cs-CZ" sz="4800" dirty="0" smtClean="0"/>
                <a:t>81 </a:t>
              </a:r>
              <a:r>
                <a:rPr lang="cs-CZ" sz="4800" dirty="0"/>
                <a:t>=</a:t>
              </a:r>
            </a:p>
          </p:txBody>
        </p:sp>
      </p:grpSp>
      <p:sp>
        <p:nvSpPr>
          <p:cNvPr id="22539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5500688" y="1857375"/>
            <a:ext cx="2138653" cy="1476375"/>
            <a:chOff x="5500694" y="1857364"/>
            <a:chExt cx="2138962" cy="1476375"/>
          </a:xfrm>
        </p:grpSpPr>
        <p:sp>
          <p:nvSpPr>
            <p:cNvPr id="22547" name="TextovéPole 15"/>
            <p:cNvSpPr txBox="1">
              <a:spLocks noChangeArrowheads="1"/>
            </p:cNvSpPr>
            <p:nvPr/>
          </p:nvSpPr>
          <p:spPr bwMode="auto">
            <a:xfrm>
              <a:off x="6000829" y="2143114"/>
              <a:ext cx="1638827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r>
                <a:rPr lang="cs-CZ" sz="4800" dirty="0"/>
                <a:t>z </a:t>
              </a:r>
              <a:r>
                <a:rPr lang="cs-CZ" sz="4800" dirty="0" smtClean="0"/>
                <a:t>49 </a:t>
              </a:r>
              <a:r>
                <a:rPr lang="cs-CZ" sz="4800" dirty="0"/>
                <a:t>=</a:t>
              </a:r>
            </a:p>
          </p:txBody>
        </p:sp>
        <p:pic>
          <p:nvPicPr>
            <p:cNvPr id="22548" name="Picture 10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0694" y="1857364"/>
              <a:ext cx="361950" cy="1476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2541" name="Rectangle 12"/>
          <p:cNvSpPr>
            <a:spLocks noChangeArrowheads="1"/>
          </p:cNvSpPr>
          <p:nvPr/>
        </p:nvSpPr>
        <p:spPr bwMode="auto">
          <a:xfrm>
            <a:off x="0" y="19335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2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pSp>
        <p:nvGrpSpPr>
          <p:cNvPr id="27" name="Skupina 26"/>
          <p:cNvGrpSpPr>
            <a:grpSpLocks/>
          </p:cNvGrpSpPr>
          <p:nvPr/>
        </p:nvGrpSpPr>
        <p:grpSpPr bwMode="auto">
          <a:xfrm>
            <a:off x="5429250" y="3857625"/>
            <a:ext cx="2210090" cy="1476375"/>
            <a:chOff x="5429256" y="3857628"/>
            <a:chExt cx="2210399" cy="1476375"/>
          </a:xfrm>
        </p:grpSpPr>
        <p:sp>
          <p:nvSpPr>
            <p:cNvPr id="22545" name="TextovéPole 16"/>
            <p:cNvSpPr txBox="1">
              <a:spLocks noChangeArrowheads="1"/>
            </p:cNvSpPr>
            <p:nvPr/>
          </p:nvSpPr>
          <p:spPr bwMode="auto">
            <a:xfrm>
              <a:off x="6000836" y="4214816"/>
              <a:ext cx="1638819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r>
                <a:rPr lang="cs-CZ" sz="4800" dirty="0"/>
                <a:t>z </a:t>
              </a:r>
              <a:r>
                <a:rPr lang="cs-CZ" sz="4800" dirty="0" smtClean="0"/>
                <a:t>72 </a:t>
              </a:r>
              <a:r>
                <a:rPr lang="cs-CZ" sz="4800" dirty="0"/>
                <a:t>=</a:t>
              </a:r>
            </a:p>
          </p:txBody>
        </p:sp>
        <p:pic>
          <p:nvPicPr>
            <p:cNvPr id="22546" name="Picture 13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9256" y="3857628"/>
              <a:ext cx="361950" cy="1476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2544" name="Rectangle 15"/>
          <p:cNvSpPr>
            <a:spLocks noChangeArrowheads="1"/>
          </p:cNvSpPr>
          <p:nvPr/>
        </p:nvSpPr>
        <p:spPr bwMode="auto">
          <a:xfrm>
            <a:off x="0" y="19335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8</a:t>
            </a:fld>
            <a:endParaRPr lang="cs-CZ" dirty="0"/>
          </a:p>
        </p:txBody>
      </p:sp>
      <p:sp>
        <p:nvSpPr>
          <p:cNvPr id="10" name="Ovál 9">
            <a:hlinkClick r:id="rId2" action="ppaction://hlinksldjump"/>
          </p:cNvPr>
          <p:cNvSpPr/>
          <p:nvPr/>
        </p:nvSpPr>
        <p:spPr>
          <a:xfrm>
            <a:off x="827584" y="548680"/>
            <a:ext cx="886916" cy="57606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432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Úkol</a:t>
            </a:r>
            <a:r>
              <a:rPr lang="cs-CZ" sz="6000" b="1" dirty="0" smtClean="0"/>
              <a:t> </a:t>
            </a:r>
            <a:r>
              <a:rPr lang="cs-CZ" b="1" dirty="0" smtClean="0"/>
              <a:t>č.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13"/>
          </a:xfrm>
          <a:ln>
            <a:solidFill>
              <a:srgbClr val="FF0000"/>
            </a:solidFill>
            <a:miter lim="800000"/>
            <a:headEnd/>
            <a:tailEnd/>
          </a:ln>
        </p:spPr>
        <p:txBody>
          <a:bodyPr>
            <a:normAutofit fontScale="92500" lnSpcReduction="10000"/>
          </a:bodyPr>
          <a:lstStyle/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cs-CZ" sz="2800" b="1" dirty="0" smtClean="0"/>
              <a:t>	</a:t>
            </a:r>
            <a:r>
              <a:rPr lang="cs-CZ" sz="2800" dirty="0" smtClean="0"/>
              <a:t>První den řidič ujel      trasy.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Kolik kilometrů ujel, když víme, že celá trasa je 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dlouhá 325 kilometrů? A kolik kilometrů mu ještě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zbývá ujet do konce?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</a:t>
            </a:r>
            <a:endParaRPr lang="cs-CZ" sz="1000" dirty="0" smtClean="0"/>
          </a:p>
          <a:p>
            <a:pPr>
              <a:buFont typeface="Arial" charset="0"/>
              <a:buNone/>
            </a:pPr>
            <a:r>
              <a:rPr lang="cs-CZ" sz="1000" dirty="0" smtClean="0"/>
              <a:t>	</a:t>
            </a:r>
            <a:endParaRPr lang="cs-CZ" dirty="0" smtClean="0"/>
          </a:p>
          <a:p>
            <a:pPr>
              <a:buFont typeface="Arial" charset="0"/>
              <a:buNone/>
            </a:pPr>
            <a:endParaRPr lang="cs-CZ" sz="2800" dirty="0" smtClean="0"/>
          </a:p>
          <a:p>
            <a:pPr>
              <a:buFont typeface="Arial" charset="0"/>
              <a:buNone/>
            </a:pPr>
            <a:r>
              <a:rPr lang="cs-CZ" sz="2800" dirty="0" smtClean="0"/>
              <a:t>	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</a:t>
            </a:r>
          </a:p>
          <a:p>
            <a:pPr>
              <a:buFont typeface="Arial" charset="0"/>
              <a:buNone/>
            </a:pPr>
            <a:r>
              <a:rPr lang="cs-CZ" sz="2800" b="1" dirty="0" smtClean="0"/>
              <a:t>	</a:t>
            </a:r>
          </a:p>
        </p:txBody>
      </p:sp>
      <p:sp>
        <p:nvSpPr>
          <p:cNvPr id="1843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8436" name="Rectangle 3"/>
          <p:cNvSpPr>
            <a:spLocks noChangeArrowheads="1"/>
          </p:cNvSpPr>
          <p:nvPr/>
        </p:nvSpPr>
        <p:spPr bwMode="auto">
          <a:xfrm>
            <a:off x="0" y="157162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28825"/>
            <a:ext cx="154862" cy="640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9" name="Rectangle 6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99592" y="3861048"/>
            <a:ext cx="354129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 smtClean="0"/>
              <a:t>   z 325</a:t>
            </a:r>
          </a:p>
          <a:p>
            <a:endParaRPr lang="cs-CZ" sz="2400" dirty="0"/>
          </a:p>
          <a:p>
            <a:r>
              <a:rPr lang="cs-CZ" sz="2400" dirty="0" smtClean="0"/>
              <a:t>(</a:t>
            </a:r>
            <a:r>
              <a:rPr lang="cs-CZ" sz="2400" dirty="0"/>
              <a:t>325 : 5) </a:t>
            </a:r>
            <a:r>
              <a:rPr lang="en-US" sz="2400" dirty="0"/>
              <a:t>×</a:t>
            </a:r>
            <a:r>
              <a:rPr lang="cs-CZ" sz="2400" dirty="0"/>
              <a:t> 2 = 65 </a:t>
            </a:r>
            <a:r>
              <a:rPr lang="en-US" sz="2400" dirty="0">
                <a:latin typeface="Arial" charset="0"/>
              </a:rPr>
              <a:t>×</a:t>
            </a:r>
            <a:r>
              <a:rPr lang="cs-CZ" sz="2400" dirty="0"/>
              <a:t> 2 = </a:t>
            </a:r>
            <a:r>
              <a:rPr lang="cs-CZ" sz="2400" b="1" dirty="0"/>
              <a:t>130</a:t>
            </a:r>
          </a:p>
          <a:p>
            <a:r>
              <a:rPr lang="cs-CZ" sz="2400" dirty="0" smtClean="0"/>
              <a:t>Řidič </a:t>
            </a:r>
            <a:r>
              <a:rPr lang="cs-CZ" sz="2400" dirty="0"/>
              <a:t>již </a:t>
            </a:r>
            <a:r>
              <a:rPr lang="cs-CZ" sz="2400" dirty="0" smtClean="0"/>
              <a:t>ujel </a:t>
            </a:r>
            <a:r>
              <a:rPr lang="cs-CZ" sz="2400" dirty="0"/>
              <a:t>130 kilometrů.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99592" y="5454035"/>
            <a:ext cx="391055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/>
              <a:t>325 – 130 = </a:t>
            </a:r>
            <a:r>
              <a:rPr lang="cs-CZ" sz="2400" b="1" dirty="0"/>
              <a:t>195</a:t>
            </a:r>
          </a:p>
          <a:p>
            <a:r>
              <a:rPr lang="cs-CZ" sz="2400" dirty="0" smtClean="0"/>
              <a:t>Zbývá mu ujet </a:t>
            </a:r>
            <a:r>
              <a:rPr lang="cs-CZ" sz="2400" dirty="0"/>
              <a:t>195 kilometrů.</a:t>
            </a:r>
            <a:r>
              <a:rPr lang="cs-CZ" sz="2400" b="1" dirty="0"/>
              <a:t> </a:t>
            </a:r>
          </a:p>
        </p:txBody>
      </p:sp>
      <p:pic>
        <p:nvPicPr>
          <p:cNvPr id="2050" name="Picture 2" descr="D:\Documents and Settings\Administrator\Local Settings\Temporary Internet Files\Content.IE5\KN81CZ2F\MC9004417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554165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9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809658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2</a:t>
            </a:r>
          </a:p>
          <a:p>
            <a:r>
              <a:rPr lang="cs-CZ" b="1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571873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500188"/>
            <a:ext cx="8229600" cy="5114925"/>
          </a:xfrm>
          <a:ln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>
              <a:buFont typeface="Arial" charset="0"/>
              <a:buNone/>
            </a:pPr>
            <a:endParaRPr lang="cs-CZ" sz="800" dirty="0" smtClean="0"/>
          </a:p>
          <a:p>
            <a:pPr>
              <a:buFont typeface="Arial" charset="0"/>
              <a:buNone/>
            </a:pPr>
            <a:r>
              <a:rPr lang="cs-CZ" sz="800" b="1" dirty="0" smtClean="0"/>
              <a:t>	</a:t>
            </a:r>
          </a:p>
          <a:p>
            <a:pPr>
              <a:buFont typeface="Arial" charset="0"/>
              <a:buNone/>
            </a:pPr>
            <a:r>
              <a:rPr lang="cs-CZ" sz="800" b="1" dirty="0" smtClean="0"/>
              <a:t>	</a:t>
            </a:r>
            <a:r>
              <a:rPr lang="cs-CZ" sz="2800" dirty="0" smtClean="0"/>
              <a:t>Ve 3. třídě je 32 dětí. Děvčat je     . 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Kolik je ve třídě děvčat? Kolik je chlapců?</a:t>
            </a:r>
          </a:p>
        </p:txBody>
      </p:sp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699" y="1781175"/>
            <a:ext cx="157181" cy="650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Rectangle 3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57250" y="3390107"/>
            <a:ext cx="4055919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3200" dirty="0" smtClean="0"/>
              <a:t>(32 </a:t>
            </a:r>
            <a:r>
              <a:rPr lang="cs-CZ" sz="3200" dirty="0"/>
              <a:t>: 8) </a:t>
            </a:r>
            <a:r>
              <a:rPr lang="en-US" sz="3200" dirty="0"/>
              <a:t>×</a:t>
            </a:r>
            <a:r>
              <a:rPr lang="cs-CZ" sz="3200" dirty="0"/>
              <a:t> 6 = </a:t>
            </a:r>
            <a:r>
              <a:rPr lang="cs-CZ" sz="3200" dirty="0" smtClean="0"/>
              <a:t>4 </a:t>
            </a:r>
            <a:r>
              <a:rPr lang="en-US" sz="3200" dirty="0"/>
              <a:t>×</a:t>
            </a:r>
            <a:r>
              <a:rPr lang="cs-CZ" sz="3200" dirty="0"/>
              <a:t> 6 = </a:t>
            </a:r>
            <a:r>
              <a:rPr lang="cs-CZ" sz="3200" b="1" dirty="0" smtClean="0"/>
              <a:t>24</a:t>
            </a:r>
            <a:r>
              <a:rPr lang="cs-CZ" sz="3200" dirty="0" smtClean="0"/>
              <a:t> </a:t>
            </a:r>
            <a:endParaRPr lang="cs-CZ" sz="3200" dirty="0"/>
          </a:p>
          <a:p>
            <a:r>
              <a:rPr lang="cs-CZ" sz="3200" dirty="0"/>
              <a:t>		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32 </a:t>
            </a:r>
            <a:r>
              <a:rPr lang="cs-CZ" sz="3200" dirty="0"/>
              <a:t>– </a:t>
            </a:r>
            <a:r>
              <a:rPr lang="cs-CZ" sz="3200" dirty="0" smtClean="0"/>
              <a:t>24 </a:t>
            </a:r>
            <a:r>
              <a:rPr lang="cs-CZ" sz="3200" dirty="0"/>
              <a:t>= </a:t>
            </a:r>
            <a:r>
              <a:rPr lang="cs-CZ" sz="3200" b="1" dirty="0" smtClean="0"/>
              <a:t>8</a:t>
            </a:r>
            <a:r>
              <a:rPr lang="cs-CZ" sz="3200" dirty="0" smtClean="0"/>
              <a:t> </a:t>
            </a:r>
          </a:p>
          <a:p>
            <a:r>
              <a:rPr lang="cs-CZ" sz="3200" b="1" dirty="0" smtClean="0"/>
              <a:t>Chlapců </a:t>
            </a:r>
            <a:r>
              <a:rPr lang="cs-CZ" sz="3200" b="1" dirty="0"/>
              <a:t>je 8</a:t>
            </a:r>
            <a:r>
              <a:rPr lang="cs-CZ" sz="3200" b="1" dirty="0" smtClean="0"/>
              <a:t>.</a:t>
            </a:r>
            <a:endParaRPr lang="cs-CZ" sz="3200" b="1" dirty="0"/>
          </a:p>
          <a:p>
            <a:endParaRPr lang="cs-CZ" sz="3200" u="sng" dirty="0"/>
          </a:p>
        </p:txBody>
      </p:sp>
      <p:sp>
        <p:nvSpPr>
          <p:cNvPr id="19464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6" name="Rectangle 6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500438" y="5572125"/>
            <a:ext cx="26642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946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70" name="Rectangle 9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947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73" name="Rectangle 12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500688" y="5572125"/>
            <a:ext cx="24878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latin typeface="Arial" charset="0"/>
              </a:rPr>
              <a:t> </a:t>
            </a:r>
            <a:endParaRPr lang="cs-CZ" dirty="0">
              <a:latin typeface="Arial" charset="0"/>
            </a:endParaRPr>
          </a:p>
        </p:txBody>
      </p:sp>
      <p:sp>
        <p:nvSpPr>
          <p:cNvPr id="19476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78" name="Rectangle 15"/>
          <p:cNvSpPr>
            <a:spLocks noChangeArrowheads="1"/>
          </p:cNvSpPr>
          <p:nvPr/>
        </p:nvSpPr>
        <p:spPr bwMode="auto">
          <a:xfrm>
            <a:off x="0" y="13239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857250" y="3939243"/>
            <a:ext cx="21015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800" b="1" dirty="0"/>
              <a:t>Děvčat je </a:t>
            </a:r>
            <a:r>
              <a:rPr lang="cs-CZ" sz="2800" b="1" dirty="0" smtClean="0"/>
              <a:t>24.</a:t>
            </a:r>
            <a:endParaRPr lang="cs-CZ" sz="2800" b="1" dirty="0"/>
          </a:p>
        </p:txBody>
      </p:sp>
      <p:pic>
        <p:nvPicPr>
          <p:cNvPr id="3074" name="Picture 2" descr="D:\Documents and Settings\Administrator\Local Settings\Temporary Internet Files\Content.IE5\87QTA9YF\MP9004395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699" y="4378018"/>
            <a:ext cx="2369772" cy="1455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10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64773" y="2852936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6</a:t>
            </a:r>
          </a:p>
          <a:p>
            <a:r>
              <a:rPr lang="cs-CZ" b="1" dirty="0"/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66459" y="2943849"/>
            <a:ext cx="6046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z</a:t>
            </a:r>
            <a:r>
              <a:rPr lang="cs-CZ" sz="2000" b="1" dirty="0" smtClean="0"/>
              <a:t> 32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16217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hlinkClick r:id="rId2" action="ppaction://hlinksldjump"/>
              </a:rPr>
              <a:t>Vypočti:</a:t>
            </a:r>
            <a:endParaRPr lang="cs-CZ" dirty="0">
              <a:hlinkClick r:id="rId2" action="ppaction://hlinksldjump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75"/>
          </a:xfrm>
          <a:ln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>
              <a:buFont typeface="Arial" charset="0"/>
              <a:buNone/>
            </a:pPr>
            <a:endParaRPr lang="cs-CZ" sz="1000" dirty="0" smtClean="0"/>
          </a:p>
          <a:p>
            <a:pPr>
              <a:buFont typeface="Arial" charset="0"/>
              <a:buNone/>
            </a:pPr>
            <a:r>
              <a:rPr lang="cs-CZ" sz="2800" dirty="0" smtClean="0"/>
              <a:t>	V obchodě zlevnili myčku na nádobí o       z původní ceny, která byla 6 055 Kč. O kolik je levnější?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A kolik stojí nyní?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      </a:t>
            </a:r>
          </a:p>
        </p:txBody>
      </p:sp>
      <p:sp>
        <p:nvSpPr>
          <p:cNvPr id="2048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166" y="1750966"/>
            <a:ext cx="182087" cy="744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5" name="Rectangle 3"/>
          <p:cNvSpPr>
            <a:spLocks noChangeArrowheads="1"/>
          </p:cNvSpPr>
          <p:nvPr/>
        </p:nvSpPr>
        <p:spPr bwMode="auto">
          <a:xfrm>
            <a:off x="0" y="131445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4" name="Picture 2" descr="D:\Documents and Settings\Administrator\Local Settings\Temporary Internet Files\Content.IE5\KN81CZ2F\MC900280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253" y="4217028"/>
            <a:ext cx="1747319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7324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Zapamatuj si: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643063"/>
            <a:ext cx="8229600" cy="4786312"/>
          </a:xfrm>
          <a:ln>
            <a:solidFill>
              <a:srgbClr val="FF0000"/>
            </a:solidFill>
            <a:miter lim="800000"/>
            <a:headEnd/>
            <a:tailEnd/>
          </a:ln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b="1" dirty="0" smtClean="0"/>
              <a:t>	</a:t>
            </a:r>
            <a:r>
              <a:rPr lang="cs-CZ" sz="2400" dirty="0" smtClean="0"/>
              <a:t>Počítáš-li zlomek z celku, musíš celek </a:t>
            </a:r>
            <a:r>
              <a:rPr lang="cs-CZ" sz="2400" b="1" dirty="0" smtClean="0"/>
              <a:t>vydělit jmenovatelem</a:t>
            </a:r>
            <a:r>
              <a:rPr lang="cs-CZ" sz="2400" dirty="0"/>
              <a:t> </a:t>
            </a:r>
            <a:r>
              <a:rPr lang="cs-CZ" sz="2400" dirty="0" smtClean="0"/>
              <a:t>a výsledek </a:t>
            </a:r>
            <a:r>
              <a:rPr lang="cs-CZ" sz="2400" b="1" dirty="0" smtClean="0"/>
              <a:t>vynásobit čitatelem.</a:t>
            </a:r>
          </a:p>
          <a:p>
            <a:pPr>
              <a:buFont typeface="Arial" charset="0"/>
              <a:buNone/>
            </a:pPr>
            <a:r>
              <a:rPr lang="cs-CZ" sz="4400" dirty="0" smtClean="0"/>
              <a:t>	</a:t>
            </a:r>
            <a:endParaRPr lang="cs-CZ" sz="4400" u="sng" dirty="0" smtClean="0"/>
          </a:p>
          <a:p>
            <a:pPr>
              <a:buFont typeface="Arial" charset="0"/>
              <a:buNone/>
            </a:pPr>
            <a:r>
              <a:rPr lang="cs-CZ" sz="4400" b="1" dirty="0" smtClean="0"/>
              <a:t>	</a:t>
            </a:r>
            <a:endParaRPr lang="cs-CZ" sz="4400" b="1" u="sng" dirty="0" smtClean="0"/>
          </a:p>
        </p:txBody>
      </p:sp>
      <p:sp>
        <p:nvSpPr>
          <p:cNvPr id="2150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3286125"/>
            <a:ext cx="361950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Rectangle 3"/>
          <p:cNvSpPr>
            <a:spLocks noChangeArrowheads="1"/>
          </p:cNvSpPr>
          <p:nvPr/>
        </p:nvSpPr>
        <p:spPr bwMode="auto">
          <a:xfrm>
            <a:off x="0" y="200025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29063" y="3714750"/>
            <a:ext cx="1515158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400" dirty="0"/>
              <a:t>z </a:t>
            </a:r>
            <a:r>
              <a:rPr lang="cs-CZ" sz="4400" dirty="0" smtClean="0"/>
              <a:t>18 </a:t>
            </a:r>
            <a:r>
              <a:rPr lang="cs-CZ" sz="4400" dirty="0"/>
              <a:t>=</a:t>
            </a:r>
          </a:p>
        </p:txBody>
      </p:sp>
      <p:sp>
        <p:nvSpPr>
          <p:cNvPr id="8" name="Zahnutá šipka doleva 7"/>
          <p:cNvSpPr/>
          <p:nvPr/>
        </p:nvSpPr>
        <p:spPr>
          <a:xfrm rot="3707005">
            <a:off x="3888582" y="4423569"/>
            <a:ext cx="781050" cy="1347787"/>
          </a:xfrm>
          <a:prstGeom prst="curvedLef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rot="11090468">
            <a:off x="2551113" y="3452813"/>
            <a:ext cx="627062" cy="1243012"/>
          </a:xfrm>
          <a:prstGeom prst="curvedLef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429250" y="3571875"/>
            <a:ext cx="57419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6000" dirty="0" smtClean="0"/>
              <a:t>9</a:t>
            </a:r>
            <a:endParaRPr lang="cs-CZ" sz="6000" dirty="0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00625" y="4714875"/>
            <a:ext cx="133241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000" dirty="0" smtClean="0"/>
              <a:t>18 </a:t>
            </a:r>
            <a:r>
              <a:rPr lang="cs-CZ" sz="4000" dirty="0"/>
              <a:t>: 6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331913" y="3933825"/>
            <a:ext cx="118974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4000" dirty="0"/>
              <a:t>3</a:t>
            </a:r>
            <a:r>
              <a:rPr lang="cs-CZ" sz="4000" dirty="0" smtClean="0"/>
              <a:t> </a:t>
            </a:r>
            <a:r>
              <a:rPr lang="en-US" sz="4000" dirty="0"/>
              <a:t>×</a:t>
            </a:r>
            <a:r>
              <a:rPr lang="cs-CZ" sz="4000" dirty="0"/>
              <a:t> 3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27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90"/>
          <a:stretch/>
        </p:blipFill>
        <p:spPr bwMode="auto">
          <a:xfrm>
            <a:off x="467544" y="764704"/>
            <a:ext cx="3024336" cy="2046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42"/>
          <a:stretch/>
        </p:blipFill>
        <p:spPr bwMode="auto">
          <a:xfrm>
            <a:off x="2771800" y="3789040"/>
            <a:ext cx="3199988" cy="2281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8B96C-EFB6-4AC7-A041-E14ACDC47E4B}" type="slidenum">
              <a:rPr lang="cs-CZ" smtClean="0"/>
              <a:t>13</a:t>
            </a:fld>
            <a:endParaRPr lang="cs-CZ"/>
          </a:p>
        </p:txBody>
      </p:sp>
      <p:pic>
        <p:nvPicPr>
          <p:cNvPr id="1028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66"/>
          <a:stretch/>
        </p:blipFill>
        <p:spPr bwMode="auto">
          <a:xfrm>
            <a:off x="5436095" y="773996"/>
            <a:ext cx="3056203" cy="2169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611560" y="404664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sp>
        <p:nvSpPr>
          <p:cNvPr id="8" name="TextovéPole 7">
            <a:hlinkClick r:id="rId6" action="ppaction://hlinksldjump"/>
          </p:cNvPr>
          <p:cNvSpPr txBox="1"/>
          <p:nvPr/>
        </p:nvSpPr>
        <p:spPr>
          <a:xfrm>
            <a:off x="5508104" y="439334"/>
            <a:ext cx="719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8 </a:t>
            </a:r>
            <a:endParaRPr lang="cs-CZ" b="1" dirty="0"/>
          </a:p>
        </p:txBody>
      </p:sp>
      <p:sp>
        <p:nvSpPr>
          <p:cNvPr id="9" name="TextovéPole 8">
            <a:hlinkClick r:id="rId4" action="ppaction://hlinksldjump"/>
          </p:cNvPr>
          <p:cNvSpPr txBox="1"/>
          <p:nvPr/>
        </p:nvSpPr>
        <p:spPr>
          <a:xfrm>
            <a:off x="2987824" y="3501008"/>
            <a:ext cx="783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11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77704" y="40770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6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996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366</Words>
  <Application>Microsoft Office PowerPoint</Application>
  <PresentationFormat>Předvádění na obrazovce (4:3)</PresentationFormat>
  <Paragraphs>200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Co je to zlomek?</vt:lpstr>
      <vt:lpstr>Zlomky</vt:lpstr>
      <vt:lpstr>Výpočet zlomku z celku</vt:lpstr>
      <vt:lpstr>Pozoruj:</vt:lpstr>
      <vt:lpstr>Pozoruj:</vt:lpstr>
      <vt:lpstr>Vypočti:</vt:lpstr>
      <vt:lpstr>Úkol č. 1</vt:lpstr>
      <vt:lpstr>Úkol č. 2</vt:lpstr>
      <vt:lpstr>Vypočti:</vt:lpstr>
      <vt:lpstr>Zapamatuj si: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ZLOMKU Z CELKU</dc:title>
  <dc:creator>AS</dc:creator>
  <cp:lastModifiedBy>AS</cp:lastModifiedBy>
  <cp:revision>13</cp:revision>
  <dcterms:created xsi:type="dcterms:W3CDTF">2012-04-02T17:17:20Z</dcterms:created>
  <dcterms:modified xsi:type="dcterms:W3CDTF">2012-05-10T18:43:30Z</dcterms:modified>
</cp:coreProperties>
</file>