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5"/>
  </p:notesMasterIdLst>
  <p:sldIdLst>
    <p:sldId id="267" r:id="rId2"/>
    <p:sldId id="268" r:id="rId3"/>
    <p:sldId id="256" r:id="rId4"/>
    <p:sldId id="265" r:id="rId5"/>
    <p:sldId id="266" r:id="rId6"/>
    <p:sldId id="259" r:id="rId7"/>
    <p:sldId id="260" r:id="rId8"/>
    <p:sldId id="261" r:id="rId9"/>
    <p:sldId id="262" r:id="rId10"/>
    <p:sldId id="263" r:id="rId11"/>
    <p:sldId id="264" r:id="rId12"/>
    <p:sldId id="270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VY_32_INOVACE_M_02_Zlomky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Zlomky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D7364B-255B-44D2-A24F-B5D0137308D9}" type="presOf" srcId="{B651F6E3-6281-48DB-9319-2AEAFDAE7572}" destId="{619D679B-A015-4ECF-8348-D1034C574F40}" srcOrd="0" destOrd="0" presId="urn:microsoft.com/office/officeart/2005/8/layout/target3"/>
    <dgm:cxn modelId="{A2DCCB8B-4ECC-4DF0-ACF4-F5130EECEE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A5E3670-08D3-4E49-BFC2-FBF6B44C221B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A6C53C5-A54A-40D1-A4D0-2CE42E5E1AE8}" type="presOf" srcId="{D1B46980-6531-4606-95E6-44980827E919}" destId="{2BE915AB-18AA-4053-B92C-3BFC9ED204BB}" srcOrd="1" destOrd="0" presId="urn:microsoft.com/office/officeart/2005/8/layout/target3"/>
    <dgm:cxn modelId="{BCED8B20-6133-4059-9A16-38B839F654E0}" type="presOf" srcId="{D1D4F407-5343-4D3F-B5B9-D407B03CAEB4}" destId="{AED2198E-93D5-4001-81B4-73124B309672}" srcOrd="1" destOrd="0" presId="urn:microsoft.com/office/officeart/2005/8/layout/target3"/>
    <dgm:cxn modelId="{ED157153-25CC-48F6-BB81-EB220B558710}" type="presOf" srcId="{B651F6E3-6281-48DB-9319-2AEAFDAE7572}" destId="{6BB5E863-4638-4E1D-BFDE-399D028AC4ED}" srcOrd="1" destOrd="0" presId="urn:microsoft.com/office/officeart/2005/8/layout/target3"/>
    <dgm:cxn modelId="{9F59FA3A-A61E-48FD-BB06-C5DA723378A3}" type="presOf" srcId="{D8197B8C-B260-4A16-BDF4-0947B075E274}" destId="{25B08C86-7E15-44DC-BE7F-FFB55DD49D12}" srcOrd="0" destOrd="0" presId="urn:microsoft.com/office/officeart/2005/8/layout/target3"/>
    <dgm:cxn modelId="{FAE7B3FB-3694-4E6C-B5F9-902B396D7465}" type="presOf" srcId="{D8197B8C-B260-4A16-BDF4-0947B075E274}" destId="{5A5FFA88-C948-4069-8E93-59FA12366E83}" srcOrd="1" destOrd="0" presId="urn:microsoft.com/office/officeart/2005/8/layout/target3"/>
    <dgm:cxn modelId="{763FC84E-9807-4D17-937A-C23D9DD5FBE1}" type="presOf" srcId="{4C35D32F-0EAB-4CD7-82EE-45574DC2A586}" destId="{890E4F0B-2866-4A3F-A3C7-2A14B1797930}" srcOrd="1" destOrd="0" presId="urn:microsoft.com/office/officeart/2005/8/layout/target3"/>
    <dgm:cxn modelId="{CB6E490C-6E00-4E08-8476-F4AF81C7395A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18C801E-F998-4A20-B749-E7603160F45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EC6EC7-41CA-4A04-9D0A-A143B6253B5D}" type="presParOf" srcId="{333A1088-737F-45CB-B68E-254E46348037}" destId="{F5ABB229-8D3B-4694-996A-96F23CF14429}" srcOrd="0" destOrd="0" presId="urn:microsoft.com/office/officeart/2005/8/layout/target3"/>
    <dgm:cxn modelId="{EB27EAF0-FB26-4D6C-960D-F75DA8392C7F}" type="presParOf" srcId="{333A1088-737F-45CB-B68E-254E46348037}" destId="{F41139FD-01EE-4571-8B17-4FB00FC51163}" srcOrd="1" destOrd="0" presId="urn:microsoft.com/office/officeart/2005/8/layout/target3"/>
    <dgm:cxn modelId="{D3172D33-870A-4ABD-922C-1A8BFA44BE29}" type="presParOf" srcId="{333A1088-737F-45CB-B68E-254E46348037}" destId="{D005CE8C-CC26-4C3E-AC11-E15060ECD759}" srcOrd="2" destOrd="0" presId="urn:microsoft.com/office/officeart/2005/8/layout/target3"/>
    <dgm:cxn modelId="{A8B5C875-1844-4BE3-9762-31FB18BCE0A4}" type="presParOf" srcId="{333A1088-737F-45CB-B68E-254E46348037}" destId="{2C702D82-9B77-49B7-9568-BB8EB47C3372}" srcOrd="3" destOrd="0" presId="urn:microsoft.com/office/officeart/2005/8/layout/target3"/>
    <dgm:cxn modelId="{EF814F0B-7B00-4FBF-BCE7-4A6C0D7FEA01}" type="presParOf" srcId="{333A1088-737F-45CB-B68E-254E46348037}" destId="{A52A0455-90FF-4808-ABD0-F02540D31D5A}" srcOrd="4" destOrd="0" presId="urn:microsoft.com/office/officeart/2005/8/layout/target3"/>
    <dgm:cxn modelId="{6320DD6E-76E1-4ABE-9728-EBDA2DCEB7EC}" type="presParOf" srcId="{333A1088-737F-45CB-B68E-254E46348037}" destId="{6140AFEC-043D-4C43-A2F9-D0F5331DF3A3}" srcOrd="5" destOrd="0" presId="urn:microsoft.com/office/officeart/2005/8/layout/target3"/>
    <dgm:cxn modelId="{415057E2-145D-4B5B-B623-566B087A5A9B}" type="presParOf" srcId="{333A1088-737F-45CB-B68E-254E46348037}" destId="{9358AC05-5D7D-4327-9F80-1AD486AEA664}" srcOrd="6" destOrd="0" presId="urn:microsoft.com/office/officeart/2005/8/layout/target3"/>
    <dgm:cxn modelId="{5C043504-D90A-4858-8F69-826420FA6F5B}" type="presParOf" srcId="{333A1088-737F-45CB-B68E-254E46348037}" destId="{313FC574-E1CD-4FB4-B054-0B805CE0447D}" srcOrd="7" destOrd="0" presId="urn:microsoft.com/office/officeart/2005/8/layout/target3"/>
    <dgm:cxn modelId="{B72BD8C6-E5C3-4C63-89F5-618024281CAE}" type="presParOf" srcId="{333A1088-737F-45CB-B68E-254E46348037}" destId="{619D679B-A015-4ECF-8348-D1034C574F40}" srcOrd="8" destOrd="0" presId="urn:microsoft.com/office/officeart/2005/8/layout/target3"/>
    <dgm:cxn modelId="{F01034FF-EB2D-4A42-8ED5-72A0511B40AC}" type="presParOf" srcId="{333A1088-737F-45CB-B68E-254E46348037}" destId="{322283A8-4A27-4CDA-BAE3-F381106A9174}" srcOrd="9" destOrd="0" presId="urn:microsoft.com/office/officeart/2005/8/layout/target3"/>
    <dgm:cxn modelId="{428238B2-6B22-407F-9E0B-5D215DF0B5E0}" type="presParOf" srcId="{333A1088-737F-45CB-B68E-254E46348037}" destId="{FFC9F71D-1B4F-4AD9-A4A6-86ADEFC8AF5C}" srcOrd="10" destOrd="0" presId="urn:microsoft.com/office/officeart/2005/8/layout/target3"/>
    <dgm:cxn modelId="{03279EEF-DA72-4767-884F-10244E2F6ED4}" type="presParOf" srcId="{333A1088-737F-45CB-B68E-254E46348037}" destId="{25B08C86-7E15-44DC-BE7F-FFB55DD49D12}" srcOrd="11" destOrd="0" presId="urn:microsoft.com/office/officeart/2005/8/layout/target3"/>
    <dgm:cxn modelId="{E8478F72-F352-4756-BC37-CC964231B043}" type="presParOf" srcId="{333A1088-737F-45CB-B68E-254E46348037}" destId="{76644BE8-9D7C-4C09-B250-3D10AF48CBB7}" srcOrd="12" destOrd="0" presId="urn:microsoft.com/office/officeart/2005/8/layout/target3"/>
    <dgm:cxn modelId="{9FC5768D-A392-44F1-BA86-1F08B4E16320}" type="presParOf" srcId="{333A1088-737F-45CB-B68E-254E46348037}" destId="{EE85B701-7295-41C0-BA7A-34D3756A2AE6}" srcOrd="13" destOrd="0" presId="urn:microsoft.com/office/officeart/2005/8/layout/target3"/>
    <dgm:cxn modelId="{D47C8877-7EF6-44E8-BD16-436CE7F05CD4}" type="presParOf" srcId="{333A1088-737F-45CB-B68E-254E46348037}" destId="{8BEBB6EC-1DAA-4CAC-8A25-BC0FCBD5DBD5}" srcOrd="14" destOrd="0" presId="urn:microsoft.com/office/officeart/2005/8/layout/target3"/>
    <dgm:cxn modelId="{251ABD31-E05B-402F-8A88-7B353BBC6D7E}" type="presParOf" srcId="{333A1088-737F-45CB-B68E-254E46348037}" destId="{AED2198E-93D5-4001-81B4-73124B309672}" srcOrd="15" destOrd="0" presId="urn:microsoft.com/office/officeart/2005/8/layout/target3"/>
    <dgm:cxn modelId="{8D238EC5-4ACA-42A1-AF54-4CAE67BDB07E}" type="presParOf" srcId="{333A1088-737F-45CB-B68E-254E46348037}" destId="{2BE915AB-18AA-4053-B92C-3BFC9ED204BB}" srcOrd="16" destOrd="0" presId="urn:microsoft.com/office/officeart/2005/8/layout/target3"/>
    <dgm:cxn modelId="{AAA07CB0-2822-4090-87ED-4CEF079DDD08}" type="presParOf" srcId="{333A1088-737F-45CB-B68E-254E46348037}" destId="{6BB5E863-4638-4E1D-BFDE-399D028AC4ED}" srcOrd="17" destOrd="0" presId="urn:microsoft.com/office/officeart/2005/8/layout/target3"/>
    <dgm:cxn modelId="{BAC97151-3F34-4103-96FD-8506E356C113}" type="presParOf" srcId="{333A1088-737F-45CB-B68E-254E46348037}" destId="{5A5FFA88-C948-4069-8E93-59FA12366E83}" srcOrd="18" destOrd="0" presId="urn:microsoft.com/office/officeart/2005/8/layout/target3"/>
    <dgm:cxn modelId="{7327FEA4-2AC8-40B1-B9CF-00E64002CD4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VY_32_INOVACE_M_02_Zlomky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Zlomky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50AC6C-5A00-4B9C-8A3E-C471977566E9}" type="datetimeFigureOut">
              <a:rPr lang="cs-CZ" smtClean="0"/>
              <a:t>10.5.2012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AADBD1-549A-46A7-9B45-1A35E7175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773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AADBD1-549A-46A7-9B45-1A35E7175A2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5341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253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062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890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962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7113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405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926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815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062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130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580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471A19-95D8-4960-8757-B8BDDCCC5D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8753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slide" Target="slide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1216440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96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174802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zlomky – vymezení pojmu.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se seznámí se základními pojmy, naučí se číst zlomky, definují a poznávají zlomky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větší nebo menší než jedna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ročník ZŠ, je vhodný pro výklad učiva.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sešity, psací potřeby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 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44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Zlomky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b="1" i="1" dirty="0" smtClean="0">
                <a:solidFill>
                  <a:schemeClr val="tx1"/>
                </a:solidFill>
              </a:rPr>
              <a:t>„Člověk se podobá zlomku, jmenovatel vyjadřuje to, co si o sobě myslí, čitatel to, co ve skutečnosti je.“ </a:t>
            </a:r>
          </a:p>
          <a:p>
            <a:pPr algn="ctr"/>
            <a:r>
              <a:rPr lang="cs-CZ" sz="1400" b="1" i="1" dirty="0" smtClean="0">
                <a:solidFill>
                  <a:schemeClr val="tx1"/>
                </a:solidFill>
              </a:rPr>
              <a:t>Tolstoj</a:t>
            </a:r>
            <a:endParaRPr lang="cs-CZ" sz="14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009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713681" y="620688"/>
            <a:ext cx="3259335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Pojem ZLOMEK</a:t>
            </a:r>
            <a:endParaRPr lang="cs-CZ" sz="28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224"/>
          <a:stretch/>
        </p:blipFill>
        <p:spPr bwMode="auto">
          <a:xfrm>
            <a:off x="4266876" y="2208461"/>
            <a:ext cx="1351473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30"/>
          <a:stretch/>
        </p:blipFill>
        <p:spPr bwMode="auto">
          <a:xfrm>
            <a:off x="6259113" y="2204864"/>
            <a:ext cx="1504446" cy="165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99231" y="2771346"/>
            <a:ext cx="470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=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2769547"/>
            <a:ext cx="4700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+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6437" y="4581128"/>
            <a:ext cx="701506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/>
              <a:t>Rozdělíš-li celek na stejné části, získáš</a:t>
            </a:r>
          </a:p>
          <a:p>
            <a:pPr algn="ctr"/>
            <a:r>
              <a:rPr lang="cs-CZ" sz="2800" b="1" dirty="0" smtClean="0"/>
              <a:t>ZLOMKY</a:t>
            </a:r>
            <a:endParaRPr lang="cs-CZ" sz="2800" b="1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467543" y="2060848"/>
            <a:ext cx="2892465" cy="1944216"/>
            <a:chOff x="467544" y="1700808"/>
            <a:chExt cx="2892465" cy="1944216"/>
          </a:xfrm>
        </p:grpSpPr>
        <p:pic>
          <p:nvPicPr>
            <p:cNvPr id="1026" name="Picture 2" descr="D:\Documents and Settings\Administrator\Local Settings\Temporary Internet Files\Content.IE5\0N7XGQDS\MP900425212[1].jpg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2741"/>
            <a:stretch/>
          </p:blipFill>
          <p:spPr bwMode="auto">
            <a:xfrm>
              <a:off x="467544" y="1844824"/>
              <a:ext cx="2892465" cy="16561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1" name="Přímá spojnice 10"/>
            <p:cNvCxnSpPr/>
            <p:nvPr/>
          </p:nvCxnSpPr>
          <p:spPr>
            <a:xfrm>
              <a:off x="1913776" y="1700808"/>
              <a:ext cx="0" cy="194421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347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51720" y="404664"/>
            <a:ext cx="5400600" cy="7920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 čeho se skládá zlomek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 bwMode="auto">
          <a:xfrm>
            <a:off x="1428750" y="2571750"/>
            <a:ext cx="1071563" cy="10715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 bwMode="auto">
          <a:xfrm>
            <a:off x="1428750" y="3643313"/>
            <a:ext cx="1071563" cy="1071562"/>
          </a:xfrm>
          <a:prstGeom prst="rect">
            <a:avLst/>
          </a:prstGeom>
          <a:solidFill>
            <a:srgbClr val="0070C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 bwMode="auto">
          <a:xfrm>
            <a:off x="2500313" y="2571750"/>
            <a:ext cx="1071562" cy="1071563"/>
          </a:xfrm>
          <a:prstGeom prst="rect">
            <a:avLst/>
          </a:prstGeom>
          <a:solidFill>
            <a:srgbClr val="0070C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 bwMode="auto">
          <a:xfrm>
            <a:off x="2500313" y="3643313"/>
            <a:ext cx="1071562" cy="1071562"/>
          </a:xfrm>
          <a:prstGeom prst="rect">
            <a:avLst/>
          </a:prstGeom>
          <a:solidFill>
            <a:srgbClr val="0070C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060848"/>
            <a:ext cx="2090737" cy="3694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64088" y="2368867"/>
            <a:ext cx="350128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ČITATEL</a:t>
            </a:r>
          </a:p>
          <a:p>
            <a:r>
              <a:rPr lang="cs-CZ" dirty="0" smtClean="0"/>
              <a:t>(počet dílů, které odebereme)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3404808"/>
            <a:ext cx="28248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ZLOMKOVÁ ČÁRA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4088" y="4176690"/>
            <a:ext cx="3700052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JMENOVATEL</a:t>
            </a:r>
          </a:p>
          <a:p>
            <a:r>
              <a:rPr lang="cs-CZ" dirty="0" smtClean="0"/>
              <a:t>(na kolik dílů je celek rozdělen)</a:t>
            </a:r>
            <a:endParaRPr lang="cs-CZ" dirty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301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585913"/>
            <a:ext cx="8229600" cy="4686300"/>
          </a:xfr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sz="4400" b="1" u="sng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1071563" y="3857625"/>
            <a:ext cx="1857375" cy="1500188"/>
          </a:xfrm>
          <a:prstGeom prst="rtTriangl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1071563" y="3857625"/>
            <a:ext cx="1857375" cy="1500188"/>
          </a:xfrm>
          <a:prstGeom prst="rtTriangl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214563" y="4071938"/>
            <a:ext cx="39052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 u="sng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400" b="1">
                <a:latin typeface="Arial Black" pitchFamily="34" charset="0"/>
              </a:rPr>
              <a:t>2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43313" y="1714500"/>
            <a:ext cx="1857375" cy="150018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86250" y="2071688"/>
            <a:ext cx="561975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400">
                <a:latin typeface="Arial Black" pitchFamily="34" charset="0"/>
              </a:rPr>
              <a:t>1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14438" y="4500563"/>
            <a:ext cx="39052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u="sng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400">
                <a:latin typeface="Arial Black" pitchFamily="34" charset="0"/>
              </a:rPr>
              <a:t>2</a:t>
            </a:r>
          </a:p>
        </p:txBody>
      </p:sp>
      <p:grpSp>
        <p:nvGrpSpPr>
          <p:cNvPr id="7" name="Skupina 33"/>
          <p:cNvGrpSpPr>
            <a:grpSpLocks/>
          </p:cNvGrpSpPr>
          <p:nvPr/>
        </p:nvGrpSpPr>
        <p:grpSpPr bwMode="auto">
          <a:xfrm>
            <a:off x="3714750" y="3857625"/>
            <a:ext cx="1714500" cy="1500188"/>
            <a:chOff x="3714744" y="4000504"/>
            <a:chExt cx="1714512" cy="1500198"/>
          </a:xfrm>
        </p:grpSpPr>
        <p:sp>
          <p:nvSpPr>
            <p:cNvPr id="14" name="Obdélník 13"/>
            <p:cNvSpPr/>
            <p:nvPr/>
          </p:nvSpPr>
          <p:spPr>
            <a:xfrm>
              <a:off x="3714744" y="4000504"/>
              <a:ext cx="571504" cy="1500198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286248" y="4000504"/>
              <a:ext cx="571504" cy="1500198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4857752" y="4000504"/>
              <a:ext cx="571504" cy="1500198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34"/>
          <p:cNvGrpSpPr>
            <a:grpSpLocks/>
          </p:cNvGrpSpPr>
          <p:nvPr/>
        </p:nvGrpSpPr>
        <p:grpSpPr bwMode="auto">
          <a:xfrm>
            <a:off x="6143625" y="3929063"/>
            <a:ext cx="1428750" cy="1428750"/>
            <a:chOff x="6143636" y="4000504"/>
            <a:chExt cx="1428760" cy="1428760"/>
          </a:xfrm>
        </p:grpSpPr>
        <p:sp>
          <p:nvSpPr>
            <p:cNvPr id="18" name="Obdélník 17"/>
            <p:cNvSpPr/>
            <p:nvPr/>
          </p:nvSpPr>
          <p:spPr>
            <a:xfrm>
              <a:off x="6858016" y="4714884"/>
              <a:ext cx="714380" cy="714380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6858016" y="4000504"/>
              <a:ext cx="714380" cy="714380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6143636" y="4714884"/>
              <a:ext cx="714380" cy="714380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6143636" y="4000504"/>
              <a:ext cx="714380" cy="714380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785813" y="3357563"/>
            <a:ext cx="788055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Arial Black" pitchFamily="34" charset="0"/>
              </a:rPr>
              <a:t>Celek </a:t>
            </a:r>
            <a:r>
              <a:rPr lang="cs-CZ" b="1" dirty="0" smtClean="0">
                <a:latin typeface="Arial Black" pitchFamily="34" charset="0"/>
              </a:rPr>
              <a:t>můžeš </a:t>
            </a:r>
            <a:r>
              <a:rPr lang="cs-CZ" b="1" dirty="0">
                <a:latin typeface="Arial Black" pitchFamily="34" charset="0"/>
              </a:rPr>
              <a:t>rozdělit vždy jen na stejný počet stejných částí.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3786188" y="4286250"/>
            <a:ext cx="39052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u="sng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400">
                <a:latin typeface="Arial Black" pitchFamily="34" charset="0"/>
              </a:rPr>
              <a:t>3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4357688" y="4286250"/>
            <a:ext cx="39052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u="sng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400">
                <a:latin typeface="Arial Black" pitchFamily="34" charset="0"/>
              </a:rPr>
              <a:t>3</a:t>
            </a:r>
          </a:p>
          <a:p>
            <a:pPr eaLnBrk="1" hangingPunct="1"/>
            <a:endParaRPr lang="cs-CZ">
              <a:latin typeface="Calibri" pitchFamily="34" charset="0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4929188" y="4286250"/>
            <a:ext cx="390525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u="sng" dirty="0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400" dirty="0">
                <a:latin typeface="Arial Black" pitchFamily="34" charset="0"/>
              </a:rPr>
              <a:t>3</a:t>
            </a:r>
          </a:p>
          <a:p>
            <a:pPr eaLnBrk="1" hangingPunct="1"/>
            <a:endParaRPr lang="cs-CZ" dirty="0">
              <a:latin typeface="Calibri" pitchFamily="34" charset="0"/>
            </a:endParaRP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7000875" y="3929063"/>
            <a:ext cx="355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u="sng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000">
                <a:latin typeface="Arial Black" pitchFamily="34" charset="0"/>
              </a:rPr>
              <a:t>4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6286500" y="3929063"/>
            <a:ext cx="355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u="sng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000">
                <a:latin typeface="Arial Black" pitchFamily="34" charset="0"/>
              </a:rPr>
              <a:t>4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7000875" y="4643438"/>
            <a:ext cx="3905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u="sng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000">
                <a:latin typeface="Arial Black" pitchFamily="34" charset="0"/>
              </a:rPr>
              <a:t>4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6286500" y="4643438"/>
            <a:ext cx="35560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u="sng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000">
                <a:latin typeface="Arial Black" pitchFamily="34" charset="0"/>
              </a:rPr>
              <a:t>4</a:t>
            </a:r>
            <a:endParaRPr lang="cs-CZ" sz="2000">
              <a:latin typeface="Calibri" pitchFamily="34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785813" y="5429250"/>
            <a:ext cx="50720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>
                <a:latin typeface="Arial Black" pitchFamily="34" charset="0"/>
              </a:rPr>
              <a:t>Na kolik polovin </a:t>
            </a:r>
            <a:r>
              <a:rPr lang="cs-CZ" dirty="0" smtClean="0">
                <a:latin typeface="Arial Black" pitchFamily="34" charset="0"/>
              </a:rPr>
              <a:t>můžeš </a:t>
            </a:r>
            <a:r>
              <a:rPr lang="cs-CZ" dirty="0">
                <a:latin typeface="Arial Black" pitchFamily="34" charset="0"/>
              </a:rPr>
              <a:t>rozdělit celek?     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5643563" y="6000750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>
              <a:latin typeface="Calibri" pitchFamily="34" charset="0"/>
            </a:endParaRP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2000250" y="5715000"/>
            <a:ext cx="519642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>
                <a:latin typeface="Arial Black" pitchFamily="34" charset="0"/>
              </a:rPr>
              <a:t>Na kolik třetin </a:t>
            </a:r>
            <a:r>
              <a:rPr lang="cs-CZ" dirty="0" smtClean="0">
                <a:latin typeface="Arial Black" pitchFamily="34" charset="0"/>
              </a:rPr>
              <a:t>můžeš </a:t>
            </a:r>
            <a:r>
              <a:rPr lang="cs-CZ" dirty="0">
                <a:latin typeface="Arial Black" pitchFamily="34" charset="0"/>
              </a:rPr>
              <a:t>rozdělit celek?     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3714750" y="6000750"/>
            <a:ext cx="534896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>
                <a:latin typeface="Arial Black" pitchFamily="34" charset="0"/>
              </a:rPr>
              <a:t>Na kolik čtvrtin </a:t>
            </a:r>
            <a:r>
              <a:rPr lang="cs-CZ" dirty="0" smtClean="0">
                <a:latin typeface="Arial Black" pitchFamily="34" charset="0"/>
              </a:rPr>
              <a:t>můžeš </a:t>
            </a:r>
            <a:r>
              <a:rPr lang="cs-CZ" dirty="0">
                <a:latin typeface="Arial Black" pitchFamily="34" charset="0"/>
              </a:rPr>
              <a:t>rozdělit celek?     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2214563" y="476672"/>
            <a:ext cx="4307929" cy="93610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/>
              <a:t>Jak  můžeš  dělit  celek?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21" name="Zástupný symbol pro číslo snímku 2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7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>
            <a:noFill/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Je-li čitatel stejný jako jmenovatel, je zlomek roven jedné.</a:t>
            </a:r>
            <a:endParaRPr lang="cs-CZ" sz="2400" b="1" dirty="0" smtClean="0">
              <a:latin typeface="Arial Black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285875" y="2571750"/>
            <a:ext cx="428625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5400" b="1" u="sng" dirty="0">
                <a:latin typeface="Arial Black" pitchFamily="34" charset="0"/>
              </a:rPr>
              <a:t>6</a:t>
            </a:r>
          </a:p>
          <a:p>
            <a:r>
              <a:rPr lang="cs-CZ" sz="5400" b="1" dirty="0">
                <a:latin typeface="Arial Black" pitchFamily="34" charset="0"/>
              </a:rPr>
              <a:t>6</a:t>
            </a:r>
            <a:endParaRPr lang="cs-CZ" sz="5400" dirty="0">
              <a:latin typeface="Calibri" pitchFamily="34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3571875" y="4071938"/>
            <a:ext cx="357188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5400" b="1" u="sng">
                <a:latin typeface="Arial Black" pitchFamily="34" charset="0"/>
              </a:rPr>
              <a:t>4</a:t>
            </a:r>
          </a:p>
          <a:p>
            <a:r>
              <a:rPr lang="cs-CZ" sz="5400" b="1">
                <a:latin typeface="Arial Black" pitchFamily="34" charset="0"/>
              </a:rPr>
              <a:t>4</a:t>
            </a:r>
            <a:endParaRPr lang="cs-CZ" sz="5400">
              <a:latin typeface="Calibri" pitchFamily="34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6143625" y="2643188"/>
            <a:ext cx="428625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5400" b="1" u="sng" dirty="0">
                <a:latin typeface="Arial Black" pitchFamily="34" charset="0"/>
              </a:rPr>
              <a:t>3</a:t>
            </a:r>
          </a:p>
          <a:p>
            <a:r>
              <a:rPr lang="cs-CZ" sz="5400" b="1" dirty="0">
                <a:latin typeface="Arial Black" pitchFamily="34" charset="0"/>
              </a:rPr>
              <a:t>3</a:t>
            </a:r>
            <a:endParaRPr lang="cs-CZ" sz="5400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000250" y="3000375"/>
            <a:ext cx="5222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000">
                <a:latin typeface="Arial Black" pitchFamily="34" charset="0"/>
              </a:rPr>
              <a:t>=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143375" y="4572000"/>
            <a:ext cx="5222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000">
                <a:latin typeface="Arial Black" pitchFamily="34" charset="0"/>
              </a:rPr>
              <a:t>=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786563" y="3143250"/>
            <a:ext cx="5222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000">
                <a:latin typeface="Arial Black" pitchFamily="34" charset="0"/>
              </a:rPr>
              <a:t>=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428875" y="2857500"/>
            <a:ext cx="74930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6600">
                <a:latin typeface="Arial Black" pitchFamily="34" charset="0"/>
              </a:rPr>
              <a:t>1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714875" y="4286250"/>
            <a:ext cx="74930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6600">
                <a:latin typeface="Arial Black" pitchFamily="34" charset="0"/>
              </a:rPr>
              <a:t>1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286625" y="2928938"/>
            <a:ext cx="74930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6600">
                <a:latin typeface="Arial Black" pitchFamily="34" charset="0"/>
              </a:rPr>
              <a:t>1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2756322" y="620688"/>
            <a:ext cx="3296394" cy="86409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prstClr val="black"/>
                </a:solidFill>
              </a:rPr>
              <a:t>Velikost zlomku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8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  <a:noFill/>
          <a:ln>
            <a:noFill/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sz="2400" b="1" dirty="0" smtClean="0"/>
              <a:t>Je-li čitatel větší než jmenovatel, je zlomek větší než jedna.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Je-li čitatel menší než jmenovatel, je zlomek menší než jedna.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857750" y="4572000"/>
            <a:ext cx="3905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&lt;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857750" y="2643188"/>
            <a:ext cx="3905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200" b="1">
                <a:latin typeface="Calibri" pitchFamily="34" charset="0"/>
              </a:rPr>
              <a:t>&gt;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286375" y="2571750"/>
            <a:ext cx="56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400" b="1">
                <a:latin typeface="Arial Black" pitchFamily="34" charset="0"/>
              </a:rPr>
              <a:t>1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57813" y="4500563"/>
            <a:ext cx="561975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400" b="1">
                <a:latin typeface="Arial Black" pitchFamily="34" charset="0"/>
              </a:rPr>
              <a:t>1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4286250" y="2286000"/>
            <a:ext cx="3571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4000" b="1" u="sng" dirty="0">
                <a:latin typeface="Arial Black" pitchFamily="34" charset="0"/>
              </a:rPr>
              <a:t>4</a:t>
            </a:r>
          </a:p>
          <a:p>
            <a:r>
              <a:rPr lang="cs-CZ" sz="4000" b="1" dirty="0">
                <a:latin typeface="Arial Black" pitchFamily="34" charset="0"/>
              </a:rPr>
              <a:t>2</a:t>
            </a:r>
            <a:endParaRPr lang="cs-CZ" sz="4000" dirty="0">
              <a:latin typeface="Calibri" pitchFamily="34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4286250" y="4286250"/>
            <a:ext cx="357188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4000" b="1" u="sng" dirty="0">
                <a:latin typeface="Arial Black" pitchFamily="34" charset="0"/>
              </a:rPr>
              <a:t>1</a:t>
            </a:r>
          </a:p>
          <a:p>
            <a:r>
              <a:rPr lang="cs-CZ" sz="4000" b="1" dirty="0">
                <a:latin typeface="Arial Black" pitchFamily="34" charset="0"/>
              </a:rPr>
              <a:t>4</a:t>
            </a:r>
            <a:endParaRPr lang="cs-CZ" sz="4000" dirty="0">
              <a:latin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7012" y="548680"/>
            <a:ext cx="3395663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679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340768"/>
            <a:ext cx="8229600" cy="5030019"/>
          </a:xfr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latin typeface="Sylfaen" pitchFamily="18" charset="0"/>
              </a:rPr>
              <a:t>   Přečti zlomky a rozhodni, který zlomek je větší než jedna?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>
              <a:latin typeface="Sylfaen" pitchFamily="18" charset="0"/>
              <a:cs typeface="Arial" pitchFamily="34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>
              <a:latin typeface="Sylfaen" pitchFamily="18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>
              <a:latin typeface="Sylfaen" pitchFamily="18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latin typeface="Sylfaen" pitchFamily="18" charset="0"/>
              </a:rPr>
              <a:t>  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>
                <a:latin typeface="Sylfaen" pitchFamily="18" charset="0"/>
              </a:rPr>
              <a:t> </a:t>
            </a:r>
            <a:r>
              <a:rPr lang="cs-CZ" sz="2800" b="1" dirty="0" smtClean="0">
                <a:latin typeface="Sylfaen" pitchFamily="18" charset="0"/>
              </a:rPr>
              <a:t> </a:t>
            </a: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>
              <a:latin typeface="Sylfaen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571625" y="2571750"/>
            <a:ext cx="4238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>
                <a:latin typeface="Arial Black" pitchFamily="34" charset="0"/>
              </a:rPr>
              <a:t>5</a:t>
            </a:r>
          </a:p>
          <a:p>
            <a:pPr eaLnBrk="1" hangingPunct="1"/>
            <a:r>
              <a:rPr lang="cs-CZ" sz="2800" b="1">
                <a:latin typeface="Arial Black" pitchFamily="34" charset="0"/>
              </a:rPr>
              <a:t>2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429000" y="2571750"/>
            <a:ext cx="423863" cy="123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>
                <a:latin typeface="Arial Black" pitchFamily="34" charset="0"/>
              </a:rPr>
              <a:t>2</a:t>
            </a:r>
          </a:p>
          <a:p>
            <a:pPr eaLnBrk="1" hangingPunct="1"/>
            <a:r>
              <a:rPr lang="cs-CZ" sz="2800" b="1">
                <a:latin typeface="Arial Black" pitchFamily="34" charset="0"/>
              </a:rPr>
              <a:t>3</a:t>
            </a:r>
          </a:p>
          <a:p>
            <a:pPr eaLnBrk="1" hangingPunct="1"/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571625" y="4500563"/>
            <a:ext cx="423863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>
                <a:latin typeface="Arial Black" pitchFamily="34" charset="0"/>
              </a:rPr>
              <a:t>7</a:t>
            </a:r>
          </a:p>
          <a:p>
            <a:pPr eaLnBrk="1" hangingPunct="1"/>
            <a:r>
              <a:rPr lang="cs-CZ" sz="2800" b="1">
                <a:latin typeface="Arial Black" pitchFamily="34" charset="0"/>
              </a:rPr>
              <a:t>6</a:t>
            </a:r>
          </a:p>
          <a:p>
            <a:pPr eaLnBrk="1" hangingPunct="1"/>
            <a:endParaRPr lang="cs-CZ" sz="2400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286375" y="2571750"/>
            <a:ext cx="661988" cy="123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>
                <a:latin typeface="Arial Black" pitchFamily="34" charset="0"/>
              </a:rPr>
              <a:t> 8 </a:t>
            </a:r>
          </a:p>
          <a:p>
            <a:pPr eaLnBrk="1" hangingPunct="1"/>
            <a:r>
              <a:rPr lang="cs-CZ" sz="2800" b="1">
                <a:latin typeface="Arial Black" pitchFamily="34" charset="0"/>
              </a:rPr>
              <a:t>12</a:t>
            </a:r>
          </a:p>
          <a:p>
            <a:pPr eaLnBrk="1" hangingPunct="1"/>
            <a:endParaRPr lang="cs-CZ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929438" y="2571750"/>
            <a:ext cx="423862" cy="123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>
                <a:latin typeface="Arial Black" pitchFamily="34" charset="0"/>
              </a:rPr>
              <a:t>4</a:t>
            </a:r>
          </a:p>
          <a:p>
            <a:pPr eaLnBrk="1" hangingPunct="1"/>
            <a:r>
              <a:rPr lang="cs-CZ" sz="2800" b="1">
                <a:latin typeface="Arial Black" pitchFamily="34" charset="0"/>
              </a:rPr>
              <a:t>7</a:t>
            </a:r>
          </a:p>
          <a:p>
            <a:pPr eaLnBrk="1" hangingPunct="1"/>
            <a:endParaRPr lang="cs-CZ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429000" y="4500563"/>
            <a:ext cx="423863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>
                <a:latin typeface="Arial Black" pitchFamily="34" charset="0"/>
              </a:rPr>
              <a:t>5</a:t>
            </a:r>
          </a:p>
          <a:p>
            <a:pPr eaLnBrk="1" hangingPunct="1"/>
            <a:r>
              <a:rPr lang="cs-CZ" sz="2800" b="1">
                <a:latin typeface="Arial Black" pitchFamily="34" charset="0"/>
              </a:rPr>
              <a:t>3</a:t>
            </a:r>
          </a:p>
          <a:p>
            <a:pPr eaLnBrk="1" hangingPunct="1"/>
            <a:endParaRPr lang="cs-CZ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357813" y="4500563"/>
            <a:ext cx="423862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800" b="1">
                <a:latin typeface="Arial Black" pitchFamily="34" charset="0"/>
              </a:rPr>
              <a:t>2</a:t>
            </a:r>
          </a:p>
          <a:p>
            <a:pPr eaLnBrk="1" hangingPunct="1"/>
            <a:endParaRPr lang="cs-CZ" sz="280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000875" y="4429125"/>
            <a:ext cx="423863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>
                <a:latin typeface="Arial Black" pitchFamily="34" charset="0"/>
              </a:rPr>
              <a:t>7</a:t>
            </a:r>
          </a:p>
          <a:p>
            <a:pPr eaLnBrk="1" hangingPunct="1"/>
            <a:r>
              <a:rPr lang="cs-CZ" sz="2800" b="1">
                <a:latin typeface="Arial Black" pitchFamily="34" charset="0"/>
              </a:rPr>
              <a:t>9</a:t>
            </a:r>
          </a:p>
          <a:p>
            <a:pPr eaLnBrk="1" hangingPunct="1"/>
            <a:endParaRPr lang="cs-CZ" sz="2800">
              <a:latin typeface="Calibri" pitchFamily="34" charset="0"/>
            </a:endParaRPr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3189387" y="464874"/>
            <a:ext cx="2592288" cy="108012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prstClr val="black"/>
                </a:solidFill>
              </a:rPr>
              <a:t>ÚKOL  č. 1</a:t>
            </a:r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5" name="Zástupný symbol pro zápatí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2221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b="1" dirty="0" smtClean="0">
              <a:latin typeface="Sylfaen" pitchFamily="18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latin typeface="Sylfaen" pitchFamily="18" charset="0"/>
              </a:rPr>
              <a:t> Přečti zlomky a rozhodni, který zlomek je menší než jedna?</a:t>
            </a:r>
            <a:endParaRPr lang="cs-CZ" sz="2400" b="1" dirty="0" smtClean="0">
              <a:latin typeface="Arial Black" pitchFamily="34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latin typeface="Sylfaen" pitchFamily="18" charset="0"/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latin typeface="Sylfaen" pitchFamily="18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643063" y="3024569"/>
            <a:ext cx="423862" cy="123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 dirty="0">
                <a:latin typeface="Arial Black" pitchFamily="34" charset="0"/>
              </a:rPr>
              <a:t>3</a:t>
            </a:r>
          </a:p>
          <a:p>
            <a:pPr eaLnBrk="1" hangingPunct="1"/>
            <a:r>
              <a:rPr lang="cs-CZ" sz="2800" b="1" dirty="0">
                <a:latin typeface="Arial Black" pitchFamily="34" charset="0"/>
              </a:rPr>
              <a:t>7</a:t>
            </a:r>
          </a:p>
          <a:p>
            <a:pPr eaLnBrk="1" hangingPunct="1"/>
            <a:endParaRPr lang="cs-CZ" dirty="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357563" y="3024569"/>
            <a:ext cx="423862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 dirty="0">
                <a:latin typeface="Arial Black" pitchFamily="34" charset="0"/>
              </a:rPr>
              <a:t>8</a:t>
            </a:r>
          </a:p>
          <a:p>
            <a:pPr eaLnBrk="1" hangingPunct="1"/>
            <a:r>
              <a:rPr lang="cs-CZ" sz="2800" b="1" dirty="0">
                <a:latin typeface="Arial Black" pitchFamily="34" charset="0"/>
              </a:rPr>
              <a:t>4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237762" y="3024569"/>
            <a:ext cx="663964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 dirty="0">
                <a:latin typeface="Arial Black" pitchFamily="34" charset="0"/>
              </a:rPr>
              <a:t> </a:t>
            </a:r>
            <a:r>
              <a:rPr lang="cs-CZ" sz="2800" b="1" u="sng" dirty="0" smtClean="0">
                <a:latin typeface="Arial Black" pitchFamily="34" charset="0"/>
              </a:rPr>
              <a:t>5 </a:t>
            </a:r>
            <a:endParaRPr lang="cs-CZ" sz="2800" b="1" u="sng" dirty="0">
              <a:latin typeface="Arial Black" pitchFamily="34" charset="0"/>
            </a:endParaRPr>
          </a:p>
          <a:p>
            <a:pPr eaLnBrk="1" hangingPunct="1"/>
            <a:r>
              <a:rPr lang="cs-CZ" sz="2800" b="1" dirty="0">
                <a:latin typeface="Arial Black" pitchFamily="34" charset="0"/>
              </a:rPr>
              <a:t> 2</a:t>
            </a:r>
          </a:p>
          <a:p>
            <a:pPr eaLnBrk="1" hangingPunct="1"/>
            <a:endParaRPr lang="cs-CZ" dirty="0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003976" y="3024569"/>
            <a:ext cx="423862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 dirty="0">
                <a:latin typeface="Arial Black" pitchFamily="34" charset="0"/>
              </a:rPr>
              <a:t>4</a:t>
            </a:r>
          </a:p>
          <a:p>
            <a:pPr eaLnBrk="1" hangingPunct="1"/>
            <a:r>
              <a:rPr lang="cs-CZ" sz="2800" b="1" dirty="0">
                <a:latin typeface="Arial Black" pitchFamily="34" charset="0"/>
              </a:rPr>
              <a:t>6</a:t>
            </a:r>
          </a:p>
          <a:p>
            <a:pPr eaLnBrk="1" hangingPunct="1"/>
            <a:endParaRPr lang="cs-CZ" sz="2800" dirty="0">
              <a:latin typeface="Calibri" pitchFamily="34" charset="0"/>
            </a:endParaRPr>
          </a:p>
          <a:p>
            <a:pPr eaLnBrk="1" hangingPunct="1"/>
            <a:endParaRPr lang="cs-CZ" sz="2800" dirty="0">
              <a:latin typeface="Calibri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643063" y="4624407"/>
            <a:ext cx="423862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 dirty="0">
                <a:latin typeface="Arial Black" pitchFamily="34" charset="0"/>
              </a:rPr>
              <a:t>6</a:t>
            </a:r>
          </a:p>
          <a:p>
            <a:pPr eaLnBrk="1" hangingPunct="1"/>
            <a:r>
              <a:rPr lang="cs-CZ" sz="2800" b="1" dirty="0">
                <a:latin typeface="Arial Black" pitchFamily="34" charset="0"/>
              </a:rPr>
              <a:t>9</a:t>
            </a:r>
          </a:p>
          <a:p>
            <a:pPr eaLnBrk="1" hangingPunct="1"/>
            <a:endParaRPr lang="cs-CZ" dirty="0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425650" y="4624407"/>
            <a:ext cx="423863" cy="150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 dirty="0">
                <a:latin typeface="Arial Black" pitchFamily="34" charset="0"/>
              </a:rPr>
              <a:t>1</a:t>
            </a:r>
          </a:p>
          <a:p>
            <a:pPr eaLnBrk="1" hangingPunct="1"/>
            <a:r>
              <a:rPr lang="cs-CZ" sz="2800" b="1" dirty="0">
                <a:latin typeface="Arial Black" pitchFamily="34" charset="0"/>
              </a:rPr>
              <a:t>5</a:t>
            </a:r>
          </a:p>
          <a:p>
            <a:pPr eaLnBrk="1" hangingPunct="1"/>
            <a:endParaRPr lang="cs-CZ" dirty="0">
              <a:latin typeface="Calibri" pitchFamily="34" charset="0"/>
            </a:endParaRPr>
          </a:p>
          <a:p>
            <a:pPr eaLnBrk="1" hangingPunct="1"/>
            <a:endParaRPr lang="cs-CZ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357813" y="4624407"/>
            <a:ext cx="423862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 dirty="0">
                <a:latin typeface="Arial Black" pitchFamily="34" charset="0"/>
              </a:rPr>
              <a:t>3</a:t>
            </a:r>
          </a:p>
          <a:p>
            <a:pPr eaLnBrk="1" hangingPunct="1"/>
            <a:r>
              <a:rPr lang="cs-CZ" sz="2800" b="1" dirty="0">
                <a:latin typeface="Arial Black" pitchFamily="34" charset="0"/>
              </a:rPr>
              <a:t>9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003976" y="4624387"/>
            <a:ext cx="662361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u="sng" dirty="0" smtClean="0">
                <a:latin typeface="Arial Black" pitchFamily="34" charset="0"/>
              </a:rPr>
              <a:t>10</a:t>
            </a:r>
            <a:endParaRPr lang="cs-CZ" sz="2800" b="1" u="sng" dirty="0">
              <a:latin typeface="Arial Black" pitchFamily="34" charset="0"/>
            </a:endParaRPr>
          </a:p>
          <a:p>
            <a:pPr eaLnBrk="1" hangingPunct="1"/>
            <a:r>
              <a:rPr lang="cs-CZ" sz="2800" b="1" dirty="0">
                <a:latin typeface="Arial Black" pitchFamily="34" charset="0"/>
              </a:rPr>
              <a:t> </a:t>
            </a:r>
            <a:r>
              <a:rPr lang="cs-CZ" sz="2800" b="1" dirty="0" smtClean="0">
                <a:latin typeface="Arial Black" pitchFamily="34" charset="0"/>
              </a:rPr>
              <a:t>5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049464" y="692696"/>
            <a:ext cx="2520280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prstClr val="black"/>
                </a:solidFill>
              </a:rPr>
              <a:t>ÚKOL  č. 2</a:t>
            </a:r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5" name="Zástupný symbol pro zápatí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226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600200"/>
            <a:ext cx="8280920" cy="4525963"/>
          </a:xfr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79613" y="1989138"/>
            <a:ext cx="7937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7200" b="1" u="sng" dirty="0">
                <a:latin typeface="Arial Black" pitchFamily="34" charset="0"/>
              </a:rPr>
              <a:t>0</a:t>
            </a:r>
          </a:p>
          <a:p>
            <a:pPr eaLnBrk="1" hangingPunct="1"/>
            <a:r>
              <a:rPr lang="cs-CZ" sz="7200" b="1" dirty="0">
                <a:latin typeface="Arial Black" pitchFamily="34" charset="0"/>
              </a:rPr>
              <a:t>6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084888" y="1989138"/>
            <a:ext cx="7937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7200" b="1" u="sng" dirty="0">
                <a:latin typeface="Arial Black" pitchFamily="34" charset="0"/>
              </a:rPr>
              <a:t>9</a:t>
            </a:r>
          </a:p>
          <a:p>
            <a:pPr eaLnBrk="1" hangingPunct="1"/>
            <a:r>
              <a:rPr lang="cs-CZ" sz="7200" b="1" dirty="0">
                <a:latin typeface="Arial Black" pitchFamily="34" charset="0"/>
              </a:rPr>
              <a:t>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4213" y="4292600"/>
            <a:ext cx="3717925" cy="11969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 dirty="0">
                <a:solidFill>
                  <a:srgbClr val="FF0000"/>
                </a:solidFill>
                <a:latin typeface="Arial Black" pitchFamily="34" charset="0"/>
              </a:rPr>
              <a:t>Je-li v čitateli </a:t>
            </a:r>
            <a:r>
              <a:rPr lang="cs-CZ" sz="2400" b="1" dirty="0">
                <a:latin typeface="Arial Black" pitchFamily="34" charset="0"/>
              </a:rPr>
              <a:t>nula</a:t>
            </a:r>
            <a:r>
              <a:rPr lang="cs-CZ" sz="2400" b="1" dirty="0">
                <a:solidFill>
                  <a:srgbClr val="FF0000"/>
                </a:solidFill>
                <a:latin typeface="Arial Black" pitchFamily="34" charset="0"/>
              </a:rPr>
              <a:t>, </a:t>
            </a:r>
          </a:p>
          <a:p>
            <a:pPr algn="ctr" eaLnBrk="1" hangingPunct="1"/>
            <a:r>
              <a:rPr lang="cs-CZ" sz="2400" b="1" dirty="0">
                <a:solidFill>
                  <a:srgbClr val="FF0000"/>
                </a:solidFill>
                <a:latin typeface="Arial Black" pitchFamily="34" charset="0"/>
              </a:rPr>
              <a:t>je výsledek také </a:t>
            </a:r>
            <a:r>
              <a:rPr lang="cs-CZ" sz="2400" b="1" dirty="0" smtClean="0">
                <a:latin typeface="Arial Black" pitchFamily="34" charset="0"/>
              </a:rPr>
              <a:t>nula</a:t>
            </a:r>
            <a:r>
              <a:rPr lang="cs-CZ" sz="2400" b="1" dirty="0">
                <a:latin typeface="Arial Black" pitchFamily="34" charset="0"/>
              </a:rPr>
              <a:t>.</a:t>
            </a:r>
            <a:r>
              <a:rPr lang="cs-CZ" sz="2400" b="1" dirty="0" smtClean="0">
                <a:latin typeface="Arial Black" pitchFamily="34" charset="0"/>
              </a:rPr>
              <a:t> 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8" name="TextovéPole 5"/>
          <p:cNvSpPr txBox="1"/>
          <p:nvPr/>
        </p:nvSpPr>
        <p:spPr>
          <a:xfrm>
            <a:off x="4643438" y="4292600"/>
            <a:ext cx="3744912" cy="120032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Zlomek nemá smysl</a:t>
            </a:r>
            <a:r>
              <a:rPr lang="cs-CZ" sz="2400" b="1" dirty="0">
                <a:solidFill>
                  <a:srgbClr val="FF0000"/>
                </a:solidFill>
                <a:latin typeface="Arial Black" pitchFamily="34" charset="0"/>
              </a:rPr>
              <a:t>. Celek na 0 částí rozdělit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nelze.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298" name="Text Box 10"/>
          <p:cNvSpPr txBox="1">
            <a:spLocks noChangeArrowheads="1"/>
          </p:cNvSpPr>
          <p:nvPr/>
        </p:nvSpPr>
        <p:spPr bwMode="auto">
          <a:xfrm>
            <a:off x="2700338" y="2420938"/>
            <a:ext cx="1397000" cy="1189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7200">
                <a:latin typeface="Arial Black" pitchFamily="34" charset="0"/>
              </a:rPr>
              <a:t>=0</a:t>
            </a: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auto">
          <a:xfrm rot="-2805479">
            <a:off x="5507831" y="2853532"/>
            <a:ext cx="1944687" cy="215900"/>
          </a:xfrm>
          <a:prstGeom prst="rect">
            <a:avLst/>
          </a:prstGeom>
          <a:solidFill>
            <a:srgbClr val="FF0000"/>
          </a:solidFill>
          <a:ln w="25400" algn="ctr">
            <a:solidFill>
              <a:srgbClr val="B05C05"/>
            </a:solidFill>
            <a:miter lim="800000"/>
            <a:headEnd/>
            <a:tailEnd/>
          </a:ln>
        </p:spPr>
        <p:txBody>
          <a:bodyPr vert="eaVert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lt1"/>
              </a:solidFill>
              <a:latin typeface="+mn-lt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00173" y="620688"/>
            <a:ext cx="2880320" cy="108012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prstClr val="black"/>
                </a:solidFill>
              </a:rPr>
              <a:t>Zapamatuj si:</a:t>
            </a:r>
            <a:endParaRPr lang="cs-CZ" dirty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47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Matematika 4. ročník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71A19-95D8-4960-8757-B8BDDCCC5D82}" type="slidenum">
              <a:rPr lang="cs-CZ" smtClean="0"/>
              <a:t>12</a:t>
            </a:fld>
            <a:endParaRPr lang="cs-CZ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3366120" cy="2524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39679"/>
            <a:ext cx="3582144" cy="2686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276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Matematika 4. ročník 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48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</TotalTime>
  <Words>357</Words>
  <Application>Microsoft Office PowerPoint</Application>
  <PresentationFormat>Předvádění na obrazovce (4:3)</PresentationFormat>
  <Paragraphs>183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Zlomky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AS</dc:creator>
  <cp:lastModifiedBy>Učitel</cp:lastModifiedBy>
  <cp:revision>12</cp:revision>
  <dcterms:created xsi:type="dcterms:W3CDTF">2012-03-12T18:54:04Z</dcterms:created>
  <dcterms:modified xsi:type="dcterms:W3CDTF">2012-05-10T18:55:13Z</dcterms:modified>
</cp:coreProperties>
</file>