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  <p:sldMasterId id="2147483924" r:id="rId2"/>
  </p:sldMasterIdLst>
  <p:notesMasterIdLst>
    <p:notesMasterId r:id="rId11"/>
  </p:notesMasterIdLst>
  <p:sldIdLst>
    <p:sldId id="273" r:id="rId3"/>
    <p:sldId id="256" r:id="rId4"/>
    <p:sldId id="257" r:id="rId5"/>
    <p:sldId id="264" r:id="rId6"/>
    <p:sldId id="258" r:id="rId7"/>
    <p:sldId id="268" r:id="rId8"/>
    <p:sldId id="266" r:id="rId9"/>
    <p:sldId id="27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956909-02FC-483D-914B-A1F5250D098D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09095D-266C-4198-916E-1DD60AA042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3177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http://upload.wikimedia.org/wikipedia/commons/3/31/Schwarzspecht.jpg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09095D-266C-4198-916E-1DD60AA0425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4217F-7971-49FA-BD7B-30888A38A583}" type="datetime4">
              <a:rPr lang="en-US" smtClean="0"/>
              <a:pPr/>
              <a:t>April 6, 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14079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6D79E-8D54-4EA0-A469-8A79A24143CE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68715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C70F7-CC6B-47E6-964A-524128C1F8E9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09820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8D5D8-7288-4A14-AA1F-5637D7D67133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08044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40B5-73C3-42DF-AF20-3341DCFD25C7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75271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21E41-C146-41D4-82E7-3E2DB3A32FB9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41201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DBE5F-8FCD-473D-B217-7D7F895200AA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97669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47412-786D-44A5-BEC4-26B000185A2E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63717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25118-41C3-46F3-A92E-D5391FED80F0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1440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6F144-25D1-465C-8629-57330389C822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8979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B0C7-8655-46FE-9A72-575F97143BCA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41468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F167-5987-435C-AEF8-22C9A485781A}" type="datetime4">
              <a:rPr lang="en-US" smtClean="0"/>
              <a:pPr/>
              <a:t>April 6, 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14079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CDD0D-9CF0-4EEA-AD7C-7594A31C3006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68715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815E4-30AD-46B3-9FE7-63B2CC5EC91A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09820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1AAD-D88C-4890-99FA-BF0B07948153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08044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734DA-4D5B-4389-9B97-756959530D4B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75271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DBFDF-47C4-4963-B32C-E8FDB9EC11DF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41201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6F13-1904-4BB5-A341-5711437B21F8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97669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46DDB-95AB-49A8-8413-7BC9964782C7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63717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CBAA3-7CF9-439E-9379-F49BB4A1A08E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1440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C8CFD-57A2-4C06-8D54-8F54147130CE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8979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27055-A525-490B-8375-46D37305CB37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41468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3DDBA-A66C-4391-9333-A465E93B9D23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85043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3B3DE-458E-48D9-B909-DD309A03C37C}" type="datetime4">
              <a:rPr lang="en-US" smtClean="0"/>
              <a:pPr/>
              <a:t>April 6, 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85043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2/Eichh%C3%B6rnchen_D%C3%BCsseldorf_Hofgarten_edit.jpg" TargetMode="External"/><Relationship Id="rId3" Type="http://schemas.openxmlformats.org/officeDocument/2006/relationships/hyperlink" Target="http://upload.wikimedia.org/wikipedia/commons/1/10/Badger-badger.jpg" TargetMode="External"/><Relationship Id="rId7" Type="http://schemas.openxmlformats.org/officeDocument/2006/relationships/hyperlink" Target="http://upload.wikimedia.org/wikipedia/commons/f/ff/Martes_martes_crop.jpg" TargetMode="External"/><Relationship Id="rId2" Type="http://schemas.openxmlformats.org/officeDocument/2006/relationships/hyperlink" Target="http://upload.wikimedia.org/wikipedia/commons/d/d0/Vulpes_vulpes_standing_in_snow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9/2008_Hedgehog_1020932.jpg" TargetMode="External"/><Relationship Id="rId11" Type="http://schemas.openxmlformats.org/officeDocument/2006/relationships/hyperlink" Target="http://upload.wikimedia.org/wikipedia/commons/2/28/Vulpes_vulpes_pup_sitting_on_stone.jpg" TargetMode="External"/><Relationship Id="rId5" Type="http://schemas.openxmlformats.org/officeDocument/2006/relationships/hyperlink" Target="http://upload.wikimedia.org/wikipedia/commons/4/42/Wild_rabbit.jpg" TargetMode="External"/><Relationship Id="rId10" Type="http://schemas.openxmlformats.org/officeDocument/2006/relationships/hyperlink" Target="http://upload.wikimedia.org/wikipedia/commons/0/03/Vulpes_vulpes_laying_in_snow.jpg" TargetMode="External"/><Relationship Id="rId4" Type="http://schemas.openxmlformats.org/officeDocument/2006/relationships/hyperlink" Target="http://upload.wikimedia.org/wikipedia/commons/f/f0/Wild_Boar_Habbitat_3.jpg" TargetMode="External"/><Relationship Id="rId9" Type="http://schemas.openxmlformats.org/officeDocument/2006/relationships/hyperlink" Target="http://upload.wikimedia.org/wikipedia/commons/9/98/Mustela_erminea_uprigh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026807" y="2780171"/>
            <a:ext cx="507286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VY_32_INOVACE_01_PARDUBICKY KRAJ_12</a:t>
            </a: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681038" y="3573016"/>
            <a:ext cx="777716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CZ.1.07/1.4.00/21.1253</a:t>
            </a:r>
          </a:p>
          <a:p>
            <a:pPr eaLnBrk="1" hangingPunct="1"/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</a:t>
            </a:r>
            <a:r>
              <a:rPr lang="cs-CZ" sz="1600" b="1" dirty="0" smtClean="0">
                <a:latin typeface="Times New Roman" pitchFamily="18" charset="0"/>
              </a:rPr>
              <a:t>Pardubice</a:t>
            </a:r>
          </a:p>
          <a:p>
            <a:pPr eaLnBrk="1" hangingPunct="1"/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Autor výstupu:	Marcela Krpatová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650704319"/>
              </p:ext>
            </p:extLst>
          </p:nvPr>
        </p:nvGraphicFramePr>
        <p:xfrm>
          <a:off x="4084048" y="602326"/>
          <a:ext cx="982662" cy="979488"/>
        </p:xfrm>
        <a:graphic>
          <a:graphicData uri="http://schemas.openxmlformats.org/presentationml/2006/ole">
            <p:oleObj spid="_x0000_s1027" name="Rastrový obrázek" r:id="rId4" imgW="3000000" imgH="2980952" progId="PBrush">
              <p:embed/>
            </p:oleObj>
          </a:graphicData>
        </a:graphic>
      </p:graphicFrame>
      <p:sp>
        <p:nvSpPr>
          <p:cNvPr id="10" name="Nadpis 1"/>
          <p:cNvSpPr txBox="1">
            <a:spLocks/>
          </p:cNvSpPr>
          <p:nvPr/>
        </p:nvSpPr>
        <p:spPr>
          <a:xfrm>
            <a:off x="677039" y="1710472"/>
            <a:ext cx="7772400" cy="10826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>
                <a:solidFill>
                  <a:srgbClr val="FE2710"/>
                </a:solidFill>
              </a:rPr>
              <a:t>Příroda východního Polabí</a:t>
            </a:r>
            <a:endParaRPr lang="cs-CZ" sz="3200" dirty="0" smtClean="0">
              <a:solidFill>
                <a:srgbClr val="FE27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7551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2088231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PŘÍRODA VÝCHODNÍHO POLABÍ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933056"/>
            <a:ext cx="6400800" cy="1752600"/>
          </a:xfr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prstTxWarp prst="textChevronInverted">
              <a:avLst/>
            </a:prstTxWarp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fauna</a:t>
            </a:r>
            <a:endParaRPr lang="cs-CZ" sz="6000" b="1" i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400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i="1" dirty="0" smtClean="0">
                <a:solidFill>
                  <a:schemeClr val="accent2">
                    <a:lumMod val="75000"/>
                  </a:schemeClr>
                </a:solidFill>
              </a:rPr>
              <a:t>Savci  v lesích</a:t>
            </a:r>
            <a:endParaRPr lang="cs-CZ" sz="60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L i š k a  obecná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 e z e v e </a:t>
            </a:r>
            <a:r>
              <a:rPr lang="cs-CZ" sz="2800" smtClean="0">
                <a:solidFill>
                  <a:schemeClr val="tx1"/>
                </a:solidFill>
              </a:rPr>
              <a:t>c  </a:t>
            </a:r>
            <a:r>
              <a:rPr lang="cs-CZ" sz="2800" smtClean="0"/>
              <a:t>lesní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K r á l í k  divoký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 e ž e k  výcho</a:t>
            </a:r>
            <a:r>
              <a:rPr lang="cs-CZ" sz="2800" dirty="0" smtClean="0"/>
              <a:t>d</a:t>
            </a:r>
            <a:r>
              <a:rPr lang="cs-CZ" sz="2800" dirty="0" smtClean="0">
                <a:solidFill>
                  <a:schemeClr val="tx1"/>
                </a:solidFill>
              </a:rPr>
              <a:t>n</a:t>
            </a:r>
            <a:r>
              <a:rPr lang="cs-CZ" sz="2800" dirty="0"/>
              <a:t>í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P r a s e  divoké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K u n a  lesní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V e v e r k a  obecná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L a s i c e  hranostaj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4883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58" r="4758"/>
          <a:stretch>
            <a:fillRect/>
          </a:stretch>
        </p:blipFill>
        <p:spPr>
          <a:xfrm>
            <a:off x="3134357" y="662252"/>
            <a:ext cx="2847850" cy="2135888"/>
          </a:xfrm>
        </p:spPr>
      </p:pic>
      <p:pic>
        <p:nvPicPr>
          <p:cNvPr id="8" name="Zástupný symbol pro 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91" r="4591"/>
          <a:stretch>
            <a:fillRect/>
          </a:stretch>
        </p:blipFill>
        <p:spPr>
          <a:xfrm>
            <a:off x="323528" y="489976"/>
            <a:ext cx="2670558" cy="2002919"/>
          </a:xfrm>
          <a:prstGeom prst="rect">
            <a:avLst/>
          </a:prstGeo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</p:pic>
      <p:pic>
        <p:nvPicPr>
          <p:cNvPr id="10" name="Zástupný symbol pro 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92" b="1492"/>
          <a:stretch>
            <a:fillRect/>
          </a:stretch>
        </p:blipFill>
        <p:spPr>
          <a:xfrm>
            <a:off x="6094259" y="415108"/>
            <a:ext cx="2736305" cy="2052229"/>
          </a:xfrm>
          <a:prstGeom prst="rect">
            <a:avLst/>
          </a:prstGeo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</p:pic>
      <p:pic>
        <p:nvPicPr>
          <p:cNvPr id="13" name="Zástupný symbol pro 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" r="9"/>
          <a:stretch>
            <a:fillRect/>
          </a:stretch>
        </p:blipFill>
        <p:spPr>
          <a:xfrm>
            <a:off x="1630483" y="2490141"/>
            <a:ext cx="2457416" cy="1843062"/>
          </a:xfrm>
          <a:prstGeom prst="rect">
            <a:avLst/>
          </a:prstGeo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</p:pic>
      <p:pic>
        <p:nvPicPr>
          <p:cNvPr id="14" name="Zástupný symbol pro 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63" r="5563"/>
          <a:stretch>
            <a:fillRect/>
          </a:stretch>
        </p:blipFill>
        <p:spPr>
          <a:xfrm>
            <a:off x="233604" y="4069985"/>
            <a:ext cx="2793758" cy="2095319"/>
          </a:xfrm>
          <a:prstGeom prst="rect">
            <a:avLst/>
          </a:prstGeo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</p:pic>
      <p:pic>
        <p:nvPicPr>
          <p:cNvPr id="15" name="Zástupný symbol pro 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" r="9"/>
          <a:stretch>
            <a:fillRect/>
          </a:stretch>
        </p:blipFill>
        <p:spPr>
          <a:xfrm>
            <a:off x="6260762" y="2708920"/>
            <a:ext cx="2403301" cy="1802476"/>
          </a:xfrm>
          <a:prstGeom prst="rect">
            <a:avLst/>
          </a:prstGeo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</p:pic>
      <p:pic>
        <p:nvPicPr>
          <p:cNvPr id="12" name="Zástupný symbol pro 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24" r="6924"/>
          <a:stretch>
            <a:fillRect/>
          </a:stretch>
        </p:blipFill>
        <p:spPr>
          <a:xfrm>
            <a:off x="3923928" y="3397907"/>
            <a:ext cx="2054746" cy="1973108"/>
          </a:xfrm>
          <a:prstGeom prst="rect">
            <a:avLst/>
          </a:prstGeo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</p:pic>
      <p:pic>
        <p:nvPicPr>
          <p:cNvPr id="16" name="Zástupný symbol pro 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485" b="17485"/>
          <a:stretch>
            <a:fillRect/>
          </a:stretch>
        </p:blipFill>
        <p:spPr>
          <a:xfrm>
            <a:off x="5580112" y="4710454"/>
            <a:ext cx="2160240" cy="1952373"/>
          </a:xfrm>
          <a:prstGeom prst="rect">
            <a:avLst/>
          </a:prstGeom>
          <a:ln w="76200">
            <a:solidFill>
              <a:schemeClr val="bg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439639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717032"/>
            <a:ext cx="7574632" cy="288032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400" i="1" dirty="0" err="1" smtClean="0">
                <a:solidFill>
                  <a:schemeClr val="accent1">
                    <a:lumMod val="75000"/>
                  </a:schemeClr>
                </a:solidFill>
              </a:rPr>
              <a:t>Budulínku</a:t>
            </a:r>
            <a:r>
              <a:rPr lang="cs-CZ" sz="4400" i="1" dirty="0" smtClean="0">
                <a:solidFill>
                  <a:schemeClr val="accent1">
                    <a:lumMod val="75000"/>
                  </a:schemeClr>
                </a:solidFill>
              </a:rPr>
              <a:t>, dej mi hrášku, povozím tě na ocásku!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91" r="4591"/>
          <a:stretch>
            <a:fillRect/>
          </a:stretch>
        </p:blipFill>
        <p:spPr>
          <a:xfrm>
            <a:off x="4139952" y="332656"/>
            <a:ext cx="4326532" cy="32449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1556792"/>
            <a:ext cx="3384376" cy="936104"/>
          </a:xfrm>
        </p:spPr>
        <p:txBody>
          <a:bodyPr>
            <a:noAutofit/>
          </a:bodyPr>
          <a:lstStyle/>
          <a:p>
            <a:pPr algn="ctr"/>
            <a:r>
              <a:rPr lang="cs-CZ" sz="4000" b="1" i="1" u="sng" dirty="0" smtClean="0"/>
              <a:t>Liška obecná</a:t>
            </a:r>
            <a:endParaRPr lang="cs-CZ" sz="4000" b="1" i="1" u="sng" dirty="0"/>
          </a:p>
        </p:txBody>
      </p:sp>
    </p:spTree>
    <p:extLst>
      <p:ext uri="{BB962C8B-B14F-4D97-AF65-F5344CB8AC3E}">
        <p14:creationId xmlns:p14="http://schemas.microsoft.com/office/powerpoint/2010/main" xmlns="" val="2778290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404664"/>
            <a:ext cx="3816424" cy="1656184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lišák – liška - lišče</a:t>
            </a:r>
            <a:endParaRPr lang="cs-CZ" sz="32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67" r="5667"/>
          <a:stretch>
            <a:fillRect/>
          </a:stretch>
        </p:blipFill>
        <p:spPr>
          <a:xfrm>
            <a:off x="467544" y="260648"/>
            <a:ext cx="4320480" cy="324036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3789040"/>
            <a:ext cx="8064896" cy="2383160"/>
          </a:xfrm>
        </p:spPr>
        <p:txBody>
          <a:bodyPr>
            <a:normAutofit lnSpcReduction="1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b="1" i="1" u="sng" dirty="0" smtClean="0">
                <a:ln/>
              </a:rPr>
              <a:t>Vzhled</a:t>
            </a:r>
            <a:r>
              <a:rPr lang="cs-CZ" sz="2000" b="1" u="sng" dirty="0" smtClean="0">
                <a:ln/>
              </a:rPr>
              <a:t> </a:t>
            </a:r>
            <a:r>
              <a:rPr lang="cs-CZ" sz="2000" b="1" dirty="0" smtClean="0">
                <a:ln/>
              </a:rPr>
              <a:t> - základní barva rezavé chlupy , břicho a pod krkem bílé</a:t>
            </a:r>
          </a:p>
          <a:p>
            <a:r>
              <a:rPr lang="cs-CZ" sz="2000" b="1" dirty="0" smtClean="0">
                <a:ln/>
              </a:rPr>
              <a:t>                    </a:t>
            </a:r>
            <a:r>
              <a:rPr lang="cs-CZ" sz="2000" b="1" dirty="0" smtClean="0">
                <a:ln/>
              </a:rPr>
              <a:t> -krásný </a:t>
            </a:r>
            <a:r>
              <a:rPr lang="cs-CZ" sz="2000" b="1" dirty="0" smtClean="0">
                <a:ln/>
              </a:rPr>
              <a:t>huňatý ocas</a:t>
            </a:r>
          </a:p>
          <a:p>
            <a:endParaRPr lang="cs-CZ" sz="2000" b="1" i="1" u="sng" dirty="0">
              <a:ln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b="1" i="1" u="sng" dirty="0" smtClean="0">
                <a:ln/>
              </a:rPr>
              <a:t>Rozšíření</a:t>
            </a:r>
            <a:r>
              <a:rPr lang="cs-CZ" sz="2000" b="1" dirty="0" smtClean="0">
                <a:ln/>
              </a:rPr>
              <a:t> – </a:t>
            </a:r>
            <a:r>
              <a:rPr lang="cs-CZ" sz="2000" b="1" dirty="0">
                <a:ln/>
              </a:rPr>
              <a:t>c</a:t>
            </a:r>
            <a:r>
              <a:rPr lang="cs-CZ" sz="2000" b="1" dirty="0" smtClean="0">
                <a:ln/>
              </a:rPr>
              <a:t>elá Evropa, Asie, severní Afrika a Severní Amerika</a:t>
            </a:r>
          </a:p>
          <a:p>
            <a:endParaRPr lang="cs-CZ" sz="2000" b="1" dirty="0">
              <a:ln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b="1" i="1" u="sng" dirty="0" smtClean="0">
                <a:ln/>
              </a:rPr>
              <a:t>Potrava</a:t>
            </a:r>
            <a:r>
              <a:rPr lang="cs-CZ" sz="2000" b="1" dirty="0" smtClean="0">
                <a:ln/>
              </a:rPr>
              <a:t> – loví večer – malé obratlovce  ( zajíčky, srnčata, hraboše,              	        drůbež…)</a:t>
            </a:r>
            <a:endParaRPr lang="cs-CZ" sz="2000" b="1" dirty="0">
              <a:ln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5148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3384376" cy="3600400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b="0" i="1" dirty="0" smtClean="0"/>
              <a:t>Oblíbená postava bajek </a:t>
            </a:r>
            <a:r>
              <a:rPr lang="cs-CZ" b="0" i="1" dirty="0" smtClean="0"/>
              <a:t>             a </a:t>
            </a:r>
            <a:r>
              <a:rPr lang="cs-CZ" b="0" i="1" dirty="0" smtClean="0"/>
              <a:t>pohádek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 chytré kmotře lišce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 ptáku Ohniváku a lišce Ryšce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Liška a čáp (bajka)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7" r="5867"/>
          <a:stretch>
            <a:fillRect/>
          </a:stretch>
        </p:blipFill>
        <p:spPr>
          <a:xfrm>
            <a:off x="4427984" y="332656"/>
            <a:ext cx="4320480" cy="345638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3568" y="4077072"/>
            <a:ext cx="8064896" cy="2095128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rozmnožování – rodí 5 až 8 mláďat, jsou slepá, liška je kojí </a:t>
            </a:r>
            <a:r>
              <a:rPr lang="cs-CZ" sz="2400" dirty="0" smtClean="0"/>
              <a:t>            do 4. týdne, </a:t>
            </a:r>
            <a:r>
              <a:rPr lang="cs-CZ" sz="2400" dirty="0" smtClean="0"/>
              <a:t>noru opouští po 3-4 měsících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/>
              <a:t>j</a:t>
            </a:r>
            <a:r>
              <a:rPr lang="cs-CZ" sz="2400" dirty="0" smtClean="0"/>
              <a:t>edna hlavní nora, ostatní rezervní pro bezpečnost mláďat</a:t>
            </a:r>
          </a:p>
        </p:txBody>
      </p:sp>
    </p:spTree>
    <p:extLst>
      <p:ext uri="{BB962C8B-B14F-4D97-AF65-F5344CB8AC3E}">
        <p14:creationId xmlns:p14="http://schemas.microsoft.com/office/powerpoint/2010/main" xmlns="" val="927878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4209331"/>
          </a:xfrm>
        </p:spPr>
        <p:txBody>
          <a:bodyPr>
            <a:normAutofit fontScale="70000" lnSpcReduction="20000"/>
          </a:bodyPr>
          <a:lstStyle/>
          <a:p>
            <a:r>
              <a:rPr lang="cs-CZ" sz="2400" dirty="0" smtClean="0"/>
              <a:t>Všechny obrázky vloženy dne 23.3.2011 z www stránek pod licencí wikipedia.org:</a:t>
            </a:r>
          </a:p>
          <a:p>
            <a:endParaRPr lang="cs-CZ" sz="2400" dirty="0"/>
          </a:p>
          <a:p>
            <a:r>
              <a:rPr lang="de-DE" sz="2400" u="sng" dirty="0" smtClean="0">
                <a:hlinkClick r:id="rId2"/>
              </a:rPr>
              <a:t>http</a:t>
            </a:r>
            <a:r>
              <a:rPr lang="de-DE" sz="2400" u="sng" dirty="0">
                <a:hlinkClick r:id="rId2"/>
              </a:rPr>
              <a:t>://upload.wikimedia.org/wikipedia/commons/d/d0/Vulpes_vulpes_standing_in_snow.jpg</a:t>
            </a:r>
            <a:endParaRPr lang="cs-CZ" sz="2400" dirty="0"/>
          </a:p>
          <a:p>
            <a:r>
              <a:rPr lang="fr-FR" sz="2400" u="sng" dirty="0" smtClean="0">
                <a:hlinkClick r:id="rId3"/>
              </a:rPr>
              <a:t>http</a:t>
            </a:r>
            <a:r>
              <a:rPr lang="fr-FR" sz="2400" u="sng" dirty="0">
                <a:hlinkClick r:id="rId3"/>
              </a:rPr>
              <a:t>://upload.wikimedia.org/wikipedia/commons/1/10/Badger-badger.jpg</a:t>
            </a:r>
            <a:endParaRPr lang="cs-CZ" sz="2400" dirty="0"/>
          </a:p>
          <a:p>
            <a:r>
              <a:rPr lang="es-ES" sz="2400" u="sng" dirty="0" smtClean="0">
                <a:hlinkClick r:id="rId4"/>
              </a:rPr>
              <a:t>http</a:t>
            </a:r>
            <a:r>
              <a:rPr lang="es-ES" sz="2400" u="sng" dirty="0">
                <a:hlinkClick r:id="rId4"/>
              </a:rPr>
              <a:t>://upload.wikimedia.org/wikipedia/commons/f/f0/Wild_Boar_Habbitat_3.jpg</a:t>
            </a:r>
            <a:endParaRPr lang="cs-CZ" sz="2400" dirty="0"/>
          </a:p>
          <a:p>
            <a:r>
              <a:rPr lang="es-ES" sz="2400" u="sng" dirty="0" smtClean="0">
                <a:hlinkClick r:id="rId5"/>
              </a:rPr>
              <a:t>http</a:t>
            </a:r>
            <a:r>
              <a:rPr lang="es-ES" sz="2400" u="sng" dirty="0">
                <a:hlinkClick r:id="rId5"/>
              </a:rPr>
              <a:t>://upload.wikimedia.org/wikipedia/commons/4/42/Wild_rabbit.jpg</a:t>
            </a:r>
            <a:endParaRPr lang="cs-CZ" sz="2400" dirty="0"/>
          </a:p>
          <a:p>
            <a:r>
              <a:rPr lang="en-US" sz="2400" u="sng" dirty="0" smtClean="0">
                <a:hlinkClick r:id="rId6"/>
              </a:rPr>
              <a:t>http</a:t>
            </a:r>
            <a:r>
              <a:rPr lang="en-US" sz="2400" u="sng" dirty="0">
                <a:hlinkClick r:id="rId6"/>
              </a:rPr>
              <a:t>://upload.wikimedia.org/wikipedia/commons/5/59/2008_Hedgehog_1020932.jpg</a:t>
            </a:r>
            <a:endParaRPr lang="cs-CZ" sz="2400" dirty="0"/>
          </a:p>
          <a:p>
            <a:r>
              <a:rPr lang="en-US" sz="2400" u="sng" dirty="0" smtClean="0">
                <a:hlinkClick r:id="rId7"/>
              </a:rPr>
              <a:t>http</a:t>
            </a:r>
            <a:r>
              <a:rPr lang="en-US" sz="2400" u="sng" dirty="0">
                <a:hlinkClick r:id="rId7"/>
              </a:rPr>
              <a:t>://upload.wikimedia.org/wikipedia/commons/f/ff/Martes_martes_crop.jpg</a:t>
            </a:r>
            <a:endParaRPr lang="cs-CZ" sz="2400" dirty="0"/>
          </a:p>
          <a:p>
            <a:r>
              <a:rPr lang="de-DE" sz="2400" u="sng" dirty="0" smtClean="0">
                <a:hlinkClick r:id="rId8"/>
              </a:rPr>
              <a:t>http</a:t>
            </a:r>
            <a:r>
              <a:rPr lang="de-DE" sz="2400" u="sng" dirty="0">
                <a:hlinkClick r:id="rId8"/>
              </a:rPr>
              <a:t>://upload.wikimedia.org/wikipedia/commons/0/02/Eichh%C3%B6rnchen_D%C3%BCsseldorf_Hofgarten_edit.jpg</a:t>
            </a:r>
            <a:endParaRPr lang="cs-CZ" sz="2400" dirty="0"/>
          </a:p>
          <a:p>
            <a:r>
              <a:rPr lang="es-ES" sz="2400" u="sng" dirty="0" smtClean="0">
                <a:hlinkClick r:id="rId9"/>
              </a:rPr>
              <a:t>http</a:t>
            </a:r>
            <a:r>
              <a:rPr lang="es-ES" sz="2400" u="sng" dirty="0">
                <a:hlinkClick r:id="rId9"/>
              </a:rPr>
              <a:t>://upload.wikimedia.org/wikipedia/commons/9/98/Mustela_erminea_upright.jpg</a:t>
            </a:r>
            <a:endParaRPr lang="cs-CZ" sz="2400" dirty="0"/>
          </a:p>
          <a:p>
            <a:r>
              <a:rPr lang="es-ES" sz="2400" u="sng" dirty="0" smtClean="0">
                <a:hlinkClick r:id="rId10"/>
              </a:rPr>
              <a:t>http</a:t>
            </a:r>
            <a:r>
              <a:rPr lang="es-ES" sz="2400" u="sng" dirty="0">
                <a:hlinkClick r:id="rId10"/>
              </a:rPr>
              <a:t>://upload.wikimedia.org/wikipedia/commons/0/03/Vulpes_vulpes_laying_in_snow.jpg</a:t>
            </a:r>
            <a:endParaRPr lang="cs-CZ" sz="2400" dirty="0"/>
          </a:p>
          <a:p>
            <a:r>
              <a:rPr lang="es-ES" sz="2400" u="sng" dirty="0" smtClean="0">
                <a:hlinkClick r:id="rId11"/>
              </a:rPr>
              <a:t>http</a:t>
            </a:r>
            <a:r>
              <a:rPr lang="es-ES" sz="2400" u="sng" dirty="0">
                <a:hlinkClick r:id="rId11"/>
              </a:rPr>
              <a:t>://upload.wikimedia.org/wikipedia/commons/2/28/Vulpes_vulpes_pup_sitting_on_stone.jpg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60622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203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1_Motiv systému Office</vt:lpstr>
      <vt:lpstr>Rastrový obrázek</vt:lpstr>
      <vt:lpstr>Snímek 1</vt:lpstr>
      <vt:lpstr>PŘÍRODA VÝCHODNÍHO POLABÍ</vt:lpstr>
      <vt:lpstr>Savci  v lesích</vt:lpstr>
      <vt:lpstr>Snímek 4</vt:lpstr>
      <vt:lpstr>       Budulínku, dej mi hrášku, povozím tě na ocásku!     </vt:lpstr>
      <vt:lpstr>lišák – liška - lišče</vt:lpstr>
      <vt:lpstr>Oblíbená postava bajek              a pohádek  O chytré kmotře lišce   O ptáku Ohniváku a lišce Ryšce  Liška a čáp (bajka)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 VÝCHODNÍHO POLABÍ</dc:title>
  <dc:creator>pc-12JX</dc:creator>
  <cp:lastModifiedBy>Dum</cp:lastModifiedBy>
  <cp:revision>58</cp:revision>
  <dcterms:created xsi:type="dcterms:W3CDTF">2011-03-20T10:24:19Z</dcterms:created>
  <dcterms:modified xsi:type="dcterms:W3CDTF">2012-04-06T08:30:39Z</dcterms:modified>
</cp:coreProperties>
</file>