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3" d="100"/>
          <a:sy n="73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VY_32_INOVACE_M_03_Znázorňování zlomků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Znázorňování zlomků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29AD79-E350-4DF8-9937-1DF1A29283D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72F6F9-20B9-4337-9129-0A938E3ACA2E}" type="presOf" srcId="{757F3AB3-0718-4624-B441-E567A8F0AB56}" destId="{333A1088-737F-45CB-B68E-254E46348037}" srcOrd="0" destOrd="0" presId="urn:microsoft.com/office/officeart/2005/8/layout/target3"/>
    <dgm:cxn modelId="{D74FB062-ECF4-4683-A964-59142F70E442}" type="presOf" srcId="{D1D4F407-5343-4D3F-B5B9-D407B03CAEB4}" destId="{AED2198E-93D5-4001-81B4-73124B309672}" srcOrd="1" destOrd="0" presId="urn:microsoft.com/office/officeart/2005/8/layout/target3"/>
    <dgm:cxn modelId="{DCEAD5D7-C6BE-4EB5-9CEC-CA6329454E23}" type="presOf" srcId="{D1B46980-6531-4606-95E6-44980827E919}" destId="{6140AFEC-043D-4C43-A2F9-D0F5331DF3A3}" srcOrd="0" destOrd="0" presId="urn:microsoft.com/office/officeart/2005/8/layout/target3"/>
    <dgm:cxn modelId="{9D8E18D9-C590-4AE8-B872-6DB97E99AD9D}" type="presOf" srcId="{B651F6E3-6281-48DB-9319-2AEAFDAE7572}" destId="{619D679B-A015-4ECF-8348-D1034C574F40}" srcOrd="0" destOrd="0" presId="urn:microsoft.com/office/officeart/2005/8/layout/target3"/>
    <dgm:cxn modelId="{671F515B-B734-49A8-807F-C1004F3088C8}" type="presOf" srcId="{4C35D32F-0EAB-4CD7-82EE-45574DC2A586}" destId="{890E4F0B-2866-4A3F-A3C7-2A14B1797930}" srcOrd="1" destOrd="0" presId="urn:microsoft.com/office/officeart/2005/8/layout/target3"/>
    <dgm:cxn modelId="{1477DA63-74E5-4F6A-B2C4-B16B1DCE5700}" type="presOf" srcId="{4C35D32F-0EAB-4CD7-82EE-45574DC2A586}" destId="{8BEBB6EC-1DAA-4CAC-8A25-BC0FCBD5DBD5}" srcOrd="0" destOrd="0" presId="urn:microsoft.com/office/officeart/2005/8/layout/target3"/>
    <dgm:cxn modelId="{36EE3F49-225E-4573-A431-386B6FEFCC52}" type="presOf" srcId="{B651F6E3-6281-48DB-9319-2AEAFDAE7572}" destId="{6BB5E863-4638-4E1D-BFDE-399D028AC4ED}" srcOrd="1" destOrd="0" presId="urn:microsoft.com/office/officeart/2005/8/layout/target3"/>
    <dgm:cxn modelId="{807F26C0-DFB4-4F06-A13E-BE082E859D9B}" type="presOf" srcId="{D8197B8C-B260-4A16-BDF4-0947B075E274}" destId="{5A5FFA88-C948-4069-8E93-59FA12366E83}" srcOrd="1" destOrd="0" presId="urn:microsoft.com/office/officeart/2005/8/layout/target3"/>
    <dgm:cxn modelId="{90BF2240-76FB-47ED-B56B-98B21CA9A11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1D2B37A-BC36-4DC6-9804-04D91D344AB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DA37145-48F4-42C1-BE5E-967722473310}" type="presParOf" srcId="{333A1088-737F-45CB-B68E-254E46348037}" destId="{F5ABB229-8D3B-4694-996A-96F23CF14429}" srcOrd="0" destOrd="0" presId="urn:microsoft.com/office/officeart/2005/8/layout/target3"/>
    <dgm:cxn modelId="{52388624-B744-4F76-BF88-6B3B260F9D4A}" type="presParOf" srcId="{333A1088-737F-45CB-B68E-254E46348037}" destId="{F41139FD-01EE-4571-8B17-4FB00FC51163}" srcOrd="1" destOrd="0" presId="urn:microsoft.com/office/officeart/2005/8/layout/target3"/>
    <dgm:cxn modelId="{46E0C230-F304-41D6-8AC9-0413CF589118}" type="presParOf" srcId="{333A1088-737F-45CB-B68E-254E46348037}" destId="{D005CE8C-CC26-4C3E-AC11-E15060ECD759}" srcOrd="2" destOrd="0" presId="urn:microsoft.com/office/officeart/2005/8/layout/target3"/>
    <dgm:cxn modelId="{A5BF5AF8-989A-43B8-AF38-ACE1F0A7C4E3}" type="presParOf" srcId="{333A1088-737F-45CB-B68E-254E46348037}" destId="{2C702D82-9B77-49B7-9568-BB8EB47C3372}" srcOrd="3" destOrd="0" presId="urn:microsoft.com/office/officeart/2005/8/layout/target3"/>
    <dgm:cxn modelId="{D6AE96FB-DE1A-4909-9905-19F326C1996C}" type="presParOf" srcId="{333A1088-737F-45CB-B68E-254E46348037}" destId="{A52A0455-90FF-4808-ABD0-F02540D31D5A}" srcOrd="4" destOrd="0" presId="urn:microsoft.com/office/officeart/2005/8/layout/target3"/>
    <dgm:cxn modelId="{DDE48638-86D5-4A46-94D1-80A752B0960C}" type="presParOf" srcId="{333A1088-737F-45CB-B68E-254E46348037}" destId="{6140AFEC-043D-4C43-A2F9-D0F5331DF3A3}" srcOrd="5" destOrd="0" presId="urn:microsoft.com/office/officeart/2005/8/layout/target3"/>
    <dgm:cxn modelId="{5EBD04CE-9221-4063-9344-B39048BDB6AD}" type="presParOf" srcId="{333A1088-737F-45CB-B68E-254E46348037}" destId="{9358AC05-5D7D-4327-9F80-1AD486AEA664}" srcOrd="6" destOrd="0" presId="urn:microsoft.com/office/officeart/2005/8/layout/target3"/>
    <dgm:cxn modelId="{2A4EC2B0-6E5A-403B-A595-5C4D6A8DDB98}" type="presParOf" srcId="{333A1088-737F-45CB-B68E-254E46348037}" destId="{313FC574-E1CD-4FB4-B054-0B805CE0447D}" srcOrd="7" destOrd="0" presId="urn:microsoft.com/office/officeart/2005/8/layout/target3"/>
    <dgm:cxn modelId="{1C7B935F-EB1F-4CAF-A831-920BBC76565C}" type="presParOf" srcId="{333A1088-737F-45CB-B68E-254E46348037}" destId="{619D679B-A015-4ECF-8348-D1034C574F40}" srcOrd="8" destOrd="0" presId="urn:microsoft.com/office/officeart/2005/8/layout/target3"/>
    <dgm:cxn modelId="{56FEDBB7-52B4-4724-B84C-D2A2B2A94D3C}" type="presParOf" srcId="{333A1088-737F-45CB-B68E-254E46348037}" destId="{322283A8-4A27-4CDA-BAE3-F381106A9174}" srcOrd="9" destOrd="0" presId="urn:microsoft.com/office/officeart/2005/8/layout/target3"/>
    <dgm:cxn modelId="{3C09F283-11F0-4ECD-88FE-6CD4EF4C744C}" type="presParOf" srcId="{333A1088-737F-45CB-B68E-254E46348037}" destId="{FFC9F71D-1B4F-4AD9-A4A6-86ADEFC8AF5C}" srcOrd="10" destOrd="0" presId="urn:microsoft.com/office/officeart/2005/8/layout/target3"/>
    <dgm:cxn modelId="{9F94B3E8-025E-4D4A-AE10-872048B46D8D}" type="presParOf" srcId="{333A1088-737F-45CB-B68E-254E46348037}" destId="{25B08C86-7E15-44DC-BE7F-FFB55DD49D12}" srcOrd="11" destOrd="0" presId="urn:microsoft.com/office/officeart/2005/8/layout/target3"/>
    <dgm:cxn modelId="{01AF97AC-611C-4CD9-A6B4-F5EF3DF9A5AA}" type="presParOf" srcId="{333A1088-737F-45CB-B68E-254E46348037}" destId="{76644BE8-9D7C-4C09-B250-3D10AF48CBB7}" srcOrd="12" destOrd="0" presId="urn:microsoft.com/office/officeart/2005/8/layout/target3"/>
    <dgm:cxn modelId="{177A18F2-A37D-4878-81FE-EF9EE1FAF8A5}" type="presParOf" srcId="{333A1088-737F-45CB-B68E-254E46348037}" destId="{EE85B701-7295-41C0-BA7A-34D3756A2AE6}" srcOrd="13" destOrd="0" presId="urn:microsoft.com/office/officeart/2005/8/layout/target3"/>
    <dgm:cxn modelId="{7C6A7B44-C982-41D7-B068-03227977ADE1}" type="presParOf" srcId="{333A1088-737F-45CB-B68E-254E46348037}" destId="{8BEBB6EC-1DAA-4CAC-8A25-BC0FCBD5DBD5}" srcOrd="14" destOrd="0" presId="urn:microsoft.com/office/officeart/2005/8/layout/target3"/>
    <dgm:cxn modelId="{0F7CD37A-A82C-435E-A2C3-DBDA55043E7E}" type="presParOf" srcId="{333A1088-737F-45CB-B68E-254E46348037}" destId="{AED2198E-93D5-4001-81B4-73124B309672}" srcOrd="15" destOrd="0" presId="urn:microsoft.com/office/officeart/2005/8/layout/target3"/>
    <dgm:cxn modelId="{97E37E72-B4EA-45AD-A04E-07BD76202EC5}" type="presParOf" srcId="{333A1088-737F-45CB-B68E-254E46348037}" destId="{2BE915AB-18AA-4053-B92C-3BFC9ED204BB}" srcOrd="16" destOrd="0" presId="urn:microsoft.com/office/officeart/2005/8/layout/target3"/>
    <dgm:cxn modelId="{01011492-9F68-48C4-B92F-9375F8D665B8}" type="presParOf" srcId="{333A1088-737F-45CB-B68E-254E46348037}" destId="{6BB5E863-4638-4E1D-BFDE-399D028AC4ED}" srcOrd="17" destOrd="0" presId="urn:microsoft.com/office/officeart/2005/8/layout/target3"/>
    <dgm:cxn modelId="{681E9465-9F24-493B-9D6D-ACA6C827ADF3}" type="presParOf" srcId="{333A1088-737F-45CB-B68E-254E46348037}" destId="{5A5FFA88-C948-4069-8E93-59FA12366E83}" srcOrd="18" destOrd="0" presId="urn:microsoft.com/office/officeart/2005/8/layout/target3"/>
    <dgm:cxn modelId="{5BCE6BA3-C904-45F5-9A34-D2EEF030F7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VY_32_INOVACE_M_03_Znázorňování zlomků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Znázorňování zlomků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473F55-108B-4104-954A-C45F8CF6EAB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12CD25-3C86-40B7-88FD-79A8EC13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173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350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516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252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479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931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410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33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064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889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31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62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8C83C-464F-4343-A34A-A7E6C70CC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800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7.png"/><Relationship Id="rId4" Type="http://schemas.openxmlformats.org/officeDocument/2006/relationships/slide" Target="slide4.xml"/><Relationship Id="rId9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image" Target="../media/image11.png"/><Relationship Id="rId4" Type="http://schemas.openxmlformats.org/officeDocument/2006/relationships/slide" Target="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2801125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39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7480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znázorňování zlomků.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zakreslují zlomky do různých obrazců, dělí obrazce na části, zapisují zlomkem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Vyznačené i nevyznačené části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kontrolu správnosti řešení jsou v nadpisech vloženy hypertextové odkazy.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 návrat zpět jsou vloženy v obrazech.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procvičování učiva.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fixy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38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0106137"/>
              </p:ext>
            </p:extLst>
          </p:nvPr>
        </p:nvGraphicFramePr>
        <p:xfrm>
          <a:off x="3635896" y="1556792"/>
          <a:ext cx="1584176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4894"/>
                <a:gridCol w="739282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721461"/>
              </p:ext>
            </p:extLst>
          </p:nvPr>
        </p:nvGraphicFramePr>
        <p:xfrm>
          <a:off x="683568" y="1556792"/>
          <a:ext cx="1584176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4894"/>
                <a:gridCol w="739282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9961837"/>
              </p:ext>
            </p:extLst>
          </p:nvPr>
        </p:nvGraphicFramePr>
        <p:xfrm>
          <a:off x="6660232" y="1628800"/>
          <a:ext cx="1368152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9681"/>
                <a:gridCol w="638471"/>
              </a:tblGrid>
              <a:tr h="6120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622587"/>
              </p:ext>
            </p:extLst>
          </p:nvPr>
        </p:nvGraphicFramePr>
        <p:xfrm>
          <a:off x="6732240" y="4293096"/>
          <a:ext cx="1368152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9681"/>
                <a:gridCol w="638471"/>
              </a:tblGrid>
              <a:tr h="6120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0766077"/>
              </p:ext>
            </p:extLst>
          </p:nvPr>
        </p:nvGraphicFramePr>
        <p:xfrm>
          <a:off x="683568" y="4221088"/>
          <a:ext cx="1512168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6490"/>
                <a:gridCol w="705678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059018"/>
              </p:ext>
            </p:extLst>
          </p:nvPr>
        </p:nvGraphicFramePr>
        <p:xfrm>
          <a:off x="3635896" y="4221088"/>
          <a:ext cx="1656184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3298"/>
                <a:gridCol w="772886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115616" y="476672"/>
            <a:ext cx="6840760" cy="86409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Zapiš zlomkem vybarvenou a nevybarvenou část obrazce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3053182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54168" y="3060423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80356" y="5661248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54168" y="5661248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1920" y="5661248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44008" y="5661248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76256" y="5661248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596336" y="5661248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51920" y="3070827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44008" y="3068960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732240" y="3119264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96336" y="3094112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ástupný symbol pro datum 3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4" name="Zástupný symbol pro zápatí 3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35" name="Zástupný symbol pro číslo snímku 3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7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312186"/>
              </p:ext>
            </p:extLst>
          </p:nvPr>
        </p:nvGraphicFramePr>
        <p:xfrm>
          <a:off x="3599892" y="1196752"/>
          <a:ext cx="165618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224036"/>
              </p:ext>
            </p:extLst>
          </p:nvPr>
        </p:nvGraphicFramePr>
        <p:xfrm>
          <a:off x="971600" y="1196752"/>
          <a:ext cx="165618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740172"/>
              </p:ext>
            </p:extLst>
          </p:nvPr>
        </p:nvGraphicFramePr>
        <p:xfrm>
          <a:off x="6372200" y="1196752"/>
          <a:ext cx="165618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196825"/>
              </p:ext>
            </p:extLst>
          </p:nvPr>
        </p:nvGraphicFramePr>
        <p:xfrm>
          <a:off x="899592" y="3789040"/>
          <a:ext cx="165618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828438"/>
              </p:ext>
            </p:extLst>
          </p:nvPr>
        </p:nvGraphicFramePr>
        <p:xfrm>
          <a:off x="3563888" y="3789040"/>
          <a:ext cx="165618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4641547"/>
              </p:ext>
            </p:extLst>
          </p:nvPr>
        </p:nvGraphicFramePr>
        <p:xfrm>
          <a:off x="6516216" y="3789040"/>
          <a:ext cx="165618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1079612" y="260648"/>
            <a:ext cx="6912768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Zapiš zlomkem vybarvenou a nevybarvenou část obrazce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83897" y="2599716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79712" y="2599716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79612" y="5157192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79712" y="5157192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64533" y="5180896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12575" y="5180896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16216" y="5180896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02956" y="5157192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79912" y="2609548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4008" y="2599716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516216" y="2610425"/>
            <a:ext cx="50405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380312" y="2610425"/>
            <a:ext cx="504056" cy="864096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ástupný symbol pro datum 3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5" name="Zástupný symbol pro zápatí 3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36" name="Zástupný symbol pro číslo snímku 3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48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nebo 1"/>
          <p:cNvSpPr/>
          <p:nvPr/>
        </p:nvSpPr>
        <p:spPr>
          <a:xfrm>
            <a:off x="870055" y="1280329"/>
            <a:ext cx="1800200" cy="1656184"/>
          </a:xfrm>
          <a:prstGeom prst="flowChar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3607010" y="1172317"/>
            <a:ext cx="1778250" cy="1764196"/>
            <a:chOff x="3563888" y="728700"/>
            <a:chExt cx="2016224" cy="1872208"/>
          </a:xfrm>
        </p:grpSpPr>
        <p:sp>
          <p:nvSpPr>
            <p:cNvPr id="5" name="Ovál 4"/>
            <p:cNvSpPr/>
            <p:nvPr/>
          </p:nvSpPr>
          <p:spPr>
            <a:xfrm>
              <a:off x="3563888" y="728700"/>
              <a:ext cx="2016224" cy="187220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cxnSp>
          <p:nvCxnSpPr>
            <p:cNvPr id="7" name="Přímá spojnice 6"/>
            <p:cNvCxnSpPr>
              <a:stCxn id="5" idx="0"/>
              <a:endCxn id="5" idx="4"/>
            </p:cNvCxnSpPr>
            <p:nvPr/>
          </p:nvCxnSpPr>
          <p:spPr>
            <a:xfrm>
              <a:off x="4572000" y="728700"/>
              <a:ext cx="0" cy="187220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6372200" y="1246478"/>
            <a:ext cx="1728192" cy="1656184"/>
            <a:chOff x="6372200" y="836712"/>
            <a:chExt cx="1728192" cy="1656184"/>
          </a:xfrm>
        </p:grpSpPr>
        <p:sp>
          <p:nvSpPr>
            <p:cNvPr id="4" name="Vývojový diagram: nebo 3"/>
            <p:cNvSpPr/>
            <p:nvPr/>
          </p:nvSpPr>
          <p:spPr>
            <a:xfrm>
              <a:off x="6372200" y="836712"/>
              <a:ext cx="1728192" cy="1656184"/>
            </a:xfrm>
            <a:prstGeom prst="flowChar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4" idx="1"/>
              <a:endCxn id="4" idx="5"/>
            </p:cNvCxnSpPr>
            <p:nvPr/>
          </p:nvCxnSpPr>
          <p:spPr>
            <a:xfrm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>
              <a:stCxn id="4" idx="7"/>
              <a:endCxn id="4" idx="3"/>
            </p:cNvCxnSpPr>
            <p:nvPr/>
          </p:nvCxnSpPr>
          <p:spPr>
            <a:xfrm flipH="1"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948571" y="3929158"/>
            <a:ext cx="1728192" cy="1656184"/>
            <a:chOff x="6372200" y="836712"/>
            <a:chExt cx="1728192" cy="1656184"/>
          </a:xfrm>
        </p:grpSpPr>
        <p:sp>
          <p:nvSpPr>
            <p:cNvPr id="15" name="Vývojový diagram: nebo 14"/>
            <p:cNvSpPr/>
            <p:nvPr/>
          </p:nvSpPr>
          <p:spPr>
            <a:xfrm>
              <a:off x="6372200" y="836712"/>
              <a:ext cx="1728192" cy="1656184"/>
            </a:xfrm>
            <a:prstGeom prst="flowChar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>
              <a:stCxn id="15" idx="1"/>
              <a:endCxn id="15" idx="5"/>
            </p:cNvCxnSpPr>
            <p:nvPr/>
          </p:nvCxnSpPr>
          <p:spPr>
            <a:xfrm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15" idx="7"/>
              <a:endCxn id="15" idx="3"/>
            </p:cNvCxnSpPr>
            <p:nvPr/>
          </p:nvCxnSpPr>
          <p:spPr>
            <a:xfrm flipH="1"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3613946" y="3929158"/>
            <a:ext cx="1728192" cy="1656184"/>
            <a:chOff x="6372200" y="836712"/>
            <a:chExt cx="1728192" cy="1656184"/>
          </a:xfrm>
        </p:grpSpPr>
        <p:sp>
          <p:nvSpPr>
            <p:cNvPr id="19" name="Vývojový diagram: nebo 18"/>
            <p:cNvSpPr/>
            <p:nvPr/>
          </p:nvSpPr>
          <p:spPr>
            <a:xfrm>
              <a:off x="6372200" y="836712"/>
              <a:ext cx="1728192" cy="1656184"/>
            </a:xfrm>
            <a:prstGeom prst="flowChar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>
              <a:stCxn id="19" idx="1"/>
              <a:endCxn id="19" idx="5"/>
            </p:cNvCxnSpPr>
            <p:nvPr/>
          </p:nvCxnSpPr>
          <p:spPr>
            <a:xfrm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19" idx="7"/>
              <a:endCxn id="19" idx="3"/>
            </p:cNvCxnSpPr>
            <p:nvPr/>
          </p:nvCxnSpPr>
          <p:spPr>
            <a:xfrm flipH="1"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524600" y="3929158"/>
            <a:ext cx="1728192" cy="1656184"/>
            <a:chOff x="6372200" y="836712"/>
            <a:chExt cx="1728192" cy="1656184"/>
          </a:xfrm>
        </p:grpSpPr>
        <p:sp>
          <p:nvSpPr>
            <p:cNvPr id="23" name="Vývojový diagram: nebo 22"/>
            <p:cNvSpPr/>
            <p:nvPr/>
          </p:nvSpPr>
          <p:spPr>
            <a:xfrm>
              <a:off x="6372200" y="836712"/>
              <a:ext cx="1728192" cy="1656184"/>
            </a:xfrm>
            <a:prstGeom prst="flowChar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nice 23"/>
            <p:cNvCxnSpPr>
              <a:stCxn id="23" idx="1"/>
              <a:endCxn id="23" idx="5"/>
            </p:cNvCxnSpPr>
            <p:nvPr/>
          </p:nvCxnSpPr>
          <p:spPr>
            <a:xfrm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stCxn id="23" idx="7"/>
              <a:endCxn id="23" idx="3"/>
            </p:cNvCxnSpPr>
            <p:nvPr/>
          </p:nvCxnSpPr>
          <p:spPr>
            <a:xfrm flipH="1">
              <a:off x="6625288" y="1079255"/>
              <a:ext cx="1222016" cy="117109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870055" y="2917858"/>
            <a:ext cx="340158" cy="830997"/>
            <a:chOff x="1327106" y="3241894"/>
            <a:chExt cx="340158" cy="830997"/>
          </a:xfrm>
        </p:grpSpPr>
        <p:sp>
          <p:nvSpPr>
            <p:cNvPr id="26" name="TextovéPole 25"/>
            <p:cNvSpPr txBox="1"/>
            <p:nvPr/>
          </p:nvSpPr>
          <p:spPr>
            <a:xfrm>
              <a:off x="1327106" y="3241894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</a:t>
              </a:r>
              <a:br>
                <a:rPr lang="cs-CZ" sz="2400" dirty="0" smtClean="0"/>
              </a:br>
              <a:r>
                <a:rPr lang="cs-CZ" sz="2400" dirty="0" smtClean="0"/>
                <a:t>4</a:t>
              </a:r>
              <a:endParaRPr lang="cs-CZ" sz="2400" dirty="0"/>
            </a:p>
          </p:txBody>
        </p:sp>
        <p:cxnSp>
          <p:nvCxnSpPr>
            <p:cNvPr id="33" name="Přímá spojnice 32"/>
            <p:cNvCxnSpPr>
              <a:stCxn id="26" idx="1"/>
              <a:endCxn id="26" idx="3"/>
            </p:cNvCxnSpPr>
            <p:nvPr/>
          </p:nvCxnSpPr>
          <p:spPr>
            <a:xfrm>
              <a:off x="1327106" y="3657393"/>
              <a:ext cx="34015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/>
          <p:nvPr/>
        </p:nvGrpSpPr>
        <p:grpSpPr>
          <a:xfrm>
            <a:off x="3393809" y="2917857"/>
            <a:ext cx="340158" cy="830997"/>
            <a:chOff x="3690599" y="3241893"/>
            <a:chExt cx="340158" cy="830997"/>
          </a:xfrm>
        </p:grpSpPr>
        <p:sp>
          <p:nvSpPr>
            <p:cNvPr id="27" name="TextovéPole 26"/>
            <p:cNvSpPr txBox="1"/>
            <p:nvPr/>
          </p:nvSpPr>
          <p:spPr>
            <a:xfrm>
              <a:off x="3690599" y="3241893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</a:t>
              </a:r>
              <a:br>
                <a:rPr lang="cs-CZ" sz="2400" dirty="0" smtClean="0"/>
              </a:br>
              <a:r>
                <a:rPr lang="cs-CZ" sz="2400" dirty="0" smtClean="0"/>
                <a:t>2</a:t>
              </a:r>
              <a:endParaRPr lang="cs-CZ" sz="2400" dirty="0"/>
            </a:p>
          </p:txBody>
        </p:sp>
        <p:cxnSp>
          <p:nvCxnSpPr>
            <p:cNvPr id="35" name="Přímá spojnice 34"/>
            <p:cNvCxnSpPr>
              <a:stCxn id="27" idx="1"/>
              <a:endCxn id="27" idx="3"/>
            </p:cNvCxnSpPr>
            <p:nvPr/>
          </p:nvCxnSpPr>
          <p:spPr>
            <a:xfrm>
              <a:off x="3690599" y="3657392"/>
              <a:ext cx="34015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6125792" y="2917856"/>
            <a:ext cx="340158" cy="830997"/>
            <a:chOff x="6876256" y="2924944"/>
            <a:chExt cx="340158" cy="830997"/>
          </a:xfrm>
        </p:grpSpPr>
        <p:sp>
          <p:nvSpPr>
            <p:cNvPr id="28" name="TextovéPole 27"/>
            <p:cNvSpPr txBox="1"/>
            <p:nvPr/>
          </p:nvSpPr>
          <p:spPr>
            <a:xfrm>
              <a:off x="6876256" y="2924944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6</a:t>
              </a:r>
              <a:br>
                <a:rPr lang="cs-CZ" sz="2400" dirty="0" smtClean="0"/>
              </a:br>
              <a:r>
                <a:rPr lang="cs-CZ" sz="2400" dirty="0" smtClean="0"/>
                <a:t>8</a:t>
              </a:r>
              <a:endParaRPr lang="cs-CZ" sz="2400" dirty="0"/>
            </a:p>
          </p:txBody>
        </p:sp>
        <p:cxnSp>
          <p:nvCxnSpPr>
            <p:cNvPr id="37" name="Přímá spojnice 36"/>
            <p:cNvCxnSpPr>
              <a:stCxn id="28" idx="1"/>
              <a:endCxn id="28" idx="3"/>
            </p:cNvCxnSpPr>
            <p:nvPr/>
          </p:nvCxnSpPr>
          <p:spPr>
            <a:xfrm>
              <a:off x="6876256" y="3340443"/>
              <a:ext cx="34015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848526" y="5500351"/>
            <a:ext cx="340158" cy="830997"/>
            <a:chOff x="2410700" y="5733256"/>
            <a:chExt cx="340158" cy="830997"/>
          </a:xfrm>
        </p:grpSpPr>
        <p:sp>
          <p:nvSpPr>
            <p:cNvPr id="29" name="TextovéPole 28"/>
            <p:cNvSpPr txBox="1"/>
            <p:nvPr/>
          </p:nvSpPr>
          <p:spPr>
            <a:xfrm>
              <a:off x="2410700" y="5733256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</a:t>
              </a:r>
              <a:br>
                <a:rPr lang="cs-CZ" sz="2400" dirty="0" smtClean="0"/>
              </a:br>
              <a:r>
                <a:rPr lang="cs-CZ" sz="2400" dirty="0" smtClean="0"/>
                <a:t>8</a:t>
              </a:r>
              <a:endParaRPr lang="cs-CZ" sz="2400" dirty="0"/>
            </a:p>
          </p:txBody>
        </p:sp>
        <p:cxnSp>
          <p:nvCxnSpPr>
            <p:cNvPr id="39" name="Přímá spojnice 38"/>
            <p:cNvCxnSpPr>
              <a:stCxn id="29" idx="1"/>
              <a:endCxn id="29" idx="3"/>
            </p:cNvCxnSpPr>
            <p:nvPr/>
          </p:nvCxnSpPr>
          <p:spPr>
            <a:xfrm>
              <a:off x="2410700" y="6148755"/>
              <a:ext cx="34015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3607010" y="5445224"/>
            <a:ext cx="340158" cy="830997"/>
            <a:chOff x="4860032" y="5733256"/>
            <a:chExt cx="340158" cy="830997"/>
          </a:xfrm>
        </p:grpSpPr>
        <p:sp>
          <p:nvSpPr>
            <p:cNvPr id="30" name="TextovéPole 29"/>
            <p:cNvSpPr txBox="1"/>
            <p:nvPr/>
          </p:nvSpPr>
          <p:spPr>
            <a:xfrm>
              <a:off x="4860032" y="5733256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5</a:t>
              </a:r>
              <a:br>
                <a:rPr lang="cs-CZ" sz="2400" dirty="0" smtClean="0"/>
              </a:br>
              <a:r>
                <a:rPr lang="cs-CZ" sz="2400" dirty="0" smtClean="0"/>
                <a:t>8</a:t>
              </a:r>
              <a:endParaRPr lang="cs-CZ" sz="2400" dirty="0"/>
            </a:p>
          </p:txBody>
        </p:sp>
        <p:cxnSp>
          <p:nvCxnSpPr>
            <p:cNvPr id="41" name="Přímá spojnice 40"/>
            <p:cNvCxnSpPr>
              <a:stCxn id="30" idx="1"/>
              <a:endCxn id="30" idx="3"/>
            </p:cNvCxnSpPr>
            <p:nvPr/>
          </p:nvCxnSpPr>
          <p:spPr>
            <a:xfrm>
              <a:off x="4860032" y="6148755"/>
              <a:ext cx="34015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426044" y="5445223"/>
            <a:ext cx="340158" cy="830997"/>
            <a:chOff x="6625288" y="5733256"/>
            <a:chExt cx="340158" cy="830997"/>
          </a:xfrm>
        </p:grpSpPr>
        <p:sp>
          <p:nvSpPr>
            <p:cNvPr id="31" name="TextovéPole 30"/>
            <p:cNvSpPr txBox="1"/>
            <p:nvPr/>
          </p:nvSpPr>
          <p:spPr>
            <a:xfrm>
              <a:off x="6625288" y="5733256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</a:t>
              </a:r>
              <a:br>
                <a:rPr lang="cs-CZ" sz="2400" dirty="0" smtClean="0"/>
              </a:br>
              <a:r>
                <a:rPr lang="cs-CZ" sz="2400" dirty="0" smtClean="0"/>
                <a:t>8</a:t>
              </a:r>
              <a:endParaRPr lang="cs-CZ" sz="2400" dirty="0"/>
            </a:p>
          </p:txBody>
        </p:sp>
        <p:cxnSp>
          <p:nvCxnSpPr>
            <p:cNvPr id="43" name="Přímá spojnice 42"/>
            <p:cNvCxnSpPr>
              <a:stCxn id="31" idx="1"/>
              <a:endCxn id="31" idx="3"/>
            </p:cNvCxnSpPr>
            <p:nvPr/>
          </p:nvCxnSpPr>
          <p:spPr>
            <a:xfrm>
              <a:off x="6625288" y="6148755"/>
              <a:ext cx="34015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1475656" y="548680"/>
            <a:ext cx="5760640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Vybarvi obrazec podle zadání</a:t>
            </a:r>
            <a:endParaRPr lang="cs-CZ" sz="2400" b="1" dirty="0"/>
          </a:p>
        </p:txBody>
      </p:sp>
      <p:sp>
        <p:nvSpPr>
          <p:cNvPr id="64" name="Zástupný symbol pro datum 6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5" name="Zástupný symbol pro zápatí 6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6" name="Zástupný symbol pro číslo snímku 6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93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964942" y="1988840"/>
            <a:ext cx="1950873" cy="1584176"/>
            <a:chOff x="1171575" y="2309813"/>
            <a:chExt cx="1423988" cy="1257300"/>
          </a:xfrm>
        </p:grpSpPr>
        <p:sp>
          <p:nvSpPr>
            <p:cNvPr id="3" name="AutoShape 3"/>
            <p:cNvSpPr>
              <a:spLocks noChangeArrowheads="1"/>
            </p:cNvSpPr>
            <p:nvPr/>
          </p:nvSpPr>
          <p:spPr bwMode="auto">
            <a:xfrm>
              <a:off x="1171575" y="2309813"/>
              <a:ext cx="1423988" cy="1257300"/>
            </a:xfrm>
            <a:prstGeom prst="hexagon">
              <a:avLst>
                <a:gd name="adj" fmla="val 28314"/>
                <a:gd name="vf" fmla="val 11547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Line 4"/>
            <p:cNvSpPr>
              <a:spLocks noChangeShapeType="1"/>
            </p:cNvSpPr>
            <p:nvPr/>
          </p:nvSpPr>
          <p:spPr bwMode="auto">
            <a:xfrm flipH="1">
              <a:off x="1527175" y="2309813"/>
              <a:ext cx="712788" cy="12573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Line 5"/>
            <p:cNvSpPr>
              <a:spLocks noChangeShapeType="1"/>
            </p:cNvSpPr>
            <p:nvPr/>
          </p:nvSpPr>
          <p:spPr bwMode="auto">
            <a:xfrm>
              <a:off x="1527175" y="2309813"/>
              <a:ext cx="712788" cy="12573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978536" y="3981450"/>
            <a:ext cx="1950991" cy="2042120"/>
            <a:chOff x="2681288" y="1989138"/>
            <a:chExt cx="1306512" cy="1257300"/>
          </a:xfrm>
        </p:grpSpPr>
        <p:sp>
          <p:nvSpPr>
            <p:cNvPr id="6" name="Oval 6"/>
            <p:cNvSpPr>
              <a:spLocks noChangeArrowheads="1"/>
            </p:cNvSpPr>
            <p:nvPr/>
          </p:nvSpPr>
          <p:spPr bwMode="auto">
            <a:xfrm>
              <a:off x="2681288" y="1989138"/>
              <a:ext cx="1306512" cy="125730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Line 7"/>
            <p:cNvSpPr>
              <a:spLocks noChangeShapeType="1"/>
            </p:cNvSpPr>
            <p:nvPr/>
          </p:nvSpPr>
          <p:spPr bwMode="auto">
            <a:xfrm>
              <a:off x="3275013" y="1989138"/>
              <a:ext cx="119062" cy="12573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649914" y="2122232"/>
            <a:ext cx="2450478" cy="1450784"/>
            <a:chOff x="6084168" y="2122232"/>
            <a:chExt cx="1781175" cy="800100"/>
          </a:xfrm>
        </p:grpSpPr>
        <p:sp>
          <p:nvSpPr>
            <p:cNvPr id="8" name="AutoShape 8"/>
            <p:cNvSpPr>
              <a:spLocks noChangeArrowheads="1"/>
            </p:cNvSpPr>
            <p:nvPr/>
          </p:nvSpPr>
          <p:spPr bwMode="auto">
            <a:xfrm>
              <a:off x="6084168" y="2122232"/>
              <a:ext cx="1781175" cy="800100"/>
            </a:xfrm>
            <a:prstGeom prst="homePlate">
              <a:avLst>
                <a:gd name="adj" fmla="val 55655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Line 9"/>
            <p:cNvSpPr>
              <a:spLocks noChangeShapeType="1"/>
            </p:cNvSpPr>
            <p:nvPr/>
          </p:nvSpPr>
          <p:spPr bwMode="auto">
            <a:xfrm>
              <a:off x="6916018" y="2122232"/>
              <a:ext cx="0" cy="8001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394074" y="1988840"/>
            <a:ext cx="1537965" cy="1584176"/>
            <a:chOff x="2443163" y="3352800"/>
            <a:chExt cx="1306512" cy="1257300"/>
          </a:xfrm>
        </p:grpSpPr>
        <p:sp>
          <p:nvSpPr>
            <p:cNvPr id="10" name="AutoShape 10"/>
            <p:cNvSpPr>
              <a:spLocks noChangeArrowheads="1"/>
            </p:cNvSpPr>
            <p:nvPr/>
          </p:nvSpPr>
          <p:spPr bwMode="auto">
            <a:xfrm>
              <a:off x="2443163" y="3352800"/>
              <a:ext cx="1306512" cy="1257300"/>
            </a:xfrm>
            <a:prstGeom prst="plus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Line 11"/>
            <p:cNvSpPr>
              <a:spLocks noChangeShapeType="1"/>
            </p:cNvSpPr>
            <p:nvPr/>
          </p:nvSpPr>
          <p:spPr bwMode="auto">
            <a:xfrm flipH="1">
              <a:off x="2800350" y="3695700"/>
              <a:ext cx="593725" cy="5715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706962" y="3981450"/>
            <a:ext cx="2158382" cy="2042120"/>
            <a:chOff x="4224338" y="3009900"/>
            <a:chExt cx="1425575" cy="1371600"/>
          </a:xfrm>
        </p:grpSpPr>
        <p:sp>
          <p:nvSpPr>
            <p:cNvPr id="12" name="AutoShape 12"/>
            <p:cNvSpPr>
              <a:spLocks noChangeArrowheads="1"/>
            </p:cNvSpPr>
            <p:nvPr/>
          </p:nvSpPr>
          <p:spPr bwMode="auto">
            <a:xfrm>
              <a:off x="4224338" y="3009900"/>
              <a:ext cx="1425575" cy="1371600"/>
            </a:xfrm>
            <a:custGeom>
              <a:avLst/>
              <a:gdLst>
                <a:gd name="T0" fmla="*/ 10860 w 21600"/>
                <a:gd name="T1" fmla="*/ 2187 h 21600"/>
                <a:gd name="T2" fmla="*/ 2928 w 21600"/>
                <a:gd name="T3" fmla="*/ 10800 h 21600"/>
                <a:gd name="T4" fmla="*/ 10860 w 21600"/>
                <a:gd name="T5" fmla="*/ 21600 h 21600"/>
                <a:gd name="T6" fmla="*/ 18672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37 w 21600"/>
                <a:gd name="T13" fmla="*/ 2277 h 21600"/>
                <a:gd name="T14" fmla="*/ 16557 w 21600"/>
                <a:gd name="T15" fmla="*/ 1367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Line 13"/>
            <p:cNvSpPr>
              <a:spLocks noChangeShapeType="1"/>
            </p:cNvSpPr>
            <p:nvPr/>
          </p:nvSpPr>
          <p:spPr bwMode="auto">
            <a:xfrm flipH="1">
              <a:off x="4581525" y="3009900"/>
              <a:ext cx="711200" cy="9144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Zaoblený obdélník 13">
            <a:hlinkClick r:id="rId2" action="ppaction://hlinksldjump"/>
          </p:cNvPr>
          <p:cNvSpPr/>
          <p:nvPr/>
        </p:nvSpPr>
        <p:spPr>
          <a:xfrm>
            <a:off x="971600" y="548680"/>
            <a:ext cx="7128792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Vybarvi jednu polovinu obrázků. Nenech se splést dělicími čárami, nemusí být vždy </a:t>
            </a:r>
            <a:r>
              <a:rPr lang="cs-CZ" sz="2400" b="1" dirty="0" smtClean="0"/>
              <a:t>správně.</a:t>
            </a:r>
            <a:endParaRPr lang="cs-CZ" sz="24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3374030" y="3981450"/>
            <a:ext cx="1990058" cy="2042120"/>
            <a:chOff x="3374030" y="3981450"/>
            <a:chExt cx="1990058" cy="2042120"/>
          </a:xfrm>
        </p:grpSpPr>
        <p:sp>
          <p:nvSpPr>
            <p:cNvPr id="20" name="AutoShape 14"/>
            <p:cNvSpPr>
              <a:spLocks noChangeArrowheads="1"/>
            </p:cNvSpPr>
            <p:nvPr/>
          </p:nvSpPr>
          <p:spPr bwMode="auto">
            <a:xfrm rot="10800000">
              <a:off x="3374030" y="3981450"/>
              <a:ext cx="1990058" cy="2042120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4163056" y="3981450"/>
              <a:ext cx="0" cy="204212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3456059" y="5661248"/>
              <a:ext cx="182599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Zástupný symbol pro datum 4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4" name="Zástupný symbol pro zápatí 4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45" name="Zástupný symbol pro číslo snímku 4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63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196752"/>
            <a:ext cx="763284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1691681" y="620688"/>
            <a:ext cx="576064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Spoj zlomek s obrázkem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06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147283" cy="154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66875"/>
            <a:ext cx="2626896" cy="212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>
            <a:hlinkClick r:id="rId4" action="ppaction://hlinksldjump"/>
          </p:cNvPr>
          <p:cNvSpPr/>
          <p:nvPr/>
        </p:nvSpPr>
        <p:spPr>
          <a:xfrm>
            <a:off x="611560" y="460670"/>
            <a:ext cx="3312368" cy="88009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Rozděl obrazec na třetiny</a:t>
            </a:r>
            <a:endParaRPr lang="cs-CZ" sz="2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4932040" y="460670"/>
            <a:ext cx="3312368" cy="88009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Rozděl obrazec na pětiny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618456" y="5229200"/>
            <a:ext cx="252028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19872" y="5229200"/>
            <a:ext cx="252028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28184" y="5229200"/>
            <a:ext cx="252028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878596" y="4077072"/>
            <a:ext cx="5285692" cy="86409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Rozděl obdélník různými způsoby na čtvrtiny </a:t>
            </a:r>
            <a:endParaRPr lang="cs-CZ" sz="2400" b="1" dirty="0"/>
          </a:p>
        </p:txBody>
      </p:sp>
      <p:sp>
        <p:nvSpPr>
          <p:cNvPr id="3078" name="Zástupný symbol pro datum 307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079" name="Zástupný symbol pro zápatí 307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3080" name="Zástupný symbol pro číslo snímku 307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16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01" y="1536463"/>
            <a:ext cx="7344816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1403648" y="404664"/>
            <a:ext cx="6048672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/>
              <a:t>Odpovídá vždy zlomek danému obrázku? Pokud ne, oprav </a:t>
            </a:r>
            <a:r>
              <a:rPr lang="cs-CZ" b="1" dirty="0" smtClean="0"/>
              <a:t>ho</a:t>
            </a:r>
            <a:endParaRPr lang="cs-CZ" dirty="0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24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39" y="729527"/>
            <a:ext cx="3150096" cy="2362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764704"/>
            <a:ext cx="3493195" cy="2619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3139" y="548680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Str.3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580038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Str.4</a:t>
            </a:r>
            <a:endParaRPr lang="cs-CZ" b="1" dirty="0"/>
          </a:p>
        </p:txBody>
      </p:sp>
      <p:pic>
        <p:nvPicPr>
          <p:cNvPr id="5124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39" y="3791205"/>
            <a:ext cx="3510136" cy="2632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3139" y="3487995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Str.5</a:t>
            </a:r>
            <a:endParaRPr lang="cs-CZ" b="1" dirty="0"/>
          </a:p>
        </p:txBody>
      </p:sp>
      <p:pic>
        <p:nvPicPr>
          <p:cNvPr id="5125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2573"/>
            <a:ext cx="3349178" cy="2511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5" y="3576798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Str.6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84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533"/>
            <a:ext cx="3294112" cy="2470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70265" y="544861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Str.7</a:t>
            </a:r>
            <a:endParaRPr lang="cs-CZ" b="1" dirty="0"/>
          </a:p>
        </p:txBody>
      </p:sp>
      <p:pic>
        <p:nvPicPr>
          <p:cNvPr id="614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56465"/>
            <a:ext cx="3275856" cy="2456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640207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Str.8</a:t>
            </a:r>
            <a:endParaRPr lang="cs-CZ" b="1" dirty="0"/>
          </a:p>
        </p:txBody>
      </p:sp>
      <p:pic>
        <p:nvPicPr>
          <p:cNvPr id="6148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77072"/>
            <a:ext cx="3366120" cy="2524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0265" y="3598023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Str.9</a:t>
            </a:r>
            <a:endParaRPr lang="cs-CZ" b="1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8C83C-464F-4343-A34A-A7E6C70CC8C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65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170</Words>
  <Application>Microsoft Office PowerPoint</Application>
  <PresentationFormat>Předvádění na obrazovce (4:3)</PresentationFormat>
  <Paragraphs>78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17</cp:revision>
  <dcterms:created xsi:type="dcterms:W3CDTF">2012-03-15T13:11:59Z</dcterms:created>
  <dcterms:modified xsi:type="dcterms:W3CDTF">2012-05-10T18:44:29Z</dcterms:modified>
</cp:coreProperties>
</file>