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7"/>
  </p:notesMasterIdLst>
  <p:sldIdLst>
    <p:sldId id="282" r:id="rId2"/>
    <p:sldId id="283" r:id="rId3"/>
    <p:sldId id="284" r:id="rId4"/>
    <p:sldId id="256" r:id="rId5"/>
    <p:sldId id="257" r:id="rId6"/>
    <p:sldId id="262" r:id="rId7"/>
    <p:sldId id="267" r:id="rId8"/>
    <p:sldId id="268" r:id="rId9"/>
    <p:sldId id="269" r:id="rId10"/>
    <p:sldId id="270" r:id="rId11"/>
    <p:sldId id="281" r:id="rId12"/>
    <p:sldId id="277" r:id="rId13"/>
    <p:sldId id="278" r:id="rId14"/>
    <p:sldId id="279" r:id="rId15"/>
    <p:sldId id="280" r:id="rId16"/>
    <p:sldId id="260" r:id="rId17"/>
    <p:sldId id="271" r:id="rId18"/>
    <p:sldId id="261" r:id="rId19"/>
    <p:sldId id="272" r:id="rId20"/>
    <p:sldId id="273" r:id="rId21"/>
    <p:sldId id="274" r:id="rId22"/>
    <p:sldId id="275" r:id="rId23"/>
    <p:sldId id="276" r:id="rId24"/>
    <p:sldId id="287" r:id="rId25"/>
    <p:sldId id="286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VY_32_INOVACE_M_04_Hra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</a:t>
          </a:r>
          <a:r>
            <a:rPr lang="cs-CZ" sz="2000" dirty="0" err="1" smtClean="0"/>
            <a:t>Vrtělková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Hra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</a:t>
          </a:r>
          <a:r>
            <a:rPr lang="cs-CZ" sz="2000" smtClean="0"/>
            <a:t>CZ.1.07/1.4.00/21.004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D718AC0-7BA8-4F00-9622-37097C222D34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9D6CFBC-E61F-4494-85CF-6CE593F8E226}" type="presOf" srcId="{757F3AB3-0718-4624-B441-E567A8F0AB56}" destId="{333A1088-737F-45CB-B68E-254E46348037}" srcOrd="0" destOrd="0" presId="urn:microsoft.com/office/officeart/2005/8/layout/target3"/>
    <dgm:cxn modelId="{3E5D7FDC-396A-49D6-BDCA-C0FE84F8A64B}" type="presOf" srcId="{D1B46980-6531-4606-95E6-44980827E919}" destId="{2BE915AB-18AA-4053-B92C-3BFC9ED204BB}" srcOrd="1" destOrd="0" presId="urn:microsoft.com/office/officeart/2005/8/layout/target3"/>
    <dgm:cxn modelId="{3618FA4E-0021-45FD-8C36-76E1DDD8183E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C6AAB9E-47BA-48A4-AE07-D3189E4DFB7E}" type="presOf" srcId="{4C35D32F-0EAB-4CD7-82EE-45574DC2A586}" destId="{8BEBB6EC-1DAA-4CAC-8A25-BC0FCBD5DBD5}" srcOrd="0" destOrd="0" presId="urn:microsoft.com/office/officeart/2005/8/layout/target3"/>
    <dgm:cxn modelId="{853A261D-DD5E-47E2-A464-6C98A65E2233}" type="presOf" srcId="{B651F6E3-6281-48DB-9319-2AEAFDAE7572}" destId="{6BB5E863-4638-4E1D-BFDE-399D028AC4ED}" srcOrd="1" destOrd="0" presId="urn:microsoft.com/office/officeart/2005/8/layout/target3"/>
    <dgm:cxn modelId="{13CD35EC-B4ED-4F8C-BE82-5B40B670ADF4}" type="presOf" srcId="{D1B46980-6531-4606-95E6-44980827E919}" destId="{6140AFEC-043D-4C43-A2F9-D0F5331DF3A3}" srcOrd="0" destOrd="0" presId="urn:microsoft.com/office/officeart/2005/8/layout/target3"/>
    <dgm:cxn modelId="{58A788D4-8882-47F3-84A9-4019D97FA5BE}" type="presOf" srcId="{D1D4F407-5343-4D3F-B5B9-D407B03CAEB4}" destId="{AED2198E-93D5-4001-81B4-73124B309672}" srcOrd="1" destOrd="0" presId="urn:microsoft.com/office/officeart/2005/8/layout/target3"/>
    <dgm:cxn modelId="{3C093AA3-78C7-4C02-871E-9ED7B498891E}" type="presOf" srcId="{D8197B8C-B260-4A16-BDF4-0947B075E274}" destId="{25B08C86-7E15-44DC-BE7F-FFB55DD49D12}" srcOrd="0" destOrd="0" presId="urn:microsoft.com/office/officeart/2005/8/layout/target3"/>
    <dgm:cxn modelId="{AF681E2D-3B67-4495-8F3C-F4797D888503}" type="presOf" srcId="{B651F6E3-6281-48DB-9319-2AEAFDAE7572}" destId="{619D679B-A015-4ECF-8348-D1034C574F40}" srcOrd="0" destOrd="0" presId="urn:microsoft.com/office/officeart/2005/8/layout/target3"/>
    <dgm:cxn modelId="{855669EF-4B33-47A0-A92F-15244D40B36E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27C33E8-24C6-4960-A449-DF868E6C744F}" type="presParOf" srcId="{333A1088-737F-45CB-B68E-254E46348037}" destId="{F5ABB229-8D3B-4694-996A-96F23CF14429}" srcOrd="0" destOrd="0" presId="urn:microsoft.com/office/officeart/2005/8/layout/target3"/>
    <dgm:cxn modelId="{5194131B-A80E-4DF9-B568-35822713DA9F}" type="presParOf" srcId="{333A1088-737F-45CB-B68E-254E46348037}" destId="{F41139FD-01EE-4571-8B17-4FB00FC51163}" srcOrd="1" destOrd="0" presId="urn:microsoft.com/office/officeart/2005/8/layout/target3"/>
    <dgm:cxn modelId="{405AC663-F3F5-4D95-B91E-3F03F7247A25}" type="presParOf" srcId="{333A1088-737F-45CB-B68E-254E46348037}" destId="{D005CE8C-CC26-4C3E-AC11-E15060ECD759}" srcOrd="2" destOrd="0" presId="urn:microsoft.com/office/officeart/2005/8/layout/target3"/>
    <dgm:cxn modelId="{21AE33D5-C865-4F12-86D6-250EA91327ED}" type="presParOf" srcId="{333A1088-737F-45CB-B68E-254E46348037}" destId="{2C702D82-9B77-49B7-9568-BB8EB47C3372}" srcOrd="3" destOrd="0" presId="urn:microsoft.com/office/officeart/2005/8/layout/target3"/>
    <dgm:cxn modelId="{5DE2EC85-DC71-49D6-AA98-D24BEA3B0ADF}" type="presParOf" srcId="{333A1088-737F-45CB-B68E-254E46348037}" destId="{A52A0455-90FF-4808-ABD0-F02540D31D5A}" srcOrd="4" destOrd="0" presId="urn:microsoft.com/office/officeart/2005/8/layout/target3"/>
    <dgm:cxn modelId="{D2326702-0036-4F7D-84E7-A4478BD4B5BC}" type="presParOf" srcId="{333A1088-737F-45CB-B68E-254E46348037}" destId="{6140AFEC-043D-4C43-A2F9-D0F5331DF3A3}" srcOrd="5" destOrd="0" presId="urn:microsoft.com/office/officeart/2005/8/layout/target3"/>
    <dgm:cxn modelId="{5B53DE64-B6E8-4C00-854A-5645CACF02EC}" type="presParOf" srcId="{333A1088-737F-45CB-B68E-254E46348037}" destId="{9358AC05-5D7D-4327-9F80-1AD486AEA664}" srcOrd="6" destOrd="0" presId="urn:microsoft.com/office/officeart/2005/8/layout/target3"/>
    <dgm:cxn modelId="{A5520F2A-AEDE-4BB8-A04C-CCA7EB3B7725}" type="presParOf" srcId="{333A1088-737F-45CB-B68E-254E46348037}" destId="{313FC574-E1CD-4FB4-B054-0B805CE0447D}" srcOrd="7" destOrd="0" presId="urn:microsoft.com/office/officeart/2005/8/layout/target3"/>
    <dgm:cxn modelId="{419909A8-ECF5-4BBA-A9B8-DBE8AB303EFE}" type="presParOf" srcId="{333A1088-737F-45CB-B68E-254E46348037}" destId="{619D679B-A015-4ECF-8348-D1034C574F40}" srcOrd="8" destOrd="0" presId="urn:microsoft.com/office/officeart/2005/8/layout/target3"/>
    <dgm:cxn modelId="{CE9151E6-9450-4964-BB0A-FCADF07EEA17}" type="presParOf" srcId="{333A1088-737F-45CB-B68E-254E46348037}" destId="{322283A8-4A27-4CDA-BAE3-F381106A9174}" srcOrd="9" destOrd="0" presId="urn:microsoft.com/office/officeart/2005/8/layout/target3"/>
    <dgm:cxn modelId="{36EE7226-B019-42AF-A50E-454BEF022638}" type="presParOf" srcId="{333A1088-737F-45CB-B68E-254E46348037}" destId="{FFC9F71D-1B4F-4AD9-A4A6-86ADEFC8AF5C}" srcOrd="10" destOrd="0" presId="urn:microsoft.com/office/officeart/2005/8/layout/target3"/>
    <dgm:cxn modelId="{5F1A7C3F-4C0B-4EE5-8B60-5EBAB9EAD740}" type="presParOf" srcId="{333A1088-737F-45CB-B68E-254E46348037}" destId="{25B08C86-7E15-44DC-BE7F-FFB55DD49D12}" srcOrd="11" destOrd="0" presId="urn:microsoft.com/office/officeart/2005/8/layout/target3"/>
    <dgm:cxn modelId="{679BF0C9-09E0-4616-9844-303B89B4AA30}" type="presParOf" srcId="{333A1088-737F-45CB-B68E-254E46348037}" destId="{76644BE8-9D7C-4C09-B250-3D10AF48CBB7}" srcOrd="12" destOrd="0" presId="urn:microsoft.com/office/officeart/2005/8/layout/target3"/>
    <dgm:cxn modelId="{15C19164-8762-4B2F-8E18-112CBDFB9014}" type="presParOf" srcId="{333A1088-737F-45CB-B68E-254E46348037}" destId="{EE85B701-7295-41C0-BA7A-34D3756A2AE6}" srcOrd="13" destOrd="0" presId="urn:microsoft.com/office/officeart/2005/8/layout/target3"/>
    <dgm:cxn modelId="{8BA21C23-8D99-43BA-B089-628B77ED1584}" type="presParOf" srcId="{333A1088-737F-45CB-B68E-254E46348037}" destId="{8BEBB6EC-1DAA-4CAC-8A25-BC0FCBD5DBD5}" srcOrd="14" destOrd="0" presId="urn:microsoft.com/office/officeart/2005/8/layout/target3"/>
    <dgm:cxn modelId="{ACEC8ED6-C70A-4DD9-B416-828E10627F88}" type="presParOf" srcId="{333A1088-737F-45CB-B68E-254E46348037}" destId="{AED2198E-93D5-4001-81B4-73124B309672}" srcOrd="15" destOrd="0" presId="urn:microsoft.com/office/officeart/2005/8/layout/target3"/>
    <dgm:cxn modelId="{9CE8D405-F17C-44C3-9D0D-31CED29B2E34}" type="presParOf" srcId="{333A1088-737F-45CB-B68E-254E46348037}" destId="{2BE915AB-18AA-4053-B92C-3BFC9ED204BB}" srcOrd="16" destOrd="0" presId="urn:microsoft.com/office/officeart/2005/8/layout/target3"/>
    <dgm:cxn modelId="{5174FF9E-B4AE-4356-9A67-B490671A61E3}" type="presParOf" srcId="{333A1088-737F-45CB-B68E-254E46348037}" destId="{6BB5E863-4638-4E1D-BFDE-399D028AC4ED}" srcOrd="17" destOrd="0" presId="urn:microsoft.com/office/officeart/2005/8/layout/target3"/>
    <dgm:cxn modelId="{594CD5A4-BA2C-44C2-8FFF-44F180BC4681}" type="presParOf" srcId="{333A1088-737F-45CB-B68E-254E46348037}" destId="{5A5FFA88-C948-4069-8E93-59FA12366E83}" srcOrd="18" destOrd="0" presId="urn:microsoft.com/office/officeart/2005/8/layout/target3"/>
    <dgm:cxn modelId="{1E369162-92A0-4B44-B2D9-7CCE3EDA442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240360" cy="32403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04454" y="0"/>
          <a:ext cx="6444716" cy="32403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604454" y="0"/>
        <a:ext cx="6444716" cy="518457"/>
      </dsp:txXfrm>
    </dsp:sp>
    <dsp:sp modelId="{A52A0455-90FF-4808-ABD0-F02540D31D5A}">
      <dsp:nvSpPr>
        <dsp:cNvPr id="0" name=""/>
        <dsp:cNvSpPr/>
      </dsp:nvSpPr>
      <dsp:spPr>
        <a:xfrm>
          <a:off x="340237" y="518457"/>
          <a:ext cx="2559884" cy="25598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20180" y="518457"/>
          <a:ext cx="6444716" cy="25598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</a:t>
          </a:r>
          <a:r>
            <a:rPr lang="cs-CZ" sz="2000" kern="1200" dirty="0" err="1" smtClean="0"/>
            <a:t>Vrtělková</a:t>
          </a:r>
          <a:endParaRPr lang="cs-CZ" sz="2000" kern="1200" dirty="0"/>
        </a:p>
      </dsp:txBody>
      <dsp:txXfrm>
        <a:off x="1620180" y="518457"/>
        <a:ext cx="6444716" cy="518457"/>
      </dsp:txXfrm>
    </dsp:sp>
    <dsp:sp modelId="{313FC574-E1CD-4FB4-B054-0B805CE0447D}">
      <dsp:nvSpPr>
        <dsp:cNvPr id="0" name=""/>
        <dsp:cNvSpPr/>
      </dsp:nvSpPr>
      <dsp:spPr>
        <a:xfrm>
          <a:off x="680475" y="1036915"/>
          <a:ext cx="1879408" cy="187940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20180" y="1036915"/>
          <a:ext cx="6444716" cy="18794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VY_32_INOVACE_M_04_Hra</a:t>
          </a:r>
          <a:endParaRPr lang="cs-CZ" sz="2000" kern="1200" dirty="0"/>
        </a:p>
      </dsp:txBody>
      <dsp:txXfrm>
        <a:off x="1620180" y="1036915"/>
        <a:ext cx="6444716" cy="518457"/>
      </dsp:txXfrm>
    </dsp:sp>
    <dsp:sp modelId="{FFC9F71D-1B4F-4AD9-A4A6-86ADEFC8AF5C}">
      <dsp:nvSpPr>
        <dsp:cNvPr id="0" name=""/>
        <dsp:cNvSpPr/>
      </dsp:nvSpPr>
      <dsp:spPr>
        <a:xfrm>
          <a:off x="1020713" y="1555372"/>
          <a:ext cx="1198933" cy="11989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70877" y="1556943"/>
          <a:ext cx="6444716" cy="11989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Hra</a:t>
          </a:r>
          <a:endParaRPr lang="cs-CZ" sz="2000" kern="1200" dirty="0"/>
        </a:p>
      </dsp:txBody>
      <dsp:txXfrm>
        <a:off x="1570877" y="1556943"/>
        <a:ext cx="6444716" cy="518457"/>
      </dsp:txXfrm>
    </dsp:sp>
    <dsp:sp modelId="{EE85B701-7295-41C0-BA7A-34D3756A2AE6}">
      <dsp:nvSpPr>
        <dsp:cNvPr id="0" name=""/>
        <dsp:cNvSpPr/>
      </dsp:nvSpPr>
      <dsp:spPr>
        <a:xfrm>
          <a:off x="1360951" y="2073830"/>
          <a:ext cx="518457" cy="5184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20180" y="2073830"/>
          <a:ext cx="6444716" cy="5184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</a:t>
          </a:r>
          <a:r>
            <a:rPr lang="cs-CZ" sz="2000" kern="1200" smtClean="0"/>
            <a:t>CZ.1.07/1.4.00/21.004</a:t>
          </a:r>
          <a:endParaRPr lang="cs-CZ" sz="2000" kern="1200" dirty="0"/>
        </a:p>
      </dsp:txBody>
      <dsp:txXfrm>
        <a:off x="1620180" y="2073830"/>
        <a:ext cx="6444716" cy="5184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44B9EE-14DF-4045-B44F-00A7ED2B918D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D8C04B-6540-406E-A75D-2B66BDBC58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7421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3C0D9-A44F-4ABB-BFDF-9BD7373442EC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986EF-3286-435E-A938-CB9953C4DB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84379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3C0D9-A44F-4ABB-BFDF-9BD7373442EC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986EF-3286-435E-A938-CB9953C4DB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48384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3C0D9-A44F-4ABB-BFDF-9BD7373442EC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986EF-3286-435E-A938-CB9953C4DB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00992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3C0D9-A44F-4ABB-BFDF-9BD7373442EC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986EF-3286-435E-A938-CB9953C4DB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54103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3C0D9-A44F-4ABB-BFDF-9BD7373442EC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986EF-3286-435E-A938-CB9953C4DB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727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3C0D9-A44F-4ABB-BFDF-9BD7373442EC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986EF-3286-435E-A938-CB9953C4DB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12320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3C0D9-A44F-4ABB-BFDF-9BD7373442EC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986EF-3286-435E-A938-CB9953C4DB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59412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3C0D9-A44F-4ABB-BFDF-9BD7373442EC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986EF-3286-435E-A938-CB9953C4DB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72880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3C0D9-A44F-4ABB-BFDF-9BD7373442EC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986EF-3286-435E-A938-CB9953C4DB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38312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3C0D9-A44F-4ABB-BFDF-9BD7373442EC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986EF-3286-435E-A938-CB9953C4DB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4853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3C0D9-A44F-4ABB-BFDF-9BD7373442EC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986EF-3286-435E-A938-CB9953C4DB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23089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D3C0D9-A44F-4ABB-BFDF-9BD7373442EC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4986EF-3286-435E-A938-CB9953C4DB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73708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3.xml"/><Relationship Id="rId13" Type="http://schemas.openxmlformats.org/officeDocument/2006/relationships/slide" Target="slide8.xml"/><Relationship Id="rId18" Type="http://schemas.openxmlformats.org/officeDocument/2006/relationships/slide" Target="slide15.xml"/><Relationship Id="rId3" Type="http://schemas.openxmlformats.org/officeDocument/2006/relationships/slide" Target="slide22.xml"/><Relationship Id="rId21" Type="http://schemas.openxmlformats.org/officeDocument/2006/relationships/slide" Target="slide16.xml"/><Relationship Id="rId7" Type="http://schemas.openxmlformats.org/officeDocument/2006/relationships/slide" Target="slide18.xml"/><Relationship Id="rId12" Type="http://schemas.openxmlformats.org/officeDocument/2006/relationships/slide" Target="slide9.xml"/><Relationship Id="rId17" Type="http://schemas.openxmlformats.org/officeDocument/2006/relationships/slide" Target="slide10.xml"/><Relationship Id="rId2" Type="http://schemas.openxmlformats.org/officeDocument/2006/relationships/image" Target="../media/image2.jpeg"/><Relationship Id="rId16" Type="http://schemas.openxmlformats.org/officeDocument/2006/relationships/slide" Target="slide5.xml"/><Relationship Id="rId20" Type="http://schemas.openxmlformats.org/officeDocument/2006/relationships/slide" Target="slide21.xml"/><Relationship Id="rId1" Type="http://schemas.openxmlformats.org/officeDocument/2006/relationships/slideLayout" Target="../slideLayouts/slideLayout7.xml"/><Relationship Id="rId6" Type="http://schemas.openxmlformats.org/officeDocument/2006/relationships/slide" Target="slide23.xml"/><Relationship Id="rId11" Type="http://schemas.openxmlformats.org/officeDocument/2006/relationships/slide" Target="slide14.xml"/><Relationship Id="rId5" Type="http://schemas.openxmlformats.org/officeDocument/2006/relationships/slide" Target="slide12.xml"/><Relationship Id="rId15" Type="http://schemas.openxmlformats.org/officeDocument/2006/relationships/slide" Target="slide6.xml"/><Relationship Id="rId10" Type="http://schemas.openxmlformats.org/officeDocument/2006/relationships/slide" Target="slide19.xml"/><Relationship Id="rId19" Type="http://schemas.openxmlformats.org/officeDocument/2006/relationships/slide" Target="slide20.xml"/><Relationship Id="rId4" Type="http://schemas.openxmlformats.org/officeDocument/2006/relationships/slide" Target="slide17.xml"/><Relationship Id="rId9" Type="http://schemas.openxmlformats.org/officeDocument/2006/relationships/slide" Target="slide24.xml"/><Relationship Id="rId14" Type="http://schemas.openxmlformats.org/officeDocument/2006/relationships/slide" Target="slide7.xml"/><Relationship Id="rId22" Type="http://schemas.openxmlformats.org/officeDocument/2006/relationships/slide" Target="slide1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80469653"/>
              </p:ext>
            </p:extLst>
          </p:nvPr>
        </p:nvGraphicFramePr>
        <p:xfrm>
          <a:off x="539552" y="1052736"/>
          <a:ext cx="8064896" cy="3240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0885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7693132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Anotace</a:t>
            </a:r>
            <a:r>
              <a:rPr lang="cs-CZ" dirty="0" smtClean="0">
                <a:solidFill>
                  <a:prstClr val="black"/>
                </a:solidFill>
              </a:rPr>
              <a:t>:</a:t>
            </a:r>
          </a:p>
          <a:p>
            <a:r>
              <a:rPr lang="cs-CZ" dirty="0">
                <a:solidFill>
                  <a:prstClr val="black"/>
                </a:solidFill>
              </a:rPr>
              <a:t>	</a:t>
            </a:r>
            <a:r>
              <a:rPr lang="cs-CZ" dirty="0" smtClean="0">
                <a:solidFill>
                  <a:prstClr val="black"/>
                </a:solidFill>
              </a:rPr>
              <a:t>Prezentace </a:t>
            </a:r>
            <a:r>
              <a:rPr lang="cs-CZ" dirty="0">
                <a:solidFill>
                  <a:prstClr val="black"/>
                </a:solidFill>
              </a:rPr>
              <a:t>učiva: </a:t>
            </a:r>
            <a:r>
              <a:rPr lang="cs-CZ" dirty="0" smtClean="0">
                <a:solidFill>
                  <a:prstClr val="black"/>
                </a:solidFill>
              </a:rPr>
              <a:t>hra.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Žáci jsou rozděleni do dvou družstev a postupně plní otevřené úkoly.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Procvičí si zaokrouhlování, porovnávání, doplnění řady čísel, pamětné a písemné</a:t>
            </a:r>
          </a:p>
          <a:p>
            <a:r>
              <a:rPr lang="cs-CZ" dirty="0">
                <a:solidFill>
                  <a:prstClr val="black"/>
                </a:solidFill>
              </a:rPr>
              <a:t>s</a:t>
            </a:r>
            <a:r>
              <a:rPr lang="cs-CZ" dirty="0" smtClean="0">
                <a:solidFill>
                  <a:prstClr val="black"/>
                </a:solidFill>
              </a:rPr>
              <a:t>čítání, odčítání, násobení a dělení.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	Učební materiál vede žáky k aktivní práci, správnost řešení si ověřují </a:t>
            </a:r>
          </a:p>
          <a:p>
            <a:r>
              <a:rPr lang="cs-CZ" dirty="0">
                <a:solidFill>
                  <a:prstClr val="black"/>
                </a:solidFill>
              </a:rPr>
              <a:t>k</a:t>
            </a:r>
            <a:r>
              <a:rPr lang="cs-CZ" smtClean="0">
                <a:solidFill>
                  <a:prstClr val="black"/>
                </a:solidFill>
              </a:rPr>
              <a:t>liknutím </a:t>
            </a:r>
            <a:r>
              <a:rPr lang="cs-CZ" dirty="0" smtClean="0">
                <a:solidFill>
                  <a:prstClr val="black"/>
                </a:solidFill>
              </a:rPr>
              <a:t>na </a:t>
            </a:r>
            <a:r>
              <a:rPr lang="cs-CZ" dirty="0" err="1" smtClean="0">
                <a:solidFill>
                  <a:prstClr val="black"/>
                </a:solidFill>
              </a:rPr>
              <a:t>smajlíka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DUM je určen pro 4. ročník ZŠ, je vhodný pro procvičování.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Pomůcky: psací potřeby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Pro práci s následujícím materiálem si pročtěte pozorně návod k použití.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Autorem materiálu a všech jeho částí, není-li uvedeno jinak, je Hana </a:t>
            </a:r>
            <a:r>
              <a:rPr lang="cs-CZ" dirty="0" err="1" smtClean="0">
                <a:solidFill>
                  <a:prstClr val="black"/>
                </a:solidFill>
              </a:rPr>
              <a:t>Vrtělková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60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Matematika 4. ročník 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9122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1165920"/>
            <a:ext cx="7992888" cy="47459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10000"/>
              </a:spcBef>
              <a:spcAft>
                <a:spcPct val="10000"/>
              </a:spcAft>
              <a:buFontTx/>
              <a:buAutoNum type="arabicPeriod"/>
            </a:pPr>
            <a:r>
              <a:rPr lang="cs-CZ" b="1" dirty="0" smtClean="0">
                <a:cs typeface="Arial" charset="0"/>
              </a:rPr>
              <a:t> Hru hrají dvě družstva.</a:t>
            </a:r>
          </a:p>
          <a:p>
            <a:pPr>
              <a:spcBef>
                <a:spcPct val="10000"/>
              </a:spcBef>
              <a:spcAft>
                <a:spcPct val="10000"/>
              </a:spcAft>
              <a:buFontTx/>
              <a:buAutoNum type="arabicPeriod"/>
            </a:pPr>
            <a:r>
              <a:rPr lang="cs-CZ" b="1" dirty="0" smtClean="0">
                <a:cs typeface="Arial" charset="0"/>
              </a:rPr>
              <a:t> </a:t>
            </a:r>
            <a:r>
              <a:rPr lang="cs-CZ" b="1" dirty="0">
                <a:cs typeface="Arial" charset="0"/>
              </a:rPr>
              <a:t>P</a:t>
            </a:r>
            <a:r>
              <a:rPr lang="cs-CZ" b="1" dirty="0" smtClean="0">
                <a:cs typeface="Arial" charset="0"/>
              </a:rPr>
              <a:t>rvní volí otázku hráči toho družstva, jehož kapitán vítězí v „kámen, nůžky, papír“. </a:t>
            </a:r>
          </a:p>
          <a:p>
            <a:pPr>
              <a:spcBef>
                <a:spcPct val="10000"/>
              </a:spcBef>
              <a:spcAft>
                <a:spcPct val="10000"/>
              </a:spcAft>
              <a:buFontTx/>
              <a:buAutoNum type="arabicPeriod"/>
            </a:pPr>
            <a:r>
              <a:rPr lang="cs-CZ" b="1" dirty="0" smtClean="0">
                <a:cs typeface="Arial" charset="0"/>
              </a:rPr>
              <a:t> Hráči vyberou políčko (otázku) s číslem od 1 do 20 z tabulky otázek. Po kliknutí 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na   vybrané políčko se otevře soutěžní otázka. 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4. Po jejím vyřešení provedou kontrolu kliknutím na </a:t>
            </a:r>
            <a:r>
              <a:rPr lang="cs-CZ" b="1" dirty="0" err="1" smtClean="0">
                <a:cs typeface="Arial" charset="0"/>
              </a:rPr>
              <a:t>smajlíka</a:t>
            </a:r>
            <a:r>
              <a:rPr lang="cs-CZ" b="1" dirty="0" smtClean="0">
                <a:cs typeface="Arial" charset="0"/>
              </a:rPr>
              <a:t>. V případě správné odpovědi se přes Zpět vrátí na hlavní stranu, kde si ve svém barevném poli kliknutím </a:t>
            </a:r>
            <a:r>
              <a:rPr lang="cs-CZ" b="1" dirty="0">
                <a:cs typeface="Arial" charset="0"/>
              </a:rPr>
              <a:t>na příslušné pole tabulky </a:t>
            </a:r>
            <a:r>
              <a:rPr lang="cs-CZ" b="1" dirty="0" smtClean="0">
                <a:cs typeface="Arial" charset="0"/>
              </a:rPr>
              <a:t>označí správně vyřešený úkol.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5. V případě nesprávné odpovědi dostává možnost odpovědi druhý hráč. 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6. Otázky volí družstva vždy střídavě, po správné odpovědi jednoho družstva volí otázku družstvo druhé.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7. Ve hře vítězí družstvo s vyšším počtem dosažených bodů .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8. Družstvo, které první pozná, co je na obrázku pod čísly otázek, získá 3 bonusové body.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endParaRPr lang="cs-CZ" b="1" dirty="0">
              <a:cs typeface="Arial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620688"/>
            <a:ext cx="10927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Návod:</a:t>
            </a:r>
            <a:endParaRPr lang="cs-CZ" sz="24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9111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VrtelkovaH\AppData\Local\Microsoft\Windows\Temporary Internet Files\Content.IE5\S7687CZ2\MP900422422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476672"/>
            <a:ext cx="4572000" cy="3668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>
            <a:hlinkClick r:id="rId3" action="ppaction://hlinksldjump"/>
          </p:cNvPr>
          <p:cNvSpPr/>
          <p:nvPr/>
        </p:nvSpPr>
        <p:spPr>
          <a:xfrm>
            <a:off x="4240560" y="3231266"/>
            <a:ext cx="914400" cy="9144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18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4" action="ppaction://hlinksldjump"/>
          </p:cNvPr>
          <p:cNvSpPr/>
          <p:nvPr/>
        </p:nvSpPr>
        <p:spPr>
          <a:xfrm>
            <a:off x="4214531" y="2318235"/>
            <a:ext cx="914400" cy="9144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13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5" action="ppaction://hlinksldjump"/>
          </p:cNvPr>
          <p:cNvSpPr/>
          <p:nvPr/>
        </p:nvSpPr>
        <p:spPr>
          <a:xfrm>
            <a:off x="4237949" y="1402466"/>
            <a:ext cx="914400" cy="9144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8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6" action="ppaction://hlinksldjump"/>
          </p:cNvPr>
          <p:cNvSpPr/>
          <p:nvPr/>
        </p:nvSpPr>
        <p:spPr>
          <a:xfrm>
            <a:off x="5150083" y="3231266"/>
            <a:ext cx="914400" cy="9144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19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Obdélník 8">
            <a:hlinkClick r:id="rId7" action="ppaction://hlinksldjump"/>
          </p:cNvPr>
          <p:cNvSpPr/>
          <p:nvPr/>
        </p:nvSpPr>
        <p:spPr>
          <a:xfrm>
            <a:off x="5150083" y="2321264"/>
            <a:ext cx="914400" cy="9144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14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Obdélník 9">
            <a:hlinkClick r:id="rId8" action="ppaction://hlinksldjump"/>
          </p:cNvPr>
          <p:cNvSpPr/>
          <p:nvPr/>
        </p:nvSpPr>
        <p:spPr>
          <a:xfrm>
            <a:off x="5150083" y="1402466"/>
            <a:ext cx="914400" cy="9144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9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Obdélník 10">
            <a:hlinkClick r:id="rId9" action="ppaction://hlinksldjump"/>
          </p:cNvPr>
          <p:cNvSpPr/>
          <p:nvPr/>
        </p:nvSpPr>
        <p:spPr>
          <a:xfrm>
            <a:off x="6064483" y="3231266"/>
            <a:ext cx="914400" cy="9144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Obdélník 11">
            <a:hlinkClick r:id="rId10" action="ppaction://hlinksldjump"/>
          </p:cNvPr>
          <p:cNvSpPr/>
          <p:nvPr/>
        </p:nvSpPr>
        <p:spPr>
          <a:xfrm>
            <a:off x="6064483" y="2316866"/>
            <a:ext cx="914400" cy="9144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Obdélník 12">
            <a:hlinkClick r:id="rId11" action="ppaction://hlinksldjump"/>
          </p:cNvPr>
          <p:cNvSpPr/>
          <p:nvPr/>
        </p:nvSpPr>
        <p:spPr>
          <a:xfrm>
            <a:off x="6064483" y="1402466"/>
            <a:ext cx="914400" cy="9144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Obdélník 13">
            <a:hlinkClick r:id="rId12" action="ppaction://hlinksldjump"/>
          </p:cNvPr>
          <p:cNvSpPr/>
          <p:nvPr/>
        </p:nvSpPr>
        <p:spPr>
          <a:xfrm>
            <a:off x="6066749" y="488066"/>
            <a:ext cx="914400" cy="9144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Obdélník 14">
            <a:hlinkClick r:id="rId13" action="ppaction://hlinksldjump"/>
          </p:cNvPr>
          <p:cNvSpPr/>
          <p:nvPr/>
        </p:nvSpPr>
        <p:spPr>
          <a:xfrm>
            <a:off x="5152349" y="488066"/>
            <a:ext cx="914400" cy="9144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4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Obdélník 15">
            <a:hlinkClick r:id="rId14" action="ppaction://hlinksldjump"/>
          </p:cNvPr>
          <p:cNvSpPr/>
          <p:nvPr/>
        </p:nvSpPr>
        <p:spPr>
          <a:xfrm>
            <a:off x="4237949" y="488066"/>
            <a:ext cx="914400" cy="9144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3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Obdélník 16">
            <a:hlinkClick r:id="rId15" action="ppaction://hlinksldjump"/>
          </p:cNvPr>
          <p:cNvSpPr/>
          <p:nvPr/>
        </p:nvSpPr>
        <p:spPr>
          <a:xfrm>
            <a:off x="3316367" y="488066"/>
            <a:ext cx="914400" cy="9144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Obdélník 17">
            <a:hlinkClick r:id="rId16" action="ppaction://hlinksldjump"/>
          </p:cNvPr>
          <p:cNvSpPr/>
          <p:nvPr/>
        </p:nvSpPr>
        <p:spPr>
          <a:xfrm>
            <a:off x="2401967" y="488066"/>
            <a:ext cx="914400" cy="9144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Obdélník 18">
            <a:hlinkClick r:id="rId17" action="ppaction://hlinksldjump"/>
          </p:cNvPr>
          <p:cNvSpPr/>
          <p:nvPr/>
        </p:nvSpPr>
        <p:spPr>
          <a:xfrm>
            <a:off x="2401967" y="1403835"/>
            <a:ext cx="914400" cy="9144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6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Obdélník 19">
            <a:hlinkClick r:id="rId18" action="ppaction://hlinksldjump"/>
          </p:cNvPr>
          <p:cNvSpPr/>
          <p:nvPr/>
        </p:nvSpPr>
        <p:spPr>
          <a:xfrm>
            <a:off x="2401967" y="2318235"/>
            <a:ext cx="914400" cy="9144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11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Obdélník 20">
            <a:hlinkClick r:id="rId19" action="ppaction://hlinksldjump"/>
          </p:cNvPr>
          <p:cNvSpPr/>
          <p:nvPr/>
        </p:nvSpPr>
        <p:spPr>
          <a:xfrm>
            <a:off x="2401090" y="3235664"/>
            <a:ext cx="914400" cy="9144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16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2" name="Obdélník 21">
            <a:hlinkClick r:id="rId20" action="ppaction://hlinksldjump"/>
          </p:cNvPr>
          <p:cNvSpPr/>
          <p:nvPr/>
        </p:nvSpPr>
        <p:spPr>
          <a:xfrm>
            <a:off x="3312002" y="3235664"/>
            <a:ext cx="914400" cy="9144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17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3" name="Obdélník 22">
            <a:hlinkClick r:id="rId21" action="ppaction://hlinksldjump"/>
          </p:cNvPr>
          <p:cNvSpPr/>
          <p:nvPr/>
        </p:nvSpPr>
        <p:spPr>
          <a:xfrm>
            <a:off x="3315490" y="2318235"/>
            <a:ext cx="914400" cy="9144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12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4" name="Obdélník 23">
            <a:hlinkClick r:id="rId22" action="ppaction://hlinksldjump"/>
          </p:cNvPr>
          <p:cNvSpPr/>
          <p:nvPr/>
        </p:nvSpPr>
        <p:spPr>
          <a:xfrm>
            <a:off x="3316367" y="1402466"/>
            <a:ext cx="914400" cy="9144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7</a:t>
            </a:r>
            <a:endParaRPr lang="cs-CZ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27" name="Tabulka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0245729"/>
              </p:ext>
            </p:extLst>
          </p:nvPr>
        </p:nvGraphicFramePr>
        <p:xfrm>
          <a:off x="1012903" y="4516398"/>
          <a:ext cx="3227656" cy="21216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50444"/>
                <a:gridCol w="702875"/>
                <a:gridCol w="624779"/>
                <a:gridCol w="624779"/>
                <a:gridCol w="624779"/>
              </a:tblGrid>
              <a:tr h="53040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53040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53040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53040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9" name="Tabulka 2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62291378"/>
              </p:ext>
            </p:extLst>
          </p:nvPr>
        </p:nvGraphicFramePr>
        <p:xfrm>
          <a:off x="4932040" y="4509119"/>
          <a:ext cx="3402632" cy="207022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85705"/>
                <a:gridCol w="740980"/>
                <a:gridCol w="658649"/>
                <a:gridCol w="658649"/>
                <a:gridCol w="658649"/>
              </a:tblGrid>
              <a:tr h="5193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</a:tr>
              <a:tr h="51933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</a:tr>
              <a:tr h="51221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</a:tr>
              <a:tr h="5193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</a:tr>
            </a:tbl>
          </a:graphicData>
        </a:graphic>
      </p:graphicFrame>
      <p:sp>
        <p:nvSpPr>
          <p:cNvPr id="28" name="TextovéPole 27"/>
          <p:cNvSpPr txBox="1"/>
          <p:nvPr/>
        </p:nvSpPr>
        <p:spPr>
          <a:xfrm>
            <a:off x="1163459" y="4596280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</a:t>
            </a:r>
            <a:endParaRPr lang="cs-CZ" sz="20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817703" y="4604895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2</a:t>
            </a:r>
            <a:endParaRPr lang="cs-CZ" sz="20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525770" y="4604895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3</a:t>
            </a:r>
            <a:endParaRPr lang="cs-CZ" sz="2000" b="1" dirty="0"/>
          </a:p>
        </p:txBody>
      </p:sp>
      <p:sp>
        <p:nvSpPr>
          <p:cNvPr id="1024" name="TextovéPole 1023"/>
          <p:cNvSpPr txBox="1"/>
          <p:nvPr/>
        </p:nvSpPr>
        <p:spPr>
          <a:xfrm>
            <a:off x="3102630" y="4615879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4</a:t>
            </a:r>
            <a:endParaRPr lang="cs-CZ" sz="2000" b="1" dirty="0"/>
          </a:p>
        </p:txBody>
      </p:sp>
      <p:sp>
        <p:nvSpPr>
          <p:cNvPr id="1025" name="TextovéPole 1024"/>
          <p:cNvSpPr txBox="1"/>
          <p:nvPr/>
        </p:nvSpPr>
        <p:spPr>
          <a:xfrm>
            <a:off x="3757593" y="4596280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5</a:t>
            </a:r>
            <a:endParaRPr lang="cs-CZ" sz="2000" b="1" dirty="0"/>
          </a:p>
        </p:txBody>
      </p:sp>
      <p:sp>
        <p:nvSpPr>
          <p:cNvPr id="1027" name="TextovéPole 1026"/>
          <p:cNvSpPr txBox="1"/>
          <p:nvPr/>
        </p:nvSpPr>
        <p:spPr>
          <a:xfrm>
            <a:off x="1160197" y="5097742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6</a:t>
            </a:r>
            <a:endParaRPr lang="cs-CZ" sz="2000" b="1" dirty="0"/>
          </a:p>
        </p:txBody>
      </p:sp>
      <p:sp>
        <p:nvSpPr>
          <p:cNvPr id="1028" name="TextovéPole 1027"/>
          <p:cNvSpPr txBox="1"/>
          <p:nvPr/>
        </p:nvSpPr>
        <p:spPr>
          <a:xfrm>
            <a:off x="1817703" y="5097742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7</a:t>
            </a:r>
            <a:endParaRPr lang="cs-CZ" sz="2000" b="1" dirty="0"/>
          </a:p>
        </p:txBody>
      </p:sp>
      <p:sp>
        <p:nvSpPr>
          <p:cNvPr id="1029" name="TextovéPole 1028"/>
          <p:cNvSpPr txBox="1"/>
          <p:nvPr/>
        </p:nvSpPr>
        <p:spPr>
          <a:xfrm>
            <a:off x="2484438" y="5069215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8</a:t>
            </a:r>
            <a:endParaRPr lang="cs-CZ" sz="2000" b="1" dirty="0"/>
          </a:p>
        </p:txBody>
      </p:sp>
      <p:sp>
        <p:nvSpPr>
          <p:cNvPr id="1030" name="TextovéPole 1029"/>
          <p:cNvSpPr txBox="1"/>
          <p:nvPr/>
        </p:nvSpPr>
        <p:spPr>
          <a:xfrm>
            <a:off x="3154747" y="5099111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9</a:t>
            </a:r>
            <a:endParaRPr lang="cs-CZ" sz="2000" b="1" dirty="0"/>
          </a:p>
        </p:txBody>
      </p:sp>
      <p:sp>
        <p:nvSpPr>
          <p:cNvPr id="1031" name="TextovéPole 1030"/>
          <p:cNvSpPr txBox="1"/>
          <p:nvPr/>
        </p:nvSpPr>
        <p:spPr>
          <a:xfrm>
            <a:off x="3716678" y="5081624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10</a:t>
            </a:r>
            <a:endParaRPr lang="cs-CZ" sz="2000" b="1" dirty="0"/>
          </a:p>
        </p:txBody>
      </p:sp>
      <p:sp>
        <p:nvSpPr>
          <p:cNvPr id="1032" name="TextovéPole 1031"/>
          <p:cNvSpPr txBox="1"/>
          <p:nvPr/>
        </p:nvSpPr>
        <p:spPr>
          <a:xfrm>
            <a:off x="1088800" y="5648052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11</a:t>
            </a:r>
            <a:endParaRPr lang="cs-CZ" sz="2000" b="1" dirty="0"/>
          </a:p>
        </p:txBody>
      </p:sp>
      <p:sp>
        <p:nvSpPr>
          <p:cNvPr id="1033" name="TextovéPole 1032"/>
          <p:cNvSpPr txBox="1"/>
          <p:nvPr/>
        </p:nvSpPr>
        <p:spPr>
          <a:xfrm>
            <a:off x="1769840" y="5648052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12</a:t>
            </a:r>
            <a:endParaRPr lang="cs-CZ" sz="2000" b="1" dirty="0"/>
          </a:p>
        </p:txBody>
      </p:sp>
      <p:sp>
        <p:nvSpPr>
          <p:cNvPr id="1034" name="TextovéPole 1033"/>
          <p:cNvSpPr txBox="1"/>
          <p:nvPr/>
        </p:nvSpPr>
        <p:spPr>
          <a:xfrm>
            <a:off x="2458904" y="5648052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13</a:t>
            </a:r>
            <a:endParaRPr lang="cs-CZ" sz="2000" b="1" dirty="0"/>
          </a:p>
        </p:txBody>
      </p:sp>
      <p:sp>
        <p:nvSpPr>
          <p:cNvPr id="1035" name="TextovéPole 1034"/>
          <p:cNvSpPr txBox="1"/>
          <p:nvPr/>
        </p:nvSpPr>
        <p:spPr>
          <a:xfrm>
            <a:off x="3089826" y="5673654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14</a:t>
            </a:r>
            <a:endParaRPr lang="cs-CZ" sz="2000" b="1" dirty="0"/>
          </a:p>
        </p:txBody>
      </p:sp>
      <p:sp>
        <p:nvSpPr>
          <p:cNvPr id="1036" name="TextovéPole 1035"/>
          <p:cNvSpPr txBox="1"/>
          <p:nvPr/>
        </p:nvSpPr>
        <p:spPr>
          <a:xfrm>
            <a:off x="3719387" y="5648052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15</a:t>
            </a:r>
            <a:endParaRPr lang="cs-CZ" sz="2000" b="1" dirty="0"/>
          </a:p>
        </p:txBody>
      </p:sp>
      <p:sp>
        <p:nvSpPr>
          <p:cNvPr id="1037" name="TextovéPole 1036"/>
          <p:cNvSpPr txBox="1"/>
          <p:nvPr/>
        </p:nvSpPr>
        <p:spPr>
          <a:xfrm>
            <a:off x="1800986" y="6145638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17</a:t>
            </a:r>
            <a:endParaRPr lang="cs-CZ" sz="2000" b="1" dirty="0"/>
          </a:p>
        </p:txBody>
      </p:sp>
      <p:sp>
        <p:nvSpPr>
          <p:cNvPr id="1038" name="TextovéPole 1037"/>
          <p:cNvSpPr txBox="1"/>
          <p:nvPr/>
        </p:nvSpPr>
        <p:spPr>
          <a:xfrm>
            <a:off x="1098538" y="6145638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16</a:t>
            </a:r>
            <a:endParaRPr lang="cs-CZ" sz="2000" b="1" dirty="0"/>
          </a:p>
        </p:txBody>
      </p:sp>
      <p:sp>
        <p:nvSpPr>
          <p:cNvPr id="1039" name="TextovéPole 1038"/>
          <p:cNvSpPr txBox="1"/>
          <p:nvPr/>
        </p:nvSpPr>
        <p:spPr>
          <a:xfrm>
            <a:off x="2414815" y="6165527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18</a:t>
            </a:r>
            <a:endParaRPr lang="cs-CZ" sz="2000" b="1" dirty="0"/>
          </a:p>
        </p:txBody>
      </p:sp>
      <p:sp>
        <p:nvSpPr>
          <p:cNvPr id="1040" name="TextovéPole 1039"/>
          <p:cNvSpPr txBox="1"/>
          <p:nvPr/>
        </p:nvSpPr>
        <p:spPr>
          <a:xfrm>
            <a:off x="3037709" y="6145638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19</a:t>
            </a:r>
            <a:endParaRPr lang="cs-CZ" sz="2000" b="1" dirty="0"/>
          </a:p>
        </p:txBody>
      </p:sp>
      <p:sp>
        <p:nvSpPr>
          <p:cNvPr id="1041" name="TextovéPole 1040"/>
          <p:cNvSpPr txBox="1"/>
          <p:nvPr/>
        </p:nvSpPr>
        <p:spPr>
          <a:xfrm>
            <a:off x="3712029" y="6165527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20</a:t>
            </a:r>
            <a:endParaRPr lang="cs-CZ" sz="2000" b="1" dirty="0"/>
          </a:p>
        </p:txBody>
      </p:sp>
      <p:sp>
        <p:nvSpPr>
          <p:cNvPr id="1042" name="TextovéPole 1041"/>
          <p:cNvSpPr txBox="1"/>
          <p:nvPr/>
        </p:nvSpPr>
        <p:spPr>
          <a:xfrm>
            <a:off x="5101242" y="4553404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</a:t>
            </a:r>
            <a:endParaRPr lang="cs-CZ" sz="2000" b="1" dirty="0"/>
          </a:p>
        </p:txBody>
      </p:sp>
      <p:sp>
        <p:nvSpPr>
          <p:cNvPr id="1043" name="TextovéPole 1042"/>
          <p:cNvSpPr txBox="1"/>
          <p:nvPr/>
        </p:nvSpPr>
        <p:spPr>
          <a:xfrm>
            <a:off x="5853970" y="4553404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2</a:t>
            </a:r>
            <a:endParaRPr lang="cs-CZ" sz="2000" b="1" dirty="0"/>
          </a:p>
        </p:txBody>
      </p:sp>
      <p:sp>
        <p:nvSpPr>
          <p:cNvPr id="1044" name="TextovéPole 1043"/>
          <p:cNvSpPr txBox="1"/>
          <p:nvPr/>
        </p:nvSpPr>
        <p:spPr>
          <a:xfrm>
            <a:off x="6566531" y="4553404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3</a:t>
            </a:r>
            <a:endParaRPr lang="cs-CZ" sz="2000" b="1" dirty="0"/>
          </a:p>
        </p:txBody>
      </p:sp>
      <p:sp>
        <p:nvSpPr>
          <p:cNvPr id="1045" name="TextovéPole 1044"/>
          <p:cNvSpPr txBox="1"/>
          <p:nvPr/>
        </p:nvSpPr>
        <p:spPr>
          <a:xfrm>
            <a:off x="7169468" y="4596280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4</a:t>
            </a:r>
            <a:endParaRPr lang="cs-CZ" sz="2000" b="1" dirty="0"/>
          </a:p>
        </p:txBody>
      </p:sp>
      <p:sp>
        <p:nvSpPr>
          <p:cNvPr id="1046" name="TextovéPole 1045"/>
          <p:cNvSpPr txBox="1"/>
          <p:nvPr/>
        </p:nvSpPr>
        <p:spPr>
          <a:xfrm>
            <a:off x="7851458" y="4553404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5</a:t>
            </a:r>
            <a:endParaRPr lang="cs-CZ" sz="2000" b="1" dirty="0"/>
          </a:p>
        </p:txBody>
      </p:sp>
      <p:sp>
        <p:nvSpPr>
          <p:cNvPr id="1047" name="TextovéPole 1046"/>
          <p:cNvSpPr txBox="1"/>
          <p:nvPr/>
        </p:nvSpPr>
        <p:spPr>
          <a:xfrm>
            <a:off x="5133409" y="5056458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6</a:t>
            </a:r>
            <a:endParaRPr lang="cs-CZ" sz="2000" b="1" dirty="0"/>
          </a:p>
        </p:txBody>
      </p:sp>
      <p:sp>
        <p:nvSpPr>
          <p:cNvPr id="1048" name="TextovéPole 1047"/>
          <p:cNvSpPr txBox="1"/>
          <p:nvPr/>
        </p:nvSpPr>
        <p:spPr>
          <a:xfrm>
            <a:off x="5853970" y="5069215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7</a:t>
            </a:r>
            <a:endParaRPr lang="cs-CZ" sz="2000" b="1" dirty="0"/>
          </a:p>
        </p:txBody>
      </p:sp>
      <p:sp>
        <p:nvSpPr>
          <p:cNvPr id="1049" name="TextovéPole 1048"/>
          <p:cNvSpPr txBox="1"/>
          <p:nvPr/>
        </p:nvSpPr>
        <p:spPr>
          <a:xfrm>
            <a:off x="6523949" y="5069215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8</a:t>
            </a:r>
            <a:endParaRPr lang="cs-CZ" sz="2000" b="1" dirty="0"/>
          </a:p>
        </p:txBody>
      </p:sp>
      <p:sp>
        <p:nvSpPr>
          <p:cNvPr id="1050" name="TextovéPole 1049"/>
          <p:cNvSpPr txBox="1"/>
          <p:nvPr/>
        </p:nvSpPr>
        <p:spPr>
          <a:xfrm>
            <a:off x="7209818" y="5099111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9</a:t>
            </a:r>
            <a:endParaRPr lang="cs-CZ" sz="2000" b="1" dirty="0"/>
          </a:p>
        </p:txBody>
      </p:sp>
      <p:sp>
        <p:nvSpPr>
          <p:cNvPr id="1051" name="TextovéPole 1050"/>
          <p:cNvSpPr txBox="1"/>
          <p:nvPr/>
        </p:nvSpPr>
        <p:spPr>
          <a:xfrm>
            <a:off x="7786537" y="5071590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10</a:t>
            </a:r>
            <a:endParaRPr lang="cs-CZ" sz="2000" b="1" dirty="0"/>
          </a:p>
        </p:txBody>
      </p:sp>
      <p:sp>
        <p:nvSpPr>
          <p:cNvPr id="1052" name="TextovéPole 1051"/>
          <p:cNvSpPr txBox="1"/>
          <p:nvPr/>
        </p:nvSpPr>
        <p:spPr>
          <a:xfrm>
            <a:off x="5058717" y="564805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11</a:t>
            </a:r>
            <a:endParaRPr lang="cs-CZ" sz="2000" b="1" dirty="0"/>
          </a:p>
        </p:txBody>
      </p:sp>
      <p:sp>
        <p:nvSpPr>
          <p:cNvPr id="1053" name="TextovéPole 1052"/>
          <p:cNvSpPr txBox="1"/>
          <p:nvPr/>
        </p:nvSpPr>
        <p:spPr>
          <a:xfrm>
            <a:off x="5724128" y="564805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12</a:t>
            </a:r>
            <a:endParaRPr lang="cs-CZ" sz="2000" b="1" dirty="0"/>
          </a:p>
        </p:txBody>
      </p:sp>
      <p:sp>
        <p:nvSpPr>
          <p:cNvPr id="1054" name="TextovéPole 1053"/>
          <p:cNvSpPr txBox="1"/>
          <p:nvPr/>
        </p:nvSpPr>
        <p:spPr>
          <a:xfrm>
            <a:off x="6459028" y="564805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13</a:t>
            </a:r>
            <a:endParaRPr lang="cs-CZ" sz="2000" b="1" dirty="0"/>
          </a:p>
        </p:txBody>
      </p:sp>
      <p:sp>
        <p:nvSpPr>
          <p:cNvPr id="1055" name="TextovéPole 1054"/>
          <p:cNvSpPr txBox="1"/>
          <p:nvPr/>
        </p:nvSpPr>
        <p:spPr>
          <a:xfrm>
            <a:off x="7098024" y="564805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14</a:t>
            </a:r>
            <a:endParaRPr lang="cs-CZ" sz="2000" b="1" dirty="0"/>
          </a:p>
        </p:txBody>
      </p:sp>
      <p:sp>
        <p:nvSpPr>
          <p:cNvPr id="1056" name="TextovéPole 1055"/>
          <p:cNvSpPr txBox="1"/>
          <p:nvPr/>
        </p:nvSpPr>
        <p:spPr>
          <a:xfrm>
            <a:off x="7786537" y="564805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15</a:t>
            </a:r>
            <a:endParaRPr lang="cs-CZ" sz="2000" b="1" dirty="0"/>
          </a:p>
        </p:txBody>
      </p:sp>
      <p:sp>
        <p:nvSpPr>
          <p:cNvPr id="1057" name="TextovéPole 1056"/>
          <p:cNvSpPr txBox="1"/>
          <p:nvPr/>
        </p:nvSpPr>
        <p:spPr>
          <a:xfrm>
            <a:off x="5037610" y="612833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16</a:t>
            </a:r>
            <a:endParaRPr lang="cs-CZ" sz="2000" b="1" dirty="0"/>
          </a:p>
        </p:txBody>
      </p:sp>
      <p:sp>
        <p:nvSpPr>
          <p:cNvPr id="1058" name="TextovéPole 1057"/>
          <p:cNvSpPr txBox="1"/>
          <p:nvPr/>
        </p:nvSpPr>
        <p:spPr>
          <a:xfrm>
            <a:off x="5789049" y="6126963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17</a:t>
            </a:r>
            <a:endParaRPr lang="cs-CZ" sz="2000" b="1" dirty="0"/>
          </a:p>
        </p:txBody>
      </p:sp>
      <p:sp>
        <p:nvSpPr>
          <p:cNvPr id="1059" name="TextovéPole 1058"/>
          <p:cNvSpPr txBox="1"/>
          <p:nvPr/>
        </p:nvSpPr>
        <p:spPr>
          <a:xfrm>
            <a:off x="6459028" y="6126963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18</a:t>
            </a:r>
            <a:endParaRPr lang="cs-CZ" sz="2000" b="1" dirty="0"/>
          </a:p>
        </p:txBody>
      </p:sp>
      <p:sp>
        <p:nvSpPr>
          <p:cNvPr id="1060" name="TextovéPole 1059"/>
          <p:cNvSpPr txBox="1"/>
          <p:nvPr/>
        </p:nvSpPr>
        <p:spPr>
          <a:xfrm>
            <a:off x="7144897" y="6126963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19</a:t>
            </a:r>
            <a:endParaRPr lang="cs-CZ" sz="2000" b="1" dirty="0"/>
          </a:p>
        </p:txBody>
      </p:sp>
      <p:sp>
        <p:nvSpPr>
          <p:cNvPr id="1061" name="TextovéPole 1060"/>
          <p:cNvSpPr txBox="1"/>
          <p:nvPr/>
        </p:nvSpPr>
        <p:spPr>
          <a:xfrm>
            <a:off x="7786537" y="6145638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20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845590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10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4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0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5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167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8" fill="hold">
                      <p:stCondLst>
                        <p:cond delay="0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172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3" fill="hold">
                      <p:stCondLst>
                        <p:cond delay="0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10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8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10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7"/>
                  </p:tgtEl>
                </p:cond>
              </p:nextCondLst>
            </p:seq>
            <p:seq concurrent="1" nextAc="seek">
              <p:cTn id="187" restart="whenNotActive" fill="hold" evtFilter="cancelBubble" nodeType="interactiveSeq">
                <p:stCondLst>
                  <p:cond evt="onClick" delay="0">
                    <p:tgtEl>
                      <p:spTgt spid="10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8" fill="hold">
                      <p:stCondLst>
                        <p:cond delay="0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9"/>
                  </p:tgtEl>
                </p:cond>
              </p:nextCondLst>
            </p:seq>
            <p:seq concurrent="1" nextAc="seek">
              <p:cTn id="192" restart="whenNotActive" fill="hold" evtFilter="cancelBubble" nodeType="interactiveSeq">
                <p:stCondLst>
                  <p:cond evt="onClick" delay="0">
                    <p:tgtEl>
                      <p:spTgt spid="10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3" fill="hold">
                      <p:stCondLst>
                        <p:cond delay="0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0"/>
                  </p:tgtEl>
                </p:cond>
              </p:nextCondLst>
            </p:seq>
            <p:seq concurrent="1" nextAc="seek">
              <p:cTn id="197" restart="whenNotActive" fill="hold" evtFilter="cancelBubble" nodeType="interactiveSeq">
                <p:stCondLst>
                  <p:cond evt="onClick" delay="0">
                    <p:tgtEl>
                      <p:spTgt spid="10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8" fill="hold">
                      <p:stCondLst>
                        <p:cond delay="0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1"/>
                  </p:tgtEl>
                </p:cond>
              </p:nextCondLst>
            </p:seq>
            <p:seq concurrent="1" nextAc="seek">
              <p:cTn id="202" restart="whenNotActive" fill="hold" evtFilter="cancelBubble" nodeType="interactiveSeq">
                <p:stCondLst>
                  <p:cond evt="onClick" delay="0">
                    <p:tgtEl>
                      <p:spTgt spid="10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3" fill="hold">
                      <p:stCondLst>
                        <p:cond delay="0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2"/>
                  </p:tgtEl>
                </p:cond>
              </p:nextCondLst>
            </p:seq>
            <p:seq concurrent="1" nextAc="seek">
              <p:cTn id="207" restart="whenNotActive" fill="hold" evtFilter="cancelBubble" nodeType="interactiveSeq">
                <p:stCondLst>
                  <p:cond evt="onClick" delay="0">
                    <p:tgtEl>
                      <p:spTgt spid="10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8" fill="hold">
                      <p:stCondLst>
                        <p:cond delay="0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3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10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4"/>
                  </p:tgtEl>
                </p:cond>
              </p:nextCondLst>
            </p:seq>
            <p:seq concurrent="1" nextAc="seek">
              <p:cTn id="217" restart="whenNotActive" fill="hold" evtFilter="cancelBubble" nodeType="interactiveSeq">
                <p:stCondLst>
                  <p:cond evt="onClick" delay="0">
                    <p:tgtEl>
                      <p:spTgt spid="10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8" fill="hold">
                      <p:stCondLst>
                        <p:cond delay="0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5"/>
                  </p:tgtEl>
                </p:cond>
              </p:nextCondLst>
            </p:seq>
            <p:seq concurrent="1" nextAc="seek">
              <p:cTn id="222" restart="whenNotActive" fill="hold" evtFilter="cancelBubble" nodeType="interactiveSeq">
                <p:stCondLst>
                  <p:cond evt="onClick" delay="0">
                    <p:tgtEl>
                      <p:spTgt spid="10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3" fill="hold">
                      <p:stCondLst>
                        <p:cond delay="0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6"/>
                  </p:tgtEl>
                </p:cond>
              </p:nextCondLst>
            </p:seq>
            <p:seq concurrent="1" nextAc="seek">
              <p:cTn id="227" restart="whenNotActive" fill="hold" evtFilter="cancelBubble" nodeType="interactiveSeq">
                <p:stCondLst>
                  <p:cond evt="onClick" delay="0">
                    <p:tgtEl>
                      <p:spTgt spid="10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8" fill="hold">
                      <p:stCondLst>
                        <p:cond delay="0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7"/>
                  </p:tgtEl>
                </p:cond>
              </p:nextCondLst>
            </p:seq>
            <p:seq concurrent="1" nextAc="seek">
              <p:cTn id="232" restart="whenNotActive" fill="hold" evtFilter="cancelBubble" nodeType="interactiveSeq">
                <p:stCondLst>
                  <p:cond evt="onClick" delay="0">
                    <p:tgtEl>
                      <p:spTgt spid="10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3" fill="hold">
                      <p:stCondLst>
                        <p:cond delay="0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8"/>
                  </p:tgtEl>
                </p:cond>
              </p:nextCondLst>
            </p:seq>
            <p:seq concurrent="1" nextAc="seek">
              <p:cTn id="237" restart="whenNotActive" fill="hold" evtFilter="cancelBubble" nodeType="interactiveSeq">
                <p:stCondLst>
                  <p:cond evt="onClick" delay="0">
                    <p:tgtEl>
                      <p:spTgt spid="10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8" fill="hold">
                      <p:stCondLst>
                        <p:cond delay="0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9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1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>
                      <p:stCondLst>
                        <p:cond delay="0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0"/>
                  </p:tgtEl>
                </p:cond>
              </p:nextCondLst>
            </p:seq>
            <p:seq concurrent="1" nextAc="seek">
              <p:cTn id="247" restart="whenNotActive" fill="hold" evtFilter="cancelBubble" nodeType="interactiveSeq">
                <p:stCondLst>
                  <p:cond evt="onClick" delay="0">
                    <p:tgtEl>
                      <p:spTgt spid="1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8" fill="hold">
                      <p:stCondLst>
                        <p:cond delay="0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1"/>
                  </p:tgtEl>
                </p:cond>
              </p:nextCondLst>
            </p:seq>
            <p:seq concurrent="1" nextAc="seek">
              <p:cTn id="252" restart="whenNotActive" fill="hold" evtFilter="cancelBubble" nodeType="interactiveSeq">
                <p:stCondLst>
                  <p:cond evt="onClick" delay="0">
                    <p:tgtEl>
                      <p:spTgt spid="1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3" fill="hold">
                      <p:stCondLst>
                        <p:cond delay="0"/>
                      </p:stCondLst>
                      <p:childTnLst>
                        <p:par>
                          <p:cTn id="254" fill="hold">
                            <p:stCondLst>
                              <p:cond delay="0"/>
                            </p:stCondLst>
                            <p:childTnLst>
                              <p:par>
                                <p:cTn id="25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2"/>
                  </p:tgtEl>
                </p:cond>
              </p:nextCondLst>
            </p:seq>
            <p:seq concurrent="1" nextAc="seek">
              <p:cTn id="257" restart="whenNotActive" fill="hold" evtFilter="cancelBubble" nodeType="interactiveSeq">
                <p:stCondLst>
                  <p:cond evt="onClick" delay="0">
                    <p:tgtEl>
                      <p:spTgt spid="1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8" fill="hold">
                      <p:stCondLst>
                        <p:cond delay="0"/>
                      </p:stCondLst>
                      <p:childTnLst>
                        <p:par>
                          <p:cTn id="259" fill="hold">
                            <p:stCondLst>
                              <p:cond delay="0"/>
                            </p:stCondLst>
                            <p:childTnLst>
                              <p:par>
                                <p:cTn id="26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3"/>
                  </p:tgtEl>
                </p:cond>
              </p:nextCondLst>
            </p:seq>
            <p:seq concurrent="1" nextAc="seek">
              <p:cTn id="262" restart="whenNotActive" fill="hold" evtFilter="cancelBubble" nodeType="interactiveSeq">
                <p:stCondLst>
                  <p:cond evt="onClick" delay="0">
                    <p:tgtEl>
                      <p:spTgt spid="1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3" fill="hold">
                      <p:stCondLst>
                        <p:cond delay="0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4"/>
                  </p:tgtEl>
                </p:cond>
              </p:nextCondLst>
            </p:seq>
            <p:seq concurrent="1" nextAc="seek">
              <p:cTn id="267" restart="whenNotActive" fill="hold" evtFilter="cancelBubble" nodeType="interactiveSeq">
                <p:stCondLst>
                  <p:cond evt="onClick" delay="0">
                    <p:tgtEl>
                      <p:spTgt spid="10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8" fill="hold">
                      <p:stCondLst>
                        <p:cond delay="0"/>
                      </p:stCondLst>
                      <p:childTnLst>
                        <p:par>
                          <p:cTn id="269" fill="hold">
                            <p:stCondLst>
                              <p:cond delay="0"/>
                            </p:stCondLst>
                            <p:childTnLst>
                              <p:par>
                                <p:cTn id="27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5"/>
                  </p:tgtEl>
                </p:cond>
              </p:nextCondLst>
            </p:seq>
            <p:seq concurrent="1" nextAc="seek">
              <p:cTn id="272" restart="whenNotActive" fill="hold" evtFilter="cancelBubble" nodeType="interactiveSeq">
                <p:stCondLst>
                  <p:cond evt="onClick" delay="0">
                    <p:tgtEl>
                      <p:spTgt spid="10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3" fill="hold">
                      <p:stCondLst>
                        <p:cond delay="0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6"/>
                  </p:tgtEl>
                </p:cond>
              </p:nextCondLst>
            </p:seq>
            <p:seq concurrent="1" nextAc="seek">
              <p:cTn id="277" restart="whenNotActive" fill="hold" evtFilter="cancelBubble" nodeType="interactiveSeq">
                <p:stCondLst>
                  <p:cond evt="onClick" delay="0">
                    <p:tgtEl>
                      <p:spTgt spid="10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8" fill="hold">
                      <p:stCondLst>
                        <p:cond delay="0"/>
                      </p:stCondLst>
                      <p:childTnLst>
                        <p:par>
                          <p:cTn id="279" fill="hold">
                            <p:stCondLst>
                              <p:cond delay="0"/>
                            </p:stCondLst>
                            <p:childTnLst>
                              <p:par>
                                <p:cTn id="28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7"/>
                  </p:tgtEl>
                </p:cond>
              </p:nextCondLst>
            </p:seq>
            <p:seq concurrent="1" nextAc="seek">
              <p:cTn id="282" restart="whenNotActive" fill="hold" evtFilter="cancelBubble" nodeType="interactiveSeq">
                <p:stCondLst>
                  <p:cond evt="onClick" delay="0">
                    <p:tgtEl>
                      <p:spTgt spid="10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3" fill="hold">
                      <p:stCondLst>
                        <p:cond delay="0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8"/>
                  </p:tgtEl>
                </p:cond>
              </p:nextCondLst>
            </p:seq>
            <p:seq concurrent="1" nextAc="seek">
              <p:cTn id="287" restart="whenNotActive" fill="hold" evtFilter="cancelBubble" nodeType="interactiveSeq">
                <p:stCondLst>
                  <p:cond evt="onClick" delay="0">
                    <p:tgtEl>
                      <p:spTgt spid="10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8" fill="hold">
                      <p:stCondLst>
                        <p:cond delay="0"/>
                      </p:stCondLst>
                      <p:childTnLst>
                        <p:par>
                          <p:cTn id="289" fill="hold">
                            <p:stCondLst>
                              <p:cond delay="0"/>
                            </p:stCondLst>
                            <p:childTnLst>
                              <p:par>
                                <p:cTn id="29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9"/>
                  </p:tgtEl>
                </p:cond>
              </p:nextCondLst>
            </p:seq>
            <p:seq concurrent="1" nextAc="seek">
              <p:cTn id="292" restart="whenNotActive" fill="hold" evtFilter="cancelBubble" nodeType="interactiveSeq">
                <p:stCondLst>
                  <p:cond evt="onClick" delay="0">
                    <p:tgtEl>
                      <p:spTgt spid="10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3" fill="hold">
                      <p:stCondLst>
                        <p:cond delay="0"/>
                      </p:stCondLst>
                      <p:childTnLst>
                        <p:par>
                          <p:cTn id="294" fill="hold">
                            <p:stCondLst>
                              <p:cond delay="0"/>
                            </p:stCondLst>
                            <p:childTnLst>
                              <p:par>
                                <p:cTn id="29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0"/>
                  </p:tgtEl>
                </p:cond>
              </p:nextCondLst>
            </p:seq>
            <p:seq concurrent="1" nextAc="seek">
              <p:cTn id="297" restart="whenNotActive" fill="hold" evtFilter="cancelBubble" nodeType="interactiveSeq">
                <p:stCondLst>
                  <p:cond evt="onClick" delay="0">
                    <p:tgtEl>
                      <p:spTgt spid="10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8" fill="hold">
                      <p:stCondLst>
                        <p:cond delay="0"/>
                      </p:stCondLst>
                      <p:childTnLst>
                        <p:par>
                          <p:cTn id="299" fill="hold">
                            <p:stCondLst>
                              <p:cond delay="0"/>
                            </p:stCondLst>
                            <p:childTnLst>
                              <p:par>
                                <p:cTn id="30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1"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8" grpId="0" animBg="1"/>
      <p:bldP spid="30" grpId="0" animBg="1"/>
      <p:bldP spid="31" grpId="0" animBg="1"/>
      <p:bldP spid="1024" grpId="0" animBg="1"/>
      <p:bldP spid="1025" grpId="0" animBg="1"/>
      <p:bldP spid="1027" grpId="0" animBg="1"/>
      <p:bldP spid="1028" grpId="0" animBg="1"/>
      <p:bldP spid="1029" grpId="0" animBg="1"/>
      <p:bldP spid="1030" grpId="0" animBg="1"/>
      <p:bldP spid="1031" grpId="0" animBg="1"/>
      <p:bldP spid="1032" grpId="0" animBg="1"/>
      <p:bldP spid="1033" grpId="0" animBg="1"/>
      <p:bldP spid="1034" grpId="0" animBg="1"/>
      <p:bldP spid="1035" grpId="0" animBg="1"/>
      <p:bldP spid="1036" grpId="0" animBg="1"/>
      <p:bldP spid="1037" grpId="0" animBg="1"/>
      <p:bldP spid="1038" grpId="0" animBg="1"/>
      <p:bldP spid="1039" grpId="0" animBg="1"/>
      <p:bldP spid="1040" grpId="0" animBg="1"/>
      <p:bldP spid="1041" grpId="0" animBg="1"/>
      <p:bldP spid="1042" grpId="0" animBg="1"/>
      <p:bldP spid="1043" grpId="0" animBg="1"/>
      <p:bldP spid="1044" grpId="0" animBg="1"/>
      <p:bldP spid="1045" grpId="0" animBg="1"/>
      <p:bldP spid="1046" grpId="0" animBg="1"/>
      <p:bldP spid="1047" grpId="0" animBg="1"/>
      <p:bldP spid="1048" grpId="0" animBg="1"/>
      <p:bldP spid="1049" grpId="0" animBg="1"/>
      <p:bldP spid="1050" grpId="0" animBg="1"/>
      <p:bldP spid="1051" grpId="0" animBg="1"/>
      <p:bldP spid="1052" grpId="0" animBg="1"/>
      <p:bldP spid="1053" grpId="0" animBg="1"/>
      <p:bldP spid="1054" grpId="0" animBg="1"/>
      <p:bldP spid="1055" grpId="0" animBg="1"/>
      <p:bldP spid="1056" grpId="0" animBg="1"/>
      <p:bldP spid="1057" grpId="0" animBg="1"/>
      <p:bldP spid="1058" grpId="0" animBg="1"/>
      <p:bldP spid="1059" grpId="0" animBg="1"/>
      <p:bldP spid="1060" grpId="0" animBg="1"/>
      <p:bldP spid="106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881316" y="645641"/>
            <a:ext cx="4896544" cy="72008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Zaokrouhli číslo na stovky: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71600" y="1844824"/>
            <a:ext cx="209704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12 654</a:t>
            </a:r>
            <a:endParaRPr lang="cs-CZ" sz="5400" b="1" dirty="0"/>
          </a:p>
        </p:txBody>
      </p:sp>
      <p:pic>
        <p:nvPicPr>
          <p:cNvPr id="2051" name="Picture 3" descr="C:\Users\VrtelkovaH\AppData\Local\Microsoft\Windows\Temporary Internet Files\Content.IE5\DE4CGPLA\MC9004380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005681"/>
            <a:ext cx="1558648" cy="1499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971600" y="5235297"/>
            <a:ext cx="15985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12 700</a:t>
            </a:r>
            <a:endParaRPr lang="cs-CZ" sz="4000" b="1" dirty="0"/>
          </a:p>
        </p:txBody>
      </p:sp>
      <p:sp>
        <p:nvSpPr>
          <p:cNvPr id="8" name="Šipka doprava 7">
            <a:hlinkClick r:id="rId3" action="ppaction://hlinksldjump"/>
          </p:cNvPr>
          <p:cNvSpPr/>
          <p:nvPr/>
        </p:nvSpPr>
        <p:spPr>
          <a:xfrm>
            <a:off x="6012160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766055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Users\VrtelkovaH\AppData\Local\Microsoft\Windows\Temporary Internet Files\Content.IE5\DE4CGPLA\MC9004380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980728"/>
            <a:ext cx="1558648" cy="1499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aoblený obdélník 5"/>
          <p:cNvSpPr/>
          <p:nvPr/>
        </p:nvSpPr>
        <p:spPr>
          <a:xfrm>
            <a:off x="881316" y="645641"/>
            <a:ext cx="4896544" cy="72008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Zaokrouhli číslo na tisíce: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43608" y="2708920"/>
            <a:ext cx="145424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9 876</a:t>
            </a:r>
            <a:endParaRPr lang="cs-CZ" sz="4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43607" y="5265204"/>
            <a:ext cx="10310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10 000</a:t>
            </a:r>
            <a:endParaRPr lang="cs-CZ" sz="2400" dirty="0"/>
          </a:p>
        </p:txBody>
      </p:sp>
      <p:sp>
        <p:nvSpPr>
          <p:cNvPr id="9" name="Šipka doprava 8">
            <a:hlinkClick r:id="rId3" action="ppaction://hlinksldjump"/>
          </p:cNvPr>
          <p:cNvSpPr/>
          <p:nvPr/>
        </p:nvSpPr>
        <p:spPr>
          <a:xfrm>
            <a:off x="6334324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433999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Šipka doprava 2">
            <a:hlinkClick r:id="rId2" action="ppaction://hlinksldjump"/>
          </p:cNvPr>
          <p:cNvSpPr/>
          <p:nvPr/>
        </p:nvSpPr>
        <p:spPr>
          <a:xfrm>
            <a:off x="6012160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4" name="Picture 3" descr="C:\Users\VrtelkovaH\AppData\Local\Microsoft\Windows\Temporary Internet Files\Content.IE5\DE4CGPLA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005681"/>
            <a:ext cx="1558648" cy="1499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827584" y="693095"/>
            <a:ext cx="4320480" cy="64807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Porovnej čísla: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5265204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 smtClean="0"/>
              <a:t>&gt;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971600" y="2276872"/>
            <a:ext cx="468269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823 555 __ 822 555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3189766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827584" y="693095"/>
            <a:ext cx="4320480" cy="64807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Porovnej čísla:</a:t>
            </a:r>
            <a:endParaRPr lang="cs-CZ" sz="3200" b="1" dirty="0"/>
          </a:p>
        </p:txBody>
      </p:sp>
      <p:sp>
        <p:nvSpPr>
          <p:cNvPr id="3" name="Šipka doprava 2">
            <a:hlinkClick r:id="rId2" action="ppaction://hlinksldjump"/>
          </p:cNvPr>
          <p:cNvSpPr/>
          <p:nvPr/>
        </p:nvSpPr>
        <p:spPr>
          <a:xfrm>
            <a:off x="6012160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4" name="Picture 3" descr="C:\Users\VrtelkovaH\AppData\Local\Microsoft\Windows\Temporary Internet Files\Content.IE5\DE4CGPLA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005681"/>
            <a:ext cx="1558648" cy="1499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7584" y="2505075"/>
            <a:ext cx="468269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650 766 __ 655 766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5265204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 smtClean="0"/>
              <a:t>&lt;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62135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Šipka doprava 2">
            <a:hlinkClick r:id="rId2" action="ppaction://hlinksldjump"/>
          </p:cNvPr>
          <p:cNvSpPr/>
          <p:nvPr/>
        </p:nvSpPr>
        <p:spPr>
          <a:xfrm>
            <a:off x="6012160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5" name="Picture 3" descr="C:\Users\VrtelkovaH\AppData\Local\Microsoft\Windows\Temporary Internet Files\Content.IE5\DE4CGPLA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005681"/>
            <a:ext cx="1558648" cy="1499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aoblený obdélník 5"/>
          <p:cNvSpPr/>
          <p:nvPr/>
        </p:nvSpPr>
        <p:spPr>
          <a:xfrm>
            <a:off x="899592" y="620688"/>
            <a:ext cx="4608512" cy="57606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Doplň řadu čísel:</a:t>
            </a:r>
            <a:endParaRPr lang="cs-CZ" sz="32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683568" y="2924944"/>
            <a:ext cx="582723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240, 280, ____, 360, 400</a:t>
            </a:r>
            <a:endParaRPr lang="cs-CZ" sz="4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9592" y="5265204"/>
            <a:ext cx="6511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320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987133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899592" y="620688"/>
            <a:ext cx="4608512" cy="57606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Doplň řadu čísel:</a:t>
            </a:r>
            <a:endParaRPr lang="cs-CZ" sz="3200" b="1" dirty="0"/>
          </a:p>
        </p:txBody>
      </p:sp>
      <p:sp>
        <p:nvSpPr>
          <p:cNvPr id="3" name="Šipka doprava 2">
            <a:hlinkClick r:id="rId2" action="ppaction://hlinksldjump"/>
          </p:cNvPr>
          <p:cNvSpPr/>
          <p:nvPr/>
        </p:nvSpPr>
        <p:spPr>
          <a:xfrm>
            <a:off x="6012160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5" name="Picture 3" descr="C:\Users\VrtelkovaH\AppData\Local\Microsoft\Windows\Temporary Internet Files\Content.IE5\DE4CGPLA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005681"/>
            <a:ext cx="1558648" cy="1499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55576" y="2708920"/>
            <a:ext cx="582723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150, 200, ____, 300, 350</a:t>
            </a:r>
            <a:endParaRPr lang="cs-CZ" sz="4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03648" y="5157192"/>
            <a:ext cx="6511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250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987133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755576" y="681645"/>
            <a:ext cx="3672408" cy="64807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Vynásob pamětně: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Šipka doprava 2">
            <a:hlinkClick r:id="rId2" action="ppaction://hlinksldjump"/>
          </p:cNvPr>
          <p:cNvSpPr/>
          <p:nvPr/>
        </p:nvSpPr>
        <p:spPr>
          <a:xfrm>
            <a:off x="6012160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4" name="Picture 3" descr="C:\Users\VrtelkovaH\AppData\Local\Microsoft\Windows\Temporary Internet Files\Content.IE5\DE4CGPLA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005681"/>
            <a:ext cx="1558648" cy="1499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763688" y="2276872"/>
            <a:ext cx="214193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142 . 7 =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4941168"/>
            <a:ext cx="6511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994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24199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Šipka doprava 2">
            <a:hlinkClick r:id="rId2" action="ppaction://hlinksldjump"/>
          </p:cNvPr>
          <p:cNvSpPr/>
          <p:nvPr/>
        </p:nvSpPr>
        <p:spPr>
          <a:xfrm>
            <a:off x="6012160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4" name="Picture 3" descr="C:\Users\VrtelkovaH\AppData\Local\Microsoft\Windows\Temporary Internet Files\Content.IE5\DE4CGPLA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005681"/>
            <a:ext cx="1558648" cy="1499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683568" y="620688"/>
            <a:ext cx="3096344" cy="64807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Sečti pamětně: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2636912"/>
            <a:ext cx="481093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105 640 + 550 128 =</a:t>
            </a:r>
            <a:endParaRPr lang="cs-CZ" sz="4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9592" y="5157192"/>
            <a:ext cx="11865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655 768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227764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683568" y="620688"/>
            <a:ext cx="3096344" cy="64807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Sečti pamětně:</a:t>
            </a:r>
            <a:endParaRPr lang="cs-CZ" sz="3200" b="1" dirty="0"/>
          </a:p>
        </p:txBody>
      </p:sp>
      <p:sp>
        <p:nvSpPr>
          <p:cNvPr id="3" name="Šipka doprava 2">
            <a:hlinkClick r:id="rId2" action="ppaction://hlinksldjump"/>
          </p:cNvPr>
          <p:cNvSpPr/>
          <p:nvPr/>
        </p:nvSpPr>
        <p:spPr>
          <a:xfrm>
            <a:off x="6012160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4" name="Picture 3" descr="C:\Users\VrtelkovaH\AppData\Local\Microsoft\Windows\Temporary Internet Files\Content.IE5\DE4CGPLA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005681"/>
            <a:ext cx="1558648" cy="1499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83568" y="2885889"/>
            <a:ext cx="481093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123 500 + 320 655 =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5445224"/>
            <a:ext cx="11865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444 155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79200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Šipka doprava 2">
            <a:hlinkClick r:id="rId2" action="ppaction://hlinksldjump"/>
          </p:cNvPr>
          <p:cNvSpPr/>
          <p:nvPr/>
        </p:nvSpPr>
        <p:spPr>
          <a:xfrm>
            <a:off x="6012160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4" name="Picture 3" descr="C:\Users\VrtelkovaH\AppData\Local\Microsoft\Windows\Temporary Internet Files\Content.IE5\DE4CGPLA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005681"/>
            <a:ext cx="1558648" cy="1499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755576" y="552974"/>
            <a:ext cx="3528392" cy="643777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Odečti pamětně: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8127" y="1953683"/>
            <a:ext cx="424026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60 765 – 11 632 =</a:t>
            </a:r>
            <a:endParaRPr lang="cs-CZ" sz="4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9592" y="5085184"/>
            <a:ext cx="10310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49 133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01840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755576" y="552974"/>
            <a:ext cx="3528392" cy="643777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Odečti pamětně:</a:t>
            </a:r>
            <a:endParaRPr lang="cs-CZ" sz="3200" b="1" dirty="0"/>
          </a:p>
        </p:txBody>
      </p:sp>
      <p:sp>
        <p:nvSpPr>
          <p:cNvPr id="3" name="Šipka doprava 2">
            <a:hlinkClick r:id="rId2" action="ppaction://hlinksldjump"/>
          </p:cNvPr>
          <p:cNvSpPr/>
          <p:nvPr/>
        </p:nvSpPr>
        <p:spPr>
          <a:xfrm>
            <a:off x="6012160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4" name="Picture 3" descr="C:\Users\VrtelkovaH\AppData\Local\Microsoft\Windows\Temporary Internet Files\Content.IE5\DE4CGPLA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005681"/>
            <a:ext cx="1558648" cy="1499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87624" y="2276872"/>
            <a:ext cx="374814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87 543-32 654=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5445224"/>
            <a:ext cx="10310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54 889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03676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Šipka doprava 2">
            <a:hlinkClick r:id="rId2" action="ppaction://hlinksldjump"/>
          </p:cNvPr>
          <p:cNvSpPr/>
          <p:nvPr/>
        </p:nvSpPr>
        <p:spPr>
          <a:xfrm>
            <a:off x="6012160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4" name="Picture 3" descr="C:\Users\VrtelkovaH\AppData\Local\Microsoft\Windows\Temporary Internet Files\Content.IE5\DE4CGPLA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005681"/>
            <a:ext cx="1558648" cy="1499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611560" y="609637"/>
            <a:ext cx="4176464" cy="79208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Vynásob písemně: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52380" y="1812221"/>
            <a:ext cx="1795684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12 345</a:t>
            </a:r>
          </a:p>
          <a:p>
            <a:r>
              <a:rPr lang="cs-CZ" sz="4400" b="1" u="sng" dirty="0" smtClean="0"/>
              <a:t>.       73</a:t>
            </a:r>
            <a:endParaRPr lang="cs-CZ" sz="4400" b="1" u="sng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4725144"/>
            <a:ext cx="992579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12 345</a:t>
            </a:r>
          </a:p>
          <a:p>
            <a:r>
              <a:rPr lang="cs-CZ" u="sng" dirty="0" smtClean="0"/>
              <a:t> .       73</a:t>
            </a:r>
          </a:p>
          <a:p>
            <a:r>
              <a:rPr lang="cs-CZ" dirty="0" smtClean="0"/>
              <a:t>  37 035</a:t>
            </a:r>
          </a:p>
          <a:p>
            <a:r>
              <a:rPr lang="cs-CZ" u="sng" dirty="0" smtClean="0"/>
              <a:t>864 15   </a:t>
            </a:r>
          </a:p>
          <a:p>
            <a:r>
              <a:rPr lang="cs-CZ" dirty="0" smtClean="0"/>
              <a:t>901 185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94650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641425" y="609637"/>
            <a:ext cx="4176464" cy="79208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Vynásob písemně:</a:t>
            </a:r>
            <a:endParaRPr lang="cs-CZ" sz="3200" b="1" dirty="0"/>
          </a:p>
        </p:txBody>
      </p:sp>
      <p:sp>
        <p:nvSpPr>
          <p:cNvPr id="3" name="Šipka doprava 2">
            <a:hlinkClick r:id="rId2" action="ppaction://hlinksldjump"/>
          </p:cNvPr>
          <p:cNvSpPr/>
          <p:nvPr/>
        </p:nvSpPr>
        <p:spPr>
          <a:xfrm>
            <a:off x="6012160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4" name="Picture 3" descr="C:\Users\VrtelkovaH\AppData\Local\Microsoft\Windows\Temporary Internet Files\Content.IE5\DE4CGPLA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005681"/>
            <a:ext cx="1558648" cy="1499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729657" y="2060848"/>
            <a:ext cx="1931939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   9 806</a:t>
            </a:r>
          </a:p>
          <a:p>
            <a:r>
              <a:rPr lang="cs-CZ" sz="4400" b="1" u="sng" dirty="0" smtClean="0"/>
              <a:t>   .     60</a:t>
            </a:r>
          </a:p>
        </p:txBody>
      </p:sp>
      <p:sp>
        <p:nvSpPr>
          <p:cNvPr id="6" name="Obdélník 5"/>
          <p:cNvSpPr/>
          <p:nvPr/>
        </p:nvSpPr>
        <p:spPr>
          <a:xfrm>
            <a:off x="773832" y="4725144"/>
            <a:ext cx="1349896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    </a:t>
            </a:r>
            <a:r>
              <a:rPr lang="cs-CZ" sz="2000" dirty="0" smtClean="0"/>
              <a:t>9 806</a:t>
            </a:r>
          </a:p>
          <a:p>
            <a:r>
              <a:rPr lang="cs-CZ" sz="2000" u="sng" dirty="0" smtClean="0"/>
              <a:t>   .     60</a:t>
            </a:r>
          </a:p>
          <a:p>
            <a:r>
              <a:rPr lang="cs-CZ" sz="2000" dirty="0" smtClean="0"/>
              <a:t>588360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677590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Šipka doprava 2">
            <a:hlinkClick r:id="rId2" action="ppaction://hlinksldjump"/>
          </p:cNvPr>
          <p:cNvSpPr/>
          <p:nvPr/>
        </p:nvSpPr>
        <p:spPr>
          <a:xfrm>
            <a:off x="6012160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4" name="Picture 3" descr="C:\Users\VrtelkovaH\AppData\Local\Microsoft\Windows\Temporary Internet Files\Content.IE5\DE4CGPLA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005681"/>
            <a:ext cx="1558648" cy="1499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827584" y="717649"/>
            <a:ext cx="3312368" cy="57606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Vyděl písemně:</a:t>
            </a:r>
            <a:r>
              <a:rPr lang="cs-CZ" b="1" dirty="0" smtClean="0"/>
              <a:t> 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2060848"/>
            <a:ext cx="284084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96 407 : 6 =</a:t>
            </a:r>
            <a:endParaRPr lang="cs-CZ" sz="4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971600" y="4581128"/>
            <a:ext cx="170271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96 407:6=16067</a:t>
            </a:r>
          </a:p>
          <a:p>
            <a:r>
              <a:rPr lang="cs-CZ" dirty="0" smtClean="0"/>
              <a:t>36</a:t>
            </a:r>
          </a:p>
          <a:p>
            <a:r>
              <a:rPr lang="cs-CZ" dirty="0"/>
              <a:t> </a:t>
            </a:r>
            <a:r>
              <a:rPr lang="cs-CZ" dirty="0" smtClean="0"/>
              <a:t>  04</a:t>
            </a:r>
          </a:p>
          <a:p>
            <a:r>
              <a:rPr lang="cs-CZ" dirty="0"/>
              <a:t> </a:t>
            </a:r>
            <a:r>
              <a:rPr lang="cs-CZ" dirty="0" smtClean="0"/>
              <a:t>     40</a:t>
            </a:r>
          </a:p>
          <a:p>
            <a:r>
              <a:rPr lang="cs-CZ" dirty="0"/>
              <a:t> </a:t>
            </a:r>
            <a:r>
              <a:rPr lang="cs-CZ" dirty="0" smtClean="0"/>
              <a:t>        47</a:t>
            </a:r>
          </a:p>
          <a:p>
            <a:r>
              <a:rPr lang="cs-CZ" dirty="0"/>
              <a:t> </a:t>
            </a:r>
            <a:r>
              <a:rPr lang="cs-CZ" dirty="0" smtClean="0"/>
              <a:t>           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0014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827584" y="717649"/>
            <a:ext cx="3312368" cy="57606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Vyděl písemně:</a:t>
            </a:r>
            <a:r>
              <a:rPr lang="cs-CZ" b="1" dirty="0" smtClean="0"/>
              <a:t> </a:t>
            </a:r>
            <a:endParaRPr lang="cs-CZ" b="1" dirty="0"/>
          </a:p>
        </p:txBody>
      </p:sp>
      <p:sp>
        <p:nvSpPr>
          <p:cNvPr id="3" name="Šipka doprava 2">
            <a:hlinkClick r:id="rId2" action="ppaction://hlinksldjump"/>
          </p:cNvPr>
          <p:cNvSpPr/>
          <p:nvPr/>
        </p:nvSpPr>
        <p:spPr>
          <a:xfrm>
            <a:off x="6012160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4" name="Picture 3" descr="C:\Users\VrtelkovaH\AppData\Local\Microsoft\Windows\Temporary Internet Files\Content.IE5\DE4CGPLA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005681"/>
            <a:ext cx="1558648" cy="1499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7584" y="1826640"/>
            <a:ext cx="284565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76 897 : 8 =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2049" y="4724745"/>
            <a:ext cx="1585690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76 897:8=9612</a:t>
            </a:r>
          </a:p>
          <a:p>
            <a:r>
              <a:rPr lang="cs-CZ" dirty="0"/>
              <a:t> </a:t>
            </a:r>
            <a:r>
              <a:rPr lang="cs-CZ" dirty="0" smtClean="0"/>
              <a:t>  48</a:t>
            </a:r>
          </a:p>
          <a:p>
            <a:r>
              <a:rPr lang="cs-CZ" dirty="0"/>
              <a:t> </a:t>
            </a:r>
            <a:r>
              <a:rPr lang="cs-CZ" dirty="0" smtClean="0"/>
              <a:t>     09</a:t>
            </a:r>
          </a:p>
          <a:p>
            <a:r>
              <a:rPr lang="cs-CZ" dirty="0"/>
              <a:t> </a:t>
            </a:r>
            <a:r>
              <a:rPr lang="cs-CZ" dirty="0" smtClean="0"/>
              <a:t>        17</a:t>
            </a:r>
          </a:p>
          <a:p>
            <a:r>
              <a:rPr lang="cs-CZ" dirty="0"/>
              <a:t> </a:t>
            </a:r>
            <a:r>
              <a:rPr lang="cs-CZ" dirty="0" smtClean="0"/>
              <a:t>          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08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Šipka doprava 2">
            <a:hlinkClick r:id="rId2" action="ppaction://hlinksldjump"/>
          </p:cNvPr>
          <p:cNvSpPr/>
          <p:nvPr/>
        </p:nvSpPr>
        <p:spPr>
          <a:xfrm>
            <a:off x="6012160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4" name="Picture 3" descr="C:\Users\VrtelkovaH\AppData\Local\Microsoft\Windows\Temporary Internet Files\Content.IE5\DE4CGPLA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005681"/>
            <a:ext cx="1558648" cy="1499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755576" y="549079"/>
            <a:ext cx="3672408" cy="72008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Sečti písemně: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79712" y="2204864"/>
            <a:ext cx="202491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123 009</a:t>
            </a:r>
          </a:p>
          <a:p>
            <a:r>
              <a:rPr lang="cs-CZ" sz="4400" b="1" u="sng" dirty="0" smtClean="0"/>
              <a:t>456 887</a:t>
            </a:r>
            <a:endParaRPr lang="cs-CZ" sz="4400" b="1" u="sng" dirty="0"/>
          </a:p>
        </p:txBody>
      </p:sp>
      <p:sp>
        <p:nvSpPr>
          <p:cNvPr id="7" name="TextovéPole 6"/>
          <p:cNvSpPr txBox="1"/>
          <p:nvPr/>
        </p:nvSpPr>
        <p:spPr>
          <a:xfrm>
            <a:off x="836167" y="5482098"/>
            <a:ext cx="16930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579 896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1534592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755576" y="549079"/>
            <a:ext cx="3672408" cy="72008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Sečti písemně:</a:t>
            </a:r>
            <a:endParaRPr lang="cs-CZ" sz="3200" b="1" dirty="0"/>
          </a:p>
        </p:txBody>
      </p:sp>
      <p:sp>
        <p:nvSpPr>
          <p:cNvPr id="3" name="Šipka doprava 2">
            <a:hlinkClick r:id="rId2" action="ppaction://hlinksldjump"/>
          </p:cNvPr>
          <p:cNvSpPr/>
          <p:nvPr/>
        </p:nvSpPr>
        <p:spPr>
          <a:xfrm>
            <a:off x="6012160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4" name="Picture 3" descr="C:\Users\VrtelkovaH\AppData\Local\Microsoft\Windows\Temporary Internet Files\Content.IE5\DE4CGPLA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005681"/>
            <a:ext cx="1558648" cy="1499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337082" y="2204864"/>
            <a:ext cx="202491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123 666</a:t>
            </a:r>
          </a:p>
          <a:p>
            <a:r>
              <a:rPr lang="cs-CZ" sz="4400" b="1" u="sng" dirty="0" smtClean="0"/>
              <a:t>554 987</a:t>
            </a:r>
            <a:endParaRPr lang="cs-CZ" sz="4400" b="1" u="sng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8688" y="5517232"/>
            <a:ext cx="16930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678 653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1025199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739911" y="791053"/>
            <a:ext cx="3168352" cy="72008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Odečti písemně:</a:t>
            </a:r>
            <a:endParaRPr lang="cs-CZ" sz="3200" b="1" dirty="0"/>
          </a:p>
        </p:txBody>
      </p:sp>
      <p:sp>
        <p:nvSpPr>
          <p:cNvPr id="3" name="Šipka doprava 2">
            <a:hlinkClick r:id="rId2" action="ppaction://hlinksldjump"/>
          </p:cNvPr>
          <p:cNvSpPr/>
          <p:nvPr/>
        </p:nvSpPr>
        <p:spPr>
          <a:xfrm>
            <a:off x="6012160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4" name="Picture 3" descr="C:\Users\VrtelkovaH\AppData\Local\Microsoft\Windows\Temporary Internet Files\Content.IE5\DE4CGPLA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005681"/>
            <a:ext cx="1558648" cy="1499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324087" y="2276872"/>
            <a:ext cx="232627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</a:t>
            </a:r>
            <a:r>
              <a:rPr lang="cs-CZ" sz="4400" b="1" dirty="0" smtClean="0"/>
              <a:t>345 765</a:t>
            </a:r>
          </a:p>
          <a:p>
            <a:r>
              <a:rPr lang="cs-CZ" sz="4400" b="1" u="sng" dirty="0" smtClean="0"/>
              <a:t>- 109 765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93872" y="5731474"/>
            <a:ext cx="168187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236</a:t>
            </a:r>
            <a:r>
              <a:rPr lang="cs-CZ" sz="3200" b="1" dirty="0" smtClean="0"/>
              <a:t> </a:t>
            </a:r>
            <a:r>
              <a:rPr lang="cs-CZ" sz="3600" b="1" dirty="0" smtClean="0"/>
              <a:t>000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73807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755576" y="764704"/>
            <a:ext cx="3168352" cy="72008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Odečti písemně:</a:t>
            </a:r>
            <a:endParaRPr lang="cs-CZ" sz="3200" b="1" dirty="0"/>
          </a:p>
        </p:txBody>
      </p:sp>
      <p:sp>
        <p:nvSpPr>
          <p:cNvPr id="3" name="Šipka doprava 2">
            <a:hlinkClick r:id="rId2" action="ppaction://hlinksldjump"/>
          </p:cNvPr>
          <p:cNvSpPr/>
          <p:nvPr/>
        </p:nvSpPr>
        <p:spPr>
          <a:xfrm>
            <a:off x="6012160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4" name="Picture 3" descr="C:\Users\VrtelkovaH\AppData\Local\Microsoft\Windows\Temporary Internet Files\Content.IE5\DE4CGPLA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005681"/>
            <a:ext cx="1558648" cy="1499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123728" y="2308521"/>
            <a:ext cx="219964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765 654</a:t>
            </a:r>
          </a:p>
          <a:p>
            <a:r>
              <a:rPr lang="cs-CZ" sz="4800" b="1" u="sng" dirty="0" smtClean="0"/>
              <a:t>- 78 988</a:t>
            </a:r>
            <a:endParaRPr lang="cs-CZ" sz="4800" b="1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810376" y="5482098"/>
            <a:ext cx="16930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686 666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651792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683568" y="620688"/>
            <a:ext cx="3528392" cy="72008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Vynásob pamětně: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2564904"/>
            <a:ext cx="227017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321 . 3 = </a:t>
            </a:r>
            <a:endParaRPr lang="cs-CZ" sz="4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4869160"/>
            <a:ext cx="6511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963</a:t>
            </a:r>
            <a:endParaRPr lang="cs-CZ" sz="2400" dirty="0"/>
          </a:p>
        </p:txBody>
      </p:sp>
      <p:pic>
        <p:nvPicPr>
          <p:cNvPr id="5" name="Picture 3" descr="C:\Users\VrtelkovaH\AppData\Local\Microsoft\Windows\Temporary Internet Files\Content.IE5\DE4CGPLA\MC9004380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005681"/>
            <a:ext cx="1558648" cy="1499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Šipka doprava 5">
            <a:hlinkClick r:id="rId3" action="ppaction://hlinksldjump"/>
          </p:cNvPr>
          <p:cNvSpPr/>
          <p:nvPr/>
        </p:nvSpPr>
        <p:spPr>
          <a:xfrm>
            <a:off x="6012160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015780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916832"/>
            <a:ext cx="382938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dirty="0">
                <a:solidFill>
                  <a:prstClr val="black"/>
                </a:solidFill>
              </a:rPr>
              <a:t>www.office.microsoft.com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5576" y="1052736"/>
            <a:ext cx="10488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Citace: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2676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168</TotalTime>
  <Words>520</Words>
  <Application>Microsoft Office PowerPoint</Application>
  <PresentationFormat>Předvádění na obrazovce (4:3)</PresentationFormat>
  <Paragraphs>203</Paragraphs>
  <Slides>25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Vrtělková Hana</dc:creator>
  <cp:lastModifiedBy>AS</cp:lastModifiedBy>
  <cp:revision>20</cp:revision>
  <dcterms:created xsi:type="dcterms:W3CDTF">2012-04-07T17:42:10Z</dcterms:created>
  <dcterms:modified xsi:type="dcterms:W3CDTF">2012-05-10T18:44:47Z</dcterms:modified>
</cp:coreProperties>
</file>