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27"/>
  </p:notesMasterIdLst>
  <p:sldIdLst>
    <p:sldId id="257" r:id="rId2"/>
    <p:sldId id="258" r:id="rId3"/>
    <p:sldId id="259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81" r:id="rId25"/>
    <p:sldId id="260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VY_32_INOVACE_M_05_Hra </a:t>
          </a:r>
          <a:r>
            <a:rPr lang="cs-CZ" sz="2000" baseline="0" dirty="0" smtClean="0"/>
            <a:t>2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</a:t>
          </a:r>
          <a:r>
            <a:rPr lang="cs-CZ" sz="2000" dirty="0" err="1" smtClean="0"/>
            <a:t>Vrtělková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Hra 2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</a:t>
          </a:r>
          <a:r>
            <a:rPr lang="cs-CZ" sz="2000" smtClean="0"/>
            <a:t>CZ.1.07/1.4.00/21.004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F7E73B-E592-42E0-A159-867CF6D8C33C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394B409-CF49-4C2C-8BF6-211E44DAF963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403BDBA-6163-4EE2-8DC0-7E0B210A5626}" type="presOf" srcId="{4C35D32F-0EAB-4CD7-82EE-45574DC2A586}" destId="{8BEBB6EC-1DAA-4CAC-8A25-BC0FCBD5DBD5}" srcOrd="0" destOrd="0" presId="urn:microsoft.com/office/officeart/2005/8/layout/target3"/>
    <dgm:cxn modelId="{6A157E2B-EE99-4897-87C9-B36ADEB7B703}" type="presOf" srcId="{D1D4F407-5343-4D3F-B5B9-D407B03CAEB4}" destId="{D005CE8C-CC26-4C3E-AC11-E15060ECD759}" srcOrd="0" destOrd="0" presId="urn:microsoft.com/office/officeart/2005/8/layout/target3"/>
    <dgm:cxn modelId="{1E94A14B-F024-4C39-BF3C-9FC4DB444EF1}" type="presOf" srcId="{D1B46980-6531-4606-95E6-44980827E919}" destId="{6140AFEC-043D-4C43-A2F9-D0F5331DF3A3}" srcOrd="0" destOrd="0" presId="urn:microsoft.com/office/officeart/2005/8/layout/target3"/>
    <dgm:cxn modelId="{EA2FD291-3766-4948-B097-6D0C73863DF4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C7C60CB-8277-461B-8990-88A7732695D8}" type="presOf" srcId="{B651F6E3-6281-48DB-9319-2AEAFDAE7572}" destId="{619D679B-A015-4ECF-8348-D1034C574F40}" srcOrd="0" destOrd="0" presId="urn:microsoft.com/office/officeart/2005/8/layout/target3"/>
    <dgm:cxn modelId="{4580390C-F5FE-4D24-B8DC-3EEC4624C9CC}" type="presOf" srcId="{D8197B8C-B260-4A16-BDF4-0947B075E274}" destId="{25B08C86-7E15-44DC-BE7F-FFB55DD49D12}" srcOrd="0" destOrd="0" presId="urn:microsoft.com/office/officeart/2005/8/layout/target3"/>
    <dgm:cxn modelId="{1192AA3B-8A24-498E-85FD-6E964691931C}" type="presOf" srcId="{4C35D32F-0EAB-4CD7-82EE-45574DC2A586}" destId="{890E4F0B-2866-4A3F-A3C7-2A14B1797930}" srcOrd="1" destOrd="0" presId="urn:microsoft.com/office/officeart/2005/8/layout/target3"/>
    <dgm:cxn modelId="{1FCCE73F-A186-4797-8CAE-E9F8622EAAA5}" type="presOf" srcId="{757F3AB3-0718-4624-B441-E567A8F0AB56}" destId="{333A1088-737F-45CB-B68E-254E46348037}" srcOrd="0" destOrd="0" presId="urn:microsoft.com/office/officeart/2005/8/layout/target3"/>
    <dgm:cxn modelId="{7CCEA81D-4857-426D-9D6D-4FC62E222955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493CCEA-9BA4-489A-A536-94882AF6A613}" type="presParOf" srcId="{333A1088-737F-45CB-B68E-254E46348037}" destId="{F5ABB229-8D3B-4694-996A-96F23CF14429}" srcOrd="0" destOrd="0" presId="urn:microsoft.com/office/officeart/2005/8/layout/target3"/>
    <dgm:cxn modelId="{BBD80E8F-9E57-4595-ACE1-04F4CEF5C416}" type="presParOf" srcId="{333A1088-737F-45CB-B68E-254E46348037}" destId="{F41139FD-01EE-4571-8B17-4FB00FC51163}" srcOrd="1" destOrd="0" presId="urn:microsoft.com/office/officeart/2005/8/layout/target3"/>
    <dgm:cxn modelId="{C77A3E45-64C5-47BD-9152-496442913888}" type="presParOf" srcId="{333A1088-737F-45CB-B68E-254E46348037}" destId="{D005CE8C-CC26-4C3E-AC11-E15060ECD759}" srcOrd="2" destOrd="0" presId="urn:microsoft.com/office/officeart/2005/8/layout/target3"/>
    <dgm:cxn modelId="{F7882DAF-C367-4E3B-8BFB-432D3141693D}" type="presParOf" srcId="{333A1088-737F-45CB-B68E-254E46348037}" destId="{2C702D82-9B77-49B7-9568-BB8EB47C3372}" srcOrd="3" destOrd="0" presId="urn:microsoft.com/office/officeart/2005/8/layout/target3"/>
    <dgm:cxn modelId="{2BA4434D-7130-4F6B-A9BA-854BEDAAD285}" type="presParOf" srcId="{333A1088-737F-45CB-B68E-254E46348037}" destId="{A52A0455-90FF-4808-ABD0-F02540D31D5A}" srcOrd="4" destOrd="0" presId="urn:microsoft.com/office/officeart/2005/8/layout/target3"/>
    <dgm:cxn modelId="{0AD81695-E195-4935-A643-B2A73AAD81F7}" type="presParOf" srcId="{333A1088-737F-45CB-B68E-254E46348037}" destId="{6140AFEC-043D-4C43-A2F9-D0F5331DF3A3}" srcOrd="5" destOrd="0" presId="urn:microsoft.com/office/officeart/2005/8/layout/target3"/>
    <dgm:cxn modelId="{03E9715E-78F0-4B6B-B027-B8BC53EEFA64}" type="presParOf" srcId="{333A1088-737F-45CB-B68E-254E46348037}" destId="{9358AC05-5D7D-4327-9F80-1AD486AEA664}" srcOrd="6" destOrd="0" presId="urn:microsoft.com/office/officeart/2005/8/layout/target3"/>
    <dgm:cxn modelId="{B039D438-2D9E-497F-80B6-5600100D7001}" type="presParOf" srcId="{333A1088-737F-45CB-B68E-254E46348037}" destId="{313FC574-E1CD-4FB4-B054-0B805CE0447D}" srcOrd="7" destOrd="0" presId="urn:microsoft.com/office/officeart/2005/8/layout/target3"/>
    <dgm:cxn modelId="{7E5C97DF-835E-48A0-BF51-F2F559769E39}" type="presParOf" srcId="{333A1088-737F-45CB-B68E-254E46348037}" destId="{619D679B-A015-4ECF-8348-D1034C574F40}" srcOrd="8" destOrd="0" presId="urn:microsoft.com/office/officeart/2005/8/layout/target3"/>
    <dgm:cxn modelId="{F583016B-036F-4290-B6B9-A0D11AA35A33}" type="presParOf" srcId="{333A1088-737F-45CB-B68E-254E46348037}" destId="{322283A8-4A27-4CDA-BAE3-F381106A9174}" srcOrd="9" destOrd="0" presId="urn:microsoft.com/office/officeart/2005/8/layout/target3"/>
    <dgm:cxn modelId="{FB5765AA-B83E-4BAB-BECA-93D62FF76F83}" type="presParOf" srcId="{333A1088-737F-45CB-B68E-254E46348037}" destId="{FFC9F71D-1B4F-4AD9-A4A6-86ADEFC8AF5C}" srcOrd="10" destOrd="0" presId="urn:microsoft.com/office/officeart/2005/8/layout/target3"/>
    <dgm:cxn modelId="{145A1563-0B3F-4D73-A5DF-911CB6D84B3F}" type="presParOf" srcId="{333A1088-737F-45CB-B68E-254E46348037}" destId="{25B08C86-7E15-44DC-BE7F-FFB55DD49D12}" srcOrd="11" destOrd="0" presId="urn:microsoft.com/office/officeart/2005/8/layout/target3"/>
    <dgm:cxn modelId="{DE04121B-420F-4EC1-B883-3F1B1E8942CB}" type="presParOf" srcId="{333A1088-737F-45CB-B68E-254E46348037}" destId="{76644BE8-9D7C-4C09-B250-3D10AF48CBB7}" srcOrd="12" destOrd="0" presId="urn:microsoft.com/office/officeart/2005/8/layout/target3"/>
    <dgm:cxn modelId="{E83EA4FA-D00B-45B5-84E6-D4B43A853ED4}" type="presParOf" srcId="{333A1088-737F-45CB-B68E-254E46348037}" destId="{EE85B701-7295-41C0-BA7A-34D3756A2AE6}" srcOrd="13" destOrd="0" presId="urn:microsoft.com/office/officeart/2005/8/layout/target3"/>
    <dgm:cxn modelId="{5D2D8D22-D20F-47D6-9325-4EBE7B2A9D0A}" type="presParOf" srcId="{333A1088-737F-45CB-B68E-254E46348037}" destId="{8BEBB6EC-1DAA-4CAC-8A25-BC0FCBD5DBD5}" srcOrd="14" destOrd="0" presId="urn:microsoft.com/office/officeart/2005/8/layout/target3"/>
    <dgm:cxn modelId="{8FE0C195-0572-49DA-A1B8-C5AA9E7D4D7C}" type="presParOf" srcId="{333A1088-737F-45CB-B68E-254E46348037}" destId="{AED2198E-93D5-4001-81B4-73124B309672}" srcOrd="15" destOrd="0" presId="urn:microsoft.com/office/officeart/2005/8/layout/target3"/>
    <dgm:cxn modelId="{E9C089BE-1C26-46D4-97D3-D83826F96293}" type="presParOf" srcId="{333A1088-737F-45CB-B68E-254E46348037}" destId="{2BE915AB-18AA-4053-B92C-3BFC9ED204BB}" srcOrd="16" destOrd="0" presId="urn:microsoft.com/office/officeart/2005/8/layout/target3"/>
    <dgm:cxn modelId="{351E0878-CF68-4738-9E27-EEC989E9C8AD}" type="presParOf" srcId="{333A1088-737F-45CB-B68E-254E46348037}" destId="{6BB5E863-4638-4E1D-BFDE-399D028AC4ED}" srcOrd="17" destOrd="0" presId="urn:microsoft.com/office/officeart/2005/8/layout/target3"/>
    <dgm:cxn modelId="{4483235B-BC1D-4611-9FBB-808857A39C62}" type="presParOf" srcId="{333A1088-737F-45CB-B68E-254E46348037}" destId="{5A5FFA88-C948-4069-8E93-59FA12366E83}" srcOrd="18" destOrd="0" presId="urn:microsoft.com/office/officeart/2005/8/layout/target3"/>
    <dgm:cxn modelId="{CD5BA946-E617-4115-8E0D-3A3C9618220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240360" cy="32403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04454" y="0"/>
          <a:ext cx="6444716" cy="32403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604454" y="0"/>
        <a:ext cx="6444716" cy="518457"/>
      </dsp:txXfrm>
    </dsp:sp>
    <dsp:sp modelId="{A52A0455-90FF-4808-ABD0-F02540D31D5A}">
      <dsp:nvSpPr>
        <dsp:cNvPr id="0" name=""/>
        <dsp:cNvSpPr/>
      </dsp:nvSpPr>
      <dsp:spPr>
        <a:xfrm>
          <a:off x="340237" y="518457"/>
          <a:ext cx="2559884" cy="25598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20180" y="518457"/>
          <a:ext cx="6444716" cy="25598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</a:t>
          </a:r>
          <a:r>
            <a:rPr lang="cs-CZ" sz="2000" kern="1200" dirty="0" err="1" smtClean="0"/>
            <a:t>Vrtělková</a:t>
          </a:r>
          <a:endParaRPr lang="cs-CZ" sz="2000" kern="1200" dirty="0"/>
        </a:p>
      </dsp:txBody>
      <dsp:txXfrm>
        <a:off x="1620180" y="518457"/>
        <a:ext cx="6444716" cy="518457"/>
      </dsp:txXfrm>
    </dsp:sp>
    <dsp:sp modelId="{313FC574-E1CD-4FB4-B054-0B805CE0447D}">
      <dsp:nvSpPr>
        <dsp:cNvPr id="0" name=""/>
        <dsp:cNvSpPr/>
      </dsp:nvSpPr>
      <dsp:spPr>
        <a:xfrm>
          <a:off x="680475" y="1036915"/>
          <a:ext cx="1879408" cy="187940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20180" y="1036915"/>
          <a:ext cx="6444716" cy="18794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VY_32_INOVACE_M_05_Hra </a:t>
          </a:r>
          <a:r>
            <a:rPr lang="cs-CZ" sz="2000" kern="1200" baseline="0" dirty="0" smtClean="0"/>
            <a:t>2</a:t>
          </a:r>
          <a:endParaRPr lang="cs-CZ" sz="2000" kern="1200" dirty="0"/>
        </a:p>
      </dsp:txBody>
      <dsp:txXfrm>
        <a:off x="1620180" y="1036915"/>
        <a:ext cx="6444716" cy="518457"/>
      </dsp:txXfrm>
    </dsp:sp>
    <dsp:sp modelId="{FFC9F71D-1B4F-4AD9-A4A6-86ADEFC8AF5C}">
      <dsp:nvSpPr>
        <dsp:cNvPr id="0" name=""/>
        <dsp:cNvSpPr/>
      </dsp:nvSpPr>
      <dsp:spPr>
        <a:xfrm>
          <a:off x="1020713" y="1555372"/>
          <a:ext cx="1198933" cy="11989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70877" y="1556943"/>
          <a:ext cx="6444716" cy="11989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Hra 2</a:t>
          </a:r>
          <a:endParaRPr lang="cs-CZ" sz="2000" kern="1200" dirty="0"/>
        </a:p>
      </dsp:txBody>
      <dsp:txXfrm>
        <a:off x="1570877" y="1556943"/>
        <a:ext cx="6444716" cy="518457"/>
      </dsp:txXfrm>
    </dsp:sp>
    <dsp:sp modelId="{EE85B701-7295-41C0-BA7A-34D3756A2AE6}">
      <dsp:nvSpPr>
        <dsp:cNvPr id="0" name=""/>
        <dsp:cNvSpPr/>
      </dsp:nvSpPr>
      <dsp:spPr>
        <a:xfrm>
          <a:off x="1360951" y="2073830"/>
          <a:ext cx="518457" cy="5184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20180" y="2073830"/>
          <a:ext cx="6444716" cy="5184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</a:t>
          </a:r>
          <a:r>
            <a:rPr lang="cs-CZ" sz="2000" kern="1200" smtClean="0"/>
            <a:t>CZ.1.07/1.4.00/21.004</a:t>
          </a:r>
          <a:endParaRPr lang="cs-CZ" sz="2000" kern="1200" dirty="0"/>
        </a:p>
      </dsp:txBody>
      <dsp:txXfrm>
        <a:off x="1620180" y="2073830"/>
        <a:ext cx="6444716" cy="5184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116D04-6135-49D5-9577-43C36D75E904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061584F-7A75-432F-88E7-BB65E91A74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03682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42DC-249F-4045-A7E3-F3A61ADD75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80117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42DC-249F-4045-A7E3-F3A61ADD75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81962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42DC-249F-4045-A7E3-F3A61ADD75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71966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42DC-249F-4045-A7E3-F3A61ADD75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87504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42DC-249F-4045-A7E3-F3A61ADD75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61602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42DC-249F-4045-A7E3-F3A61ADD75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69699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42DC-249F-4045-A7E3-F3A61ADD75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47897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42DC-249F-4045-A7E3-F3A61ADD75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92342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42DC-249F-4045-A7E3-F3A61ADD75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66008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42DC-249F-4045-A7E3-F3A61ADD75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62451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42DC-249F-4045-A7E3-F3A61ADD75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06490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F742DC-249F-4045-A7E3-F3A61ADD75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31478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3.xml"/><Relationship Id="rId13" Type="http://schemas.openxmlformats.org/officeDocument/2006/relationships/slide" Target="slide8.xml"/><Relationship Id="rId18" Type="http://schemas.openxmlformats.org/officeDocument/2006/relationships/slide" Target="slide15.xml"/><Relationship Id="rId3" Type="http://schemas.openxmlformats.org/officeDocument/2006/relationships/slide" Target="slide22.xml"/><Relationship Id="rId21" Type="http://schemas.openxmlformats.org/officeDocument/2006/relationships/slide" Target="slide16.xml"/><Relationship Id="rId7" Type="http://schemas.openxmlformats.org/officeDocument/2006/relationships/slide" Target="slide18.xml"/><Relationship Id="rId12" Type="http://schemas.openxmlformats.org/officeDocument/2006/relationships/slide" Target="slide9.xml"/><Relationship Id="rId17" Type="http://schemas.openxmlformats.org/officeDocument/2006/relationships/slide" Target="slide10.xml"/><Relationship Id="rId2" Type="http://schemas.openxmlformats.org/officeDocument/2006/relationships/image" Target="../media/image2.jpeg"/><Relationship Id="rId16" Type="http://schemas.openxmlformats.org/officeDocument/2006/relationships/slide" Target="slide5.xml"/><Relationship Id="rId20" Type="http://schemas.openxmlformats.org/officeDocument/2006/relationships/slide" Target="slide21.xml"/><Relationship Id="rId1" Type="http://schemas.openxmlformats.org/officeDocument/2006/relationships/slideLayout" Target="../slideLayouts/slideLayout7.xml"/><Relationship Id="rId6" Type="http://schemas.openxmlformats.org/officeDocument/2006/relationships/slide" Target="slide23.xml"/><Relationship Id="rId11" Type="http://schemas.openxmlformats.org/officeDocument/2006/relationships/slide" Target="slide14.xml"/><Relationship Id="rId5" Type="http://schemas.openxmlformats.org/officeDocument/2006/relationships/slide" Target="slide12.xml"/><Relationship Id="rId15" Type="http://schemas.openxmlformats.org/officeDocument/2006/relationships/slide" Target="slide6.xml"/><Relationship Id="rId10" Type="http://schemas.openxmlformats.org/officeDocument/2006/relationships/slide" Target="slide19.xml"/><Relationship Id="rId19" Type="http://schemas.openxmlformats.org/officeDocument/2006/relationships/slide" Target="slide20.xml"/><Relationship Id="rId4" Type="http://schemas.openxmlformats.org/officeDocument/2006/relationships/slide" Target="slide17.xml"/><Relationship Id="rId9" Type="http://schemas.openxmlformats.org/officeDocument/2006/relationships/slide" Target="slide24.xml"/><Relationship Id="rId14" Type="http://schemas.openxmlformats.org/officeDocument/2006/relationships/slide" Target="slide7.xml"/><Relationship Id="rId22" Type="http://schemas.openxmlformats.org/officeDocument/2006/relationships/slide" Target="slide1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30035371"/>
              </p:ext>
            </p:extLst>
          </p:nvPr>
        </p:nvGraphicFramePr>
        <p:xfrm>
          <a:off x="539552" y="1052736"/>
          <a:ext cx="8064896" cy="3240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0020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7531742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Anotace</a:t>
            </a:r>
            <a:r>
              <a:rPr lang="cs-CZ" dirty="0" smtClean="0">
                <a:solidFill>
                  <a:prstClr val="black"/>
                </a:solidFill>
              </a:rPr>
              <a:t>:</a:t>
            </a:r>
          </a:p>
          <a:p>
            <a:r>
              <a:rPr lang="cs-CZ" dirty="0">
                <a:solidFill>
                  <a:prstClr val="black"/>
                </a:solidFill>
              </a:rPr>
              <a:t>	</a:t>
            </a:r>
            <a:r>
              <a:rPr lang="cs-CZ" dirty="0" smtClean="0">
                <a:solidFill>
                  <a:prstClr val="black"/>
                </a:solidFill>
              </a:rPr>
              <a:t>Prezentace </a:t>
            </a:r>
            <a:r>
              <a:rPr lang="cs-CZ" dirty="0">
                <a:solidFill>
                  <a:prstClr val="black"/>
                </a:solidFill>
              </a:rPr>
              <a:t>učiva: </a:t>
            </a:r>
            <a:r>
              <a:rPr lang="cs-CZ" dirty="0" smtClean="0">
                <a:solidFill>
                  <a:prstClr val="black"/>
                </a:solidFill>
              </a:rPr>
              <a:t>hra.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Žáci jsou rozděleni do dvou družstev a postupně plní otevřené úkoly.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Procvičí si zaokrouhlování a porovnávání čísel do 1 000 000.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	Učební materiál vede žáky k aktivní práci, správnost řešení si ověřují </a:t>
            </a:r>
          </a:p>
          <a:p>
            <a:r>
              <a:rPr lang="cs-CZ" dirty="0">
                <a:solidFill>
                  <a:prstClr val="black"/>
                </a:solidFill>
              </a:rPr>
              <a:t>k</a:t>
            </a:r>
            <a:r>
              <a:rPr lang="cs-CZ" dirty="0" smtClean="0">
                <a:solidFill>
                  <a:prstClr val="black"/>
                </a:solidFill>
              </a:rPr>
              <a:t>liknutím na </a:t>
            </a:r>
            <a:r>
              <a:rPr lang="cs-CZ" dirty="0" err="1" smtClean="0">
                <a:solidFill>
                  <a:prstClr val="black"/>
                </a:solidFill>
              </a:rPr>
              <a:t>smajlíka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DUM je určen pro 4. ročník ZŠ, je vhodný pro procvičování osvojeného učiva.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Pomůcky: psací potřeby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Pro práci s následujícím materiálem si pročtěte pozorně návod k použití.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Autorem materiálu a všech jeho částí, není-li uvedeno jinak, je Hana </a:t>
            </a:r>
            <a:r>
              <a:rPr lang="cs-CZ" dirty="0" err="1" smtClean="0">
                <a:solidFill>
                  <a:prstClr val="black"/>
                </a:solidFill>
              </a:rPr>
              <a:t>Vrtělková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60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Matematika 4. ročník 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3961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1165920"/>
            <a:ext cx="7992888" cy="47459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10000"/>
              </a:spcBef>
              <a:spcAft>
                <a:spcPct val="10000"/>
              </a:spcAft>
              <a:buFontTx/>
              <a:buAutoNum type="arabicPeriod"/>
            </a:pPr>
            <a:r>
              <a:rPr lang="cs-CZ" b="1" dirty="0" smtClean="0">
                <a:cs typeface="Arial" charset="0"/>
              </a:rPr>
              <a:t> Hru hrají dvě družstva.</a:t>
            </a:r>
          </a:p>
          <a:p>
            <a:pPr>
              <a:spcBef>
                <a:spcPct val="10000"/>
              </a:spcBef>
              <a:spcAft>
                <a:spcPct val="10000"/>
              </a:spcAft>
              <a:buFontTx/>
              <a:buAutoNum type="arabicPeriod"/>
            </a:pPr>
            <a:r>
              <a:rPr lang="cs-CZ" b="1" dirty="0" smtClean="0">
                <a:cs typeface="Arial" charset="0"/>
              </a:rPr>
              <a:t> </a:t>
            </a:r>
            <a:r>
              <a:rPr lang="cs-CZ" b="1" dirty="0">
                <a:cs typeface="Arial" charset="0"/>
              </a:rPr>
              <a:t>P</a:t>
            </a:r>
            <a:r>
              <a:rPr lang="cs-CZ" b="1" dirty="0" smtClean="0">
                <a:cs typeface="Arial" charset="0"/>
              </a:rPr>
              <a:t>rvní volí otázku hráči toho družstva, jehož kapitán vítězí v „kámen, nůžky, papír“. </a:t>
            </a:r>
          </a:p>
          <a:p>
            <a:pPr>
              <a:spcBef>
                <a:spcPct val="10000"/>
              </a:spcBef>
              <a:spcAft>
                <a:spcPct val="10000"/>
              </a:spcAft>
              <a:buFontTx/>
              <a:buAutoNum type="arabicPeriod"/>
            </a:pPr>
            <a:r>
              <a:rPr lang="cs-CZ" b="1" dirty="0" smtClean="0">
                <a:cs typeface="Arial" charset="0"/>
              </a:rPr>
              <a:t> Hráči vyberou políčko (otázku) s číslem od 1 do 20 z tabulky otázek. Po kliknutí 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na   vybrané políčko se otevře soutěžní otázka. 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4. Po jejím vyřešení provedou kontrolu kliknutím na </a:t>
            </a:r>
            <a:r>
              <a:rPr lang="cs-CZ" b="1" dirty="0" err="1" smtClean="0">
                <a:cs typeface="Arial" charset="0"/>
              </a:rPr>
              <a:t>smajlíka</a:t>
            </a:r>
            <a:r>
              <a:rPr lang="cs-CZ" b="1" dirty="0" smtClean="0">
                <a:cs typeface="Arial" charset="0"/>
              </a:rPr>
              <a:t>. V případě správné odpovědi se přes Zpět vrátí na hlavní stranu, kde si ve svém barevném poli kliknutím </a:t>
            </a:r>
            <a:r>
              <a:rPr lang="cs-CZ" b="1" dirty="0">
                <a:cs typeface="Arial" charset="0"/>
              </a:rPr>
              <a:t>na příslušné pole tabulky </a:t>
            </a:r>
            <a:r>
              <a:rPr lang="cs-CZ" b="1" dirty="0" smtClean="0">
                <a:cs typeface="Arial" charset="0"/>
              </a:rPr>
              <a:t>označí správně vyřešený úkol.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5. V případě nesprávné odpovědi dostává možnost odpovědi druhý hráč. 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6. Otázky volí družstva vždy střídavě, po správné odpovědi jednoho družstva volí otázku družstvo druhé.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7. Ve hře vítězí družstvo s vyšším počtem dosažených bodů .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8. Družstvo, které první pozná, co je na obrázku pod čísly otázek, získá 3 bonusové body.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endParaRPr lang="cs-CZ" b="1" dirty="0">
              <a:cs typeface="Arial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620688"/>
            <a:ext cx="10927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Návod: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42DC-249F-4045-A7E3-F3A61ADD754B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1486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VrtelkovaH\AppData\Local\Microsoft\Windows\Temporary Internet Files\Content.IE5\MJQ986DQ\MP90039985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4815" y="488066"/>
            <a:ext cx="4533154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>
            <a:hlinkClick r:id="rId3" action="ppaction://hlinksldjump"/>
          </p:cNvPr>
          <p:cNvSpPr/>
          <p:nvPr/>
        </p:nvSpPr>
        <p:spPr>
          <a:xfrm>
            <a:off x="4240560" y="3231266"/>
            <a:ext cx="914400" cy="9144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18</a:t>
            </a:r>
          </a:p>
        </p:txBody>
      </p:sp>
      <p:sp>
        <p:nvSpPr>
          <p:cNvPr id="6" name="Obdélník 5">
            <a:hlinkClick r:id="rId4" action="ppaction://hlinksldjump"/>
          </p:cNvPr>
          <p:cNvSpPr/>
          <p:nvPr/>
        </p:nvSpPr>
        <p:spPr>
          <a:xfrm>
            <a:off x="4214531" y="2318235"/>
            <a:ext cx="914400" cy="9144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13</a:t>
            </a:r>
          </a:p>
        </p:txBody>
      </p:sp>
      <p:sp>
        <p:nvSpPr>
          <p:cNvPr id="7" name="Obdélník 6">
            <a:hlinkClick r:id="rId5" action="ppaction://hlinksldjump"/>
          </p:cNvPr>
          <p:cNvSpPr/>
          <p:nvPr/>
        </p:nvSpPr>
        <p:spPr>
          <a:xfrm>
            <a:off x="4237949" y="1402466"/>
            <a:ext cx="914400" cy="9144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8</a:t>
            </a:r>
          </a:p>
        </p:txBody>
      </p:sp>
      <p:sp>
        <p:nvSpPr>
          <p:cNvPr id="8" name="Obdélník 7">
            <a:hlinkClick r:id="rId6" action="ppaction://hlinksldjump"/>
          </p:cNvPr>
          <p:cNvSpPr/>
          <p:nvPr/>
        </p:nvSpPr>
        <p:spPr>
          <a:xfrm>
            <a:off x="5150083" y="3231266"/>
            <a:ext cx="914400" cy="9144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19</a:t>
            </a:r>
          </a:p>
        </p:txBody>
      </p:sp>
      <p:sp>
        <p:nvSpPr>
          <p:cNvPr id="9" name="Obdélník 8">
            <a:hlinkClick r:id="rId7" action="ppaction://hlinksldjump"/>
          </p:cNvPr>
          <p:cNvSpPr/>
          <p:nvPr/>
        </p:nvSpPr>
        <p:spPr>
          <a:xfrm>
            <a:off x="5150083" y="2321264"/>
            <a:ext cx="914400" cy="9144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14</a:t>
            </a:r>
          </a:p>
        </p:txBody>
      </p:sp>
      <p:sp>
        <p:nvSpPr>
          <p:cNvPr id="10" name="Obdélník 9">
            <a:hlinkClick r:id="rId8" action="ppaction://hlinksldjump"/>
          </p:cNvPr>
          <p:cNvSpPr/>
          <p:nvPr/>
        </p:nvSpPr>
        <p:spPr>
          <a:xfrm>
            <a:off x="5150083" y="1402466"/>
            <a:ext cx="914400" cy="9144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9</a:t>
            </a:r>
          </a:p>
        </p:txBody>
      </p:sp>
      <p:sp>
        <p:nvSpPr>
          <p:cNvPr id="11" name="Obdélník 10">
            <a:hlinkClick r:id="rId9" action="ppaction://hlinksldjump"/>
          </p:cNvPr>
          <p:cNvSpPr/>
          <p:nvPr/>
        </p:nvSpPr>
        <p:spPr>
          <a:xfrm>
            <a:off x="6064483" y="3231266"/>
            <a:ext cx="914400" cy="9144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20</a:t>
            </a:r>
          </a:p>
        </p:txBody>
      </p:sp>
      <p:sp>
        <p:nvSpPr>
          <p:cNvPr id="12" name="Obdélník 11">
            <a:hlinkClick r:id="rId10" action="ppaction://hlinksldjump"/>
          </p:cNvPr>
          <p:cNvSpPr/>
          <p:nvPr/>
        </p:nvSpPr>
        <p:spPr>
          <a:xfrm>
            <a:off x="6064483" y="2316866"/>
            <a:ext cx="914400" cy="9144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15</a:t>
            </a:r>
          </a:p>
        </p:txBody>
      </p:sp>
      <p:sp>
        <p:nvSpPr>
          <p:cNvPr id="13" name="Obdélník 12">
            <a:hlinkClick r:id="rId11" action="ppaction://hlinksldjump"/>
          </p:cNvPr>
          <p:cNvSpPr/>
          <p:nvPr/>
        </p:nvSpPr>
        <p:spPr>
          <a:xfrm>
            <a:off x="6064483" y="1402466"/>
            <a:ext cx="914400" cy="9144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10</a:t>
            </a:r>
          </a:p>
        </p:txBody>
      </p:sp>
      <p:sp>
        <p:nvSpPr>
          <p:cNvPr id="14" name="Obdélník 13">
            <a:hlinkClick r:id="rId12" action="ppaction://hlinksldjump"/>
          </p:cNvPr>
          <p:cNvSpPr/>
          <p:nvPr/>
        </p:nvSpPr>
        <p:spPr>
          <a:xfrm>
            <a:off x="6066749" y="488066"/>
            <a:ext cx="914400" cy="9144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5</a:t>
            </a:r>
          </a:p>
        </p:txBody>
      </p:sp>
      <p:sp>
        <p:nvSpPr>
          <p:cNvPr id="15" name="Obdélník 14">
            <a:hlinkClick r:id="rId13" action="ppaction://hlinksldjump"/>
          </p:cNvPr>
          <p:cNvSpPr/>
          <p:nvPr/>
        </p:nvSpPr>
        <p:spPr>
          <a:xfrm>
            <a:off x="5152349" y="488066"/>
            <a:ext cx="914400" cy="9144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4</a:t>
            </a:r>
          </a:p>
        </p:txBody>
      </p:sp>
      <p:sp>
        <p:nvSpPr>
          <p:cNvPr id="16" name="Obdélník 15">
            <a:hlinkClick r:id="rId14" action="ppaction://hlinksldjump"/>
          </p:cNvPr>
          <p:cNvSpPr/>
          <p:nvPr/>
        </p:nvSpPr>
        <p:spPr>
          <a:xfrm>
            <a:off x="4237949" y="488066"/>
            <a:ext cx="914400" cy="9144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3</a:t>
            </a:r>
          </a:p>
        </p:txBody>
      </p:sp>
      <p:sp>
        <p:nvSpPr>
          <p:cNvPr id="17" name="Obdélník 16">
            <a:hlinkClick r:id="rId15" action="ppaction://hlinksldjump"/>
          </p:cNvPr>
          <p:cNvSpPr/>
          <p:nvPr/>
        </p:nvSpPr>
        <p:spPr>
          <a:xfrm>
            <a:off x="3316367" y="488066"/>
            <a:ext cx="914400" cy="9144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2</a:t>
            </a:r>
          </a:p>
        </p:txBody>
      </p:sp>
      <p:sp>
        <p:nvSpPr>
          <p:cNvPr id="18" name="Obdélník 17">
            <a:hlinkClick r:id="rId16" action="ppaction://hlinksldjump"/>
          </p:cNvPr>
          <p:cNvSpPr/>
          <p:nvPr/>
        </p:nvSpPr>
        <p:spPr>
          <a:xfrm>
            <a:off x="2397602" y="482369"/>
            <a:ext cx="914400" cy="9144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1</a:t>
            </a:r>
          </a:p>
        </p:txBody>
      </p:sp>
      <p:sp>
        <p:nvSpPr>
          <p:cNvPr id="19" name="Obdélník 18">
            <a:hlinkClick r:id="rId17" action="ppaction://hlinksldjump"/>
          </p:cNvPr>
          <p:cNvSpPr/>
          <p:nvPr/>
        </p:nvSpPr>
        <p:spPr>
          <a:xfrm>
            <a:off x="2401967" y="1403835"/>
            <a:ext cx="914400" cy="9144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6</a:t>
            </a:r>
          </a:p>
        </p:txBody>
      </p:sp>
      <p:sp>
        <p:nvSpPr>
          <p:cNvPr id="20" name="Obdélník 19">
            <a:hlinkClick r:id="rId18" action="ppaction://hlinksldjump"/>
          </p:cNvPr>
          <p:cNvSpPr/>
          <p:nvPr/>
        </p:nvSpPr>
        <p:spPr>
          <a:xfrm>
            <a:off x="2401967" y="2318235"/>
            <a:ext cx="914400" cy="9144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11</a:t>
            </a:r>
          </a:p>
        </p:txBody>
      </p:sp>
      <p:sp>
        <p:nvSpPr>
          <p:cNvPr id="21" name="Obdélník 20">
            <a:hlinkClick r:id="rId19" action="ppaction://hlinksldjump"/>
          </p:cNvPr>
          <p:cNvSpPr/>
          <p:nvPr/>
        </p:nvSpPr>
        <p:spPr>
          <a:xfrm>
            <a:off x="2401090" y="3235664"/>
            <a:ext cx="914400" cy="9144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16</a:t>
            </a:r>
          </a:p>
        </p:txBody>
      </p:sp>
      <p:sp>
        <p:nvSpPr>
          <p:cNvPr id="22" name="Obdélník 21">
            <a:hlinkClick r:id="rId20" action="ppaction://hlinksldjump"/>
          </p:cNvPr>
          <p:cNvSpPr/>
          <p:nvPr/>
        </p:nvSpPr>
        <p:spPr>
          <a:xfrm>
            <a:off x="3312002" y="3235664"/>
            <a:ext cx="914400" cy="9144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17</a:t>
            </a:r>
          </a:p>
        </p:txBody>
      </p:sp>
      <p:sp>
        <p:nvSpPr>
          <p:cNvPr id="23" name="Obdélník 22">
            <a:hlinkClick r:id="rId21" action="ppaction://hlinksldjump"/>
          </p:cNvPr>
          <p:cNvSpPr/>
          <p:nvPr/>
        </p:nvSpPr>
        <p:spPr>
          <a:xfrm>
            <a:off x="3315490" y="2318235"/>
            <a:ext cx="914400" cy="9144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12</a:t>
            </a:r>
          </a:p>
        </p:txBody>
      </p:sp>
      <p:sp>
        <p:nvSpPr>
          <p:cNvPr id="24" name="Obdélník 23">
            <a:hlinkClick r:id="rId22" action="ppaction://hlinksldjump"/>
          </p:cNvPr>
          <p:cNvSpPr/>
          <p:nvPr/>
        </p:nvSpPr>
        <p:spPr>
          <a:xfrm>
            <a:off x="3316367" y="1402466"/>
            <a:ext cx="914400" cy="9144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7</a:t>
            </a:r>
          </a:p>
        </p:txBody>
      </p:sp>
      <p:graphicFrame>
        <p:nvGraphicFramePr>
          <p:cNvPr id="27" name="Tabulka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94990020"/>
              </p:ext>
            </p:extLst>
          </p:nvPr>
        </p:nvGraphicFramePr>
        <p:xfrm>
          <a:off x="1012903" y="4516398"/>
          <a:ext cx="3227656" cy="21216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50444"/>
                <a:gridCol w="702875"/>
                <a:gridCol w="624779"/>
                <a:gridCol w="624779"/>
                <a:gridCol w="624779"/>
              </a:tblGrid>
              <a:tr h="53040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53040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53040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53040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9" name="Tabulka 2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2472896"/>
              </p:ext>
            </p:extLst>
          </p:nvPr>
        </p:nvGraphicFramePr>
        <p:xfrm>
          <a:off x="4932040" y="4509119"/>
          <a:ext cx="3402632" cy="207022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85705"/>
                <a:gridCol w="740980"/>
                <a:gridCol w="658649"/>
                <a:gridCol w="658649"/>
                <a:gridCol w="658649"/>
              </a:tblGrid>
              <a:tr h="5193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</a:tr>
              <a:tr h="51933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</a:tr>
              <a:tr h="51221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</a:tr>
              <a:tr h="5193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</a:tr>
            </a:tbl>
          </a:graphicData>
        </a:graphic>
      </p:graphicFrame>
      <p:sp>
        <p:nvSpPr>
          <p:cNvPr id="28" name="TextovéPole 27"/>
          <p:cNvSpPr txBox="1"/>
          <p:nvPr/>
        </p:nvSpPr>
        <p:spPr>
          <a:xfrm>
            <a:off x="1163459" y="4596280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1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1817703" y="4604895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2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2525770" y="4604895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3</a:t>
            </a:r>
          </a:p>
        </p:txBody>
      </p:sp>
      <p:sp>
        <p:nvSpPr>
          <p:cNvPr id="1024" name="TextovéPole 1023"/>
          <p:cNvSpPr txBox="1"/>
          <p:nvPr/>
        </p:nvSpPr>
        <p:spPr>
          <a:xfrm>
            <a:off x="3102630" y="4615879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4</a:t>
            </a:r>
          </a:p>
        </p:txBody>
      </p:sp>
      <p:sp>
        <p:nvSpPr>
          <p:cNvPr id="1025" name="TextovéPole 1024"/>
          <p:cNvSpPr txBox="1"/>
          <p:nvPr/>
        </p:nvSpPr>
        <p:spPr>
          <a:xfrm>
            <a:off x="3757593" y="4596280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5</a:t>
            </a:r>
          </a:p>
        </p:txBody>
      </p:sp>
      <p:sp>
        <p:nvSpPr>
          <p:cNvPr id="1027" name="TextovéPole 1026"/>
          <p:cNvSpPr txBox="1"/>
          <p:nvPr/>
        </p:nvSpPr>
        <p:spPr>
          <a:xfrm>
            <a:off x="1160197" y="5097742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6</a:t>
            </a:r>
          </a:p>
        </p:txBody>
      </p:sp>
      <p:sp>
        <p:nvSpPr>
          <p:cNvPr id="1028" name="TextovéPole 1027"/>
          <p:cNvSpPr txBox="1"/>
          <p:nvPr/>
        </p:nvSpPr>
        <p:spPr>
          <a:xfrm>
            <a:off x="1817703" y="5097742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7</a:t>
            </a:r>
          </a:p>
        </p:txBody>
      </p:sp>
      <p:sp>
        <p:nvSpPr>
          <p:cNvPr id="1029" name="TextovéPole 1028"/>
          <p:cNvSpPr txBox="1"/>
          <p:nvPr/>
        </p:nvSpPr>
        <p:spPr>
          <a:xfrm>
            <a:off x="2484438" y="5069215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8</a:t>
            </a:r>
          </a:p>
        </p:txBody>
      </p:sp>
      <p:sp>
        <p:nvSpPr>
          <p:cNvPr id="1030" name="TextovéPole 1029"/>
          <p:cNvSpPr txBox="1"/>
          <p:nvPr/>
        </p:nvSpPr>
        <p:spPr>
          <a:xfrm>
            <a:off x="3154747" y="5099111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9</a:t>
            </a:r>
          </a:p>
        </p:txBody>
      </p:sp>
      <p:sp>
        <p:nvSpPr>
          <p:cNvPr id="1031" name="TextovéPole 1030"/>
          <p:cNvSpPr txBox="1"/>
          <p:nvPr/>
        </p:nvSpPr>
        <p:spPr>
          <a:xfrm>
            <a:off x="3716678" y="5081624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10</a:t>
            </a:r>
          </a:p>
        </p:txBody>
      </p:sp>
      <p:sp>
        <p:nvSpPr>
          <p:cNvPr id="1032" name="TextovéPole 1031"/>
          <p:cNvSpPr txBox="1"/>
          <p:nvPr/>
        </p:nvSpPr>
        <p:spPr>
          <a:xfrm>
            <a:off x="1088800" y="5648052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11</a:t>
            </a:r>
          </a:p>
        </p:txBody>
      </p:sp>
      <p:sp>
        <p:nvSpPr>
          <p:cNvPr id="1033" name="TextovéPole 1032"/>
          <p:cNvSpPr txBox="1"/>
          <p:nvPr/>
        </p:nvSpPr>
        <p:spPr>
          <a:xfrm>
            <a:off x="1769840" y="5648052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12</a:t>
            </a:r>
          </a:p>
        </p:txBody>
      </p:sp>
      <p:sp>
        <p:nvSpPr>
          <p:cNvPr id="1034" name="TextovéPole 1033"/>
          <p:cNvSpPr txBox="1"/>
          <p:nvPr/>
        </p:nvSpPr>
        <p:spPr>
          <a:xfrm>
            <a:off x="2458904" y="5648052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13</a:t>
            </a:r>
          </a:p>
        </p:txBody>
      </p:sp>
      <p:sp>
        <p:nvSpPr>
          <p:cNvPr id="1035" name="TextovéPole 1034"/>
          <p:cNvSpPr txBox="1"/>
          <p:nvPr/>
        </p:nvSpPr>
        <p:spPr>
          <a:xfrm>
            <a:off x="3089826" y="5673654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14</a:t>
            </a:r>
          </a:p>
        </p:txBody>
      </p:sp>
      <p:sp>
        <p:nvSpPr>
          <p:cNvPr id="1036" name="TextovéPole 1035"/>
          <p:cNvSpPr txBox="1"/>
          <p:nvPr/>
        </p:nvSpPr>
        <p:spPr>
          <a:xfrm>
            <a:off x="3719387" y="5648052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15</a:t>
            </a:r>
          </a:p>
        </p:txBody>
      </p:sp>
      <p:sp>
        <p:nvSpPr>
          <p:cNvPr id="1037" name="TextovéPole 1036"/>
          <p:cNvSpPr txBox="1"/>
          <p:nvPr/>
        </p:nvSpPr>
        <p:spPr>
          <a:xfrm>
            <a:off x="1800986" y="6145638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17</a:t>
            </a:r>
          </a:p>
        </p:txBody>
      </p:sp>
      <p:sp>
        <p:nvSpPr>
          <p:cNvPr id="1038" name="TextovéPole 1037"/>
          <p:cNvSpPr txBox="1"/>
          <p:nvPr/>
        </p:nvSpPr>
        <p:spPr>
          <a:xfrm>
            <a:off x="1098538" y="6145638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16</a:t>
            </a:r>
          </a:p>
        </p:txBody>
      </p:sp>
      <p:sp>
        <p:nvSpPr>
          <p:cNvPr id="1039" name="TextovéPole 1038"/>
          <p:cNvSpPr txBox="1"/>
          <p:nvPr/>
        </p:nvSpPr>
        <p:spPr>
          <a:xfrm>
            <a:off x="2414815" y="6165527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18</a:t>
            </a:r>
          </a:p>
        </p:txBody>
      </p:sp>
      <p:sp>
        <p:nvSpPr>
          <p:cNvPr id="1040" name="TextovéPole 1039"/>
          <p:cNvSpPr txBox="1"/>
          <p:nvPr/>
        </p:nvSpPr>
        <p:spPr>
          <a:xfrm>
            <a:off x="3037709" y="6145638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19</a:t>
            </a:r>
          </a:p>
        </p:txBody>
      </p:sp>
      <p:sp>
        <p:nvSpPr>
          <p:cNvPr id="1041" name="TextovéPole 1040"/>
          <p:cNvSpPr txBox="1"/>
          <p:nvPr/>
        </p:nvSpPr>
        <p:spPr>
          <a:xfrm>
            <a:off x="3712029" y="6165527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20</a:t>
            </a:r>
          </a:p>
        </p:txBody>
      </p:sp>
      <p:sp>
        <p:nvSpPr>
          <p:cNvPr id="1042" name="TextovéPole 1041"/>
          <p:cNvSpPr txBox="1"/>
          <p:nvPr/>
        </p:nvSpPr>
        <p:spPr>
          <a:xfrm>
            <a:off x="5101242" y="4553404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1</a:t>
            </a:r>
          </a:p>
        </p:txBody>
      </p:sp>
      <p:sp>
        <p:nvSpPr>
          <p:cNvPr id="1043" name="TextovéPole 1042"/>
          <p:cNvSpPr txBox="1"/>
          <p:nvPr/>
        </p:nvSpPr>
        <p:spPr>
          <a:xfrm>
            <a:off x="5853970" y="4553404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2</a:t>
            </a:r>
          </a:p>
        </p:txBody>
      </p:sp>
      <p:sp>
        <p:nvSpPr>
          <p:cNvPr id="1044" name="TextovéPole 1043"/>
          <p:cNvSpPr txBox="1"/>
          <p:nvPr/>
        </p:nvSpPr>
        <p:spPr>
          <a:xfrm>
            <a:off x="6566531" y="4553404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3</a:t>
            </a:r>
          </a:p>
        </p:txBody>
      </p:sp>
      <p:sp>
        <p:nvSpPr>
          <p:cNvPr id="1045" name="TextovéPole 1044"/>
          <p:cNvSpPr txBox="1"/>
          <p:nvPr/>
        </p:nvSpPr>
        <p:spPr>
          <a:xfrm>
            <a:off x="7169468" y="4596280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4</a:t>
            </a:r>
          </a:p>
        </p:txBody>
      </p:sp>
      <p:sp>
        <p:nvSpPr>
          <p:cNvPr id="1046" name="TextovéPole 1045"/>
          <p:cNvSpPr txBox="1"/>
          <p:nvPr/>
        </p:nvSpPr>
        <p:spPr>
          <a:xfrm>
            <a:off x="7851458" y="4553404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5</a:t>
            </a:r>
          </a:p>
        </p:txBody>
      </p:sp>
      <p:sp>
        <p:nvSpPr>
          <p:cNvPr id="1047" name="TextovéPole 1046"/>
          <p:cNvSpPr txBox="1"/>
          <p:nvPr/>
        </p:nvSpPr>
        <p:spPr>
          <a:xfrm>
            <a:off x="5133409" y="5056458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6</a:t>
            </a:r>
          </a:p>
        </p:txBody>
      </p:sp>
      <p:sp>
        <p:nvSpPr>
          <p:cNvPr id="1048" name="TextovéPole 1047"/>
          <p:cNvSpPr txBox="1"/>
          <p:nvPr/>
        </p:nvSpPr>
        <p:spPr>
          <a:xfrm>
            <a:off x="5853970" y="5069215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7</a:t>
            </a:r>
          </a:p>
        </p:txBody>
      </p:sp>
      <p:sp>
        <p:nvSpPr>
          <p:cNvPr id="1049" name="TextovéPole 1048"/>
          <p:cNvSpPr txBox="1"/>
          <p:nvPr/>
        </p:nvSpPr>
        <p:spPr>
          <a:xfrm>
            <a:off x="6523949" y="5069215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8</a:t>
            </a:r>
          </a:p>
        </p:txBody>
      </p:sp>
      <p:sp>
        <p:nvSpPr>
          <p:cNvPr id="1050" name="TextovéPole 1049"/>
          <p:cNvSpPr txBox="1"/>
          <p:nvPr/>
        </p:nvSpPr>
        <p:spPr>
          <a:xfrm>
            <a:off x="7209818" y="5099111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9</a:t>
            </a:r>
          </a:p>
        </p:txBody>
      </p:sp>
      <p:sp>
        <p:nvSpPr>
          <p:cNvPr id="1051" name="TextovéPole 1050"/>
          <p:cNvSpPr txBox="1"/>
          <p:nvPr/>
        </p:nvSpPr>
        <p:spPr>
          <a:xfrm>
            <a:off x="7786537" y="5071590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10</a:t>
            </a:r>
          </a:p>
        </p:txBody>
      </p:sp>
      <p:sp>
        <p:nvSpPr>
          <p:cNvPr id="1052" name="TextovéPole 1051"/>
          <p:cNvSpPr txBox="1"/>
          <p:nvPr/>
        </p:nvSpPr>
        <p:spPr>
          <a:xfrm>
            <a:off x="5058717" y="564805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11</a:t>
            </a:r>
          </a:p>
        </p:txBody>
      </p:sp>
      <p:sp>
        <p:nvSpPr>
          <p:cNvPr id="1053" name="TextovéPole 1052"/>
          <p:cNvSpPr txBox="1"/>
          <p:nvPr/>
        </p:nvSpPr>
        <p:spPr>
          <a:xfrm>
            <a:off x="5724128" y="564805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12</a:t>
            </a:r>
          </a:p>
        </p:txBody>
      </p:sp>
      <p:sp>
        <p:nvSpPr>
          <p:cNvPr id="1054" name="TextovéPole 1053"/>
          <p:cNvSpPr txBox="1"/>
          <p:nvPr/>
        </p:nvSpPr>
        <p:spPr>
          <a:xfrm>
            <a:off x="6459028" y="564805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13</a:t>
            </a:r>
          </a:p>
        </p:txBody>
      </p:sp>
      <p:sp>
        <p:nvSpPr>
          <p:cNvPr id="1055" name="TextovéPole 1054"/>
          <p:cNvSpPr txBox="1"/>
          <p:nvPr/>
        </p:nvSpPr>
        <p:spPr>
          <a:xfrm>
            <a:off x="7098024" y="564805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14</a:t>
            </a:r>
          </a:p>
        </p:txBody>
      </p:sp>
      <p:sp>
        <p:nvSpPr>
          <p:cNvPr id="1056" name="TextovéPole 1055"/>
          <p:cNvSpPr txBox="1"/>
          <p:nvPr/>
        </p:nvSpPr>
        <p:spPr>
          <a:xfrm>
            <a:off x="7786537" y="564805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15</a:t>
            </a:r>
          </a:p>
        </p:txBody>
      </p:sp>
      <p:sp>
        <p:nvSpPr>
          <p:cNvPr id="1057" name="TextovéPole 1056"/>
          <p:cNvSpPr txBox="1"/>
          <p:nvPr/>
        </p:nvSpPr>
        <p:spPr>
          <a:xfrm>
            <a:off x="5037610" y="612833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16</a:t>
            </a:r>
          </a:p>
        </p:txBody>
      </p:sp>
      <p:sp>
        <p:nvSpPr>
          <p:cNvPr id="1058" name="TextovéPole 1057"/>
          <p:cNvSpPr txBox="1"/>
          <p:nvPr/>
        </p:nvSpPr>
        <p:spPr>
          <a:xfrm>
            <a:off x="5789049" y="6126963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17</a:t>
            </a:r>
          </a:p>
        </p:txBody>
      </p:sp>
      <p:sp>
        <p:nvSpPr>
          <p:cNvPr id="1059" name="TextovéPole 1058"/>
          <p:cNvSpPr txBox="1"/>
          <p:nvPr/>
        </p:nvSpPr>
        <p:spPr>
          <a:xfrm>
            <a:off x="6459028" y="6126963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18</a:t>
            </a:r>
          </a:p>
        </p:txBody>
      </p:sp>
      <p:sp>
        <p:nvSpPr>
          <p:cNvPr id="1060" name="TextovéPole 1059"/>
          <p:cNvSpPr txBox="1"/>
          <p:nvPr/>
        </p:nvSpPr>
        <p:spPr>
          <a:xfrm>
            <a:off x="7144897" y="6126963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19</a:t>
            </a:r>
          </a:p>
        </p:txBody>
      </p:sp>
      <p:sp>
        <p:nvSpPr>
          <p:cNvPr id="1061" name="TextovéPole 1060"/>
          <p:cNvSpPr txBox="1"/>
          <p:nvPr/>
        </p:nvSpPr>
        <p:spPr>
          <a:xfrm>
            <a:off x="7786537" y="6145638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20</a:t>
            </a: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25" name="Zástupný symbol pro číslo snímku 2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42DC-249F-4045-A7E3-F3A61ADD754B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8956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10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4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0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5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167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8" fill="hold">
                      <p:stCondLst>
                        <p:cond delay="0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172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3" fill="hold">
                      <p:stCondLst>
                        <p:cond delay="0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10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8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10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7"/>
                  </p:tgtEl>
                </p:cond>
              </p:nextCondLst>
            </p:seq>
            <p:seq concurrent="1" nextAc="seek">
              <p:cTn id="187" restart="whenNotActive" fill="hold" evtFilter="cancelBubble" nodeType="interactiveSeq">
                <p:stCondLst>
                  <p:cond evt="onClick" delay="0">
                    <p:tgtEl>
                      <p:spTgt spid="10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8" fill="hold">
                      <p:stCondLst>
                        <p:cond delay="0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9"/>
                  </p:tgtEl>
                </p:cond>
              </p:nextCondLst>
            </p:seq>
            <p:seq concurrent="1" nextAc="seek">
              <p:cTn id="192" restart="whenNotActive" fill="hold" evtFilter="cancelBubble" nodeType="interactiveSeq">
                <p:stCondLst>
                  <p:cond evt="onClick" delay="0">
                    <p:tgtEl>
                      <p:spTgt spid="10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3" fill="hold">
                      <p:stCondLst>
                        <p:cond delay="0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0"/>
                  </p:tgtEl>
                </p:cond>
              </p:nextCondLst>
            </p:seq>
            <p:seq concurrent="1" nextAc="seek">
              <p:cTn id="197" restart="whenNotActive" fill="hold" evtFilter="cancelBubble" nodeType="interactiveSeq">
                <p:stCondLst>
                  <p:cond evt="onClick" delay="0">
                    <p:tgtEl>
                      <p:spTgt spid="10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8" fill="hold">
                      <p:stCondLst>
                        <p:cond delay="0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1"/>
                  </p:tgtEl>
                </p:cond>
              </p:nextCondLst>
            </p:seq>
            <p:seq concurrent="1" nextAc="seek">
              <p:cTn id="202" restart="whenNotActive" fill="hold" evtFilter="cancelBubble" nodeType="interactiveSeq">
                <p:stCondLst>
                  <p:cond evt="onClick" delay="0">
                    <p:tgtEl>
                      <p:spTgt spid="10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3" fill="hold">
                      <p:stCondLst>
                        <p:cond delay="0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2"/>
                  </p:tgtEl>
                </p:cond>
              </p:nextCondLst>
            </p:seq>
            <p:seq concurrent="1" nextAc="seek">
              <p:cTn id="207" restart="whenNotActive" fill="hold" evtFilter="cancelBubble" nodeType="interactiveSeq">
                <p:stCondLst>
                  <p:cond evt="onClick" delay="0">
                    <p:tgtEl>
                      <p:spTgt spid="10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8" fill="hold">
                      <p:stCondLst>
                        <p:cond delay="0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3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10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4"/>
                  </p:tgtEl>
                </p:cond>
              </p:nextCondLst>
            </p:seq>
            <p:seq concurrent="1" nextAc="seek">
              <p:cTn id="217" restart="whenNotActive" fill="hold" evtFilter="cancelBubble" nodeType="interactiveSeq">
                <p:stCondLst>
                  <p:cond evt="onClick" delay="0">
                    <p:tgtEl>
                      <p:spTgt spid="10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8" fill="hold">
                      <p:stCondLst>
                        <p:cond delay="0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5"/>
                  </p:tgtEl>
                </p:cond>
              </p:nextCondLst>
            </p:seq>
            <p:seq concurrent="1" nextAc="seek">
              <p:cTn id="222" restart="whenNotActive" fill="hold" evtFilter="cancelBubble" nodeType="interactiveSeq">
                <p:stCondLst>
                  <p:cond evt="onClick" delay="0">
                    <p:tgtEl>
                      <p:spTgt spid="10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3" fill="hold">
                      <p:stCondLst>
                        <p:cond delay="0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6"/>
                  </p:tgtEl>
                </p:cond>
              </p:nextCondLst>
            </p:seq>
            <p:seq concurrent="1" nextAc="seek">
              <p:cTn id="227" restart="whenNotActive" fill="hold" evtFilter="cancelBubble" nodeType="interactiveSeq">
                <p:stCondLst>
                  <p:cond evt="onClick" delay="0">
                    <p:tgtEl>
                      <p:spTgt spid="10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8" fill="hold">
                      <p:stCondLst>
                        <p:cond delay="0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7"/>
                  </p:tgtEl>
                </p:cond>
              </p:nextCondLst>
            </p:seq>
            <p:seq concurrent="1" nextAc="seek">
              <p:cTn id="232" restart="whenNotActive" fill="hold" evtFilter="cancelBubble" nodeType="interactiveSeq">
                <p:stCondLst>
                  <p:cond evt="onClick" delay="0">
                    <p:tgtEl>
                      <p:spTgt spid="10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3" fill="hold">
                      <p:stCondLst>
                        <p:cond delay="0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8"/>
                  </p:tgtEl>
                </p:cond>
              </p:nextCondLst>
            </p:seq>
            <p:seq concurrent="1" nextAc="seek">
              <p:cTn id="237" restart="whenNotActive" fill="hold" evtFilter="cancelBubble" nodeType="interactiveSeq">
                <p:stCondLst>
                  <p:cond evt="onClick" delay="0">
                    <p:tgtEl>
                      <p:spTgt spid="10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8" fill="hold">
                      <p:stCondLst>
                        <p:cond delay="0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9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1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>
                      <p:stCondLst>
                        <p:cond delay="0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0"/>
                  </p:tgtEl>
                </p:cond>
              </p:nextCondLst>
            </p:seq>
            <p:seq concurrent="1" nextAc="seek">
              <p:cTn id="247" restart="whenNotActive" fill="hold" evtFilter="cancelBubble" nodeType="interactiveSeq">
                <p:stCondLst>
                  <p:cond evt="onClick" delay="0">
                    <p:tgtEl>
                      <p:spTgt spid="1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8" fill="hold">
                      <p:stCondLst>
                        <p:cond delay="0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1"/>
                  </p:tgtEl>
                </p:cond>
              </p:nextCondLst>
            </p:seq>
            <p:seq concurrent="1" nextAc="seek">
              <p:cTn id="252" restart="whenNotActive" fill="hold" evtFilter="cancelBubble" nodeType="interactiveSeq">
                <p:stCondLst>
                  <p:cond evt="onClick" delay="0">
                    <p:tgtEl>
                      <p:spTgt spid="1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3" fill="hold">
                      <p:stCondLst>
                        <p:cond delay="0"/>
                      </p:stCondLst>
                      <p:childTnLst>
                        <p:par>
                          <p:cTn id="254" fill="hold">
                            <p:stCondLst>
                              <p:cond delay="0"/>
                            </p:stCondLst>
                            <p:childTnLst>
                              <p:par>
                                <p:cTn id="25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2"/>
                  </p:tgtEl>
                </p:cond>
              </p:nextCondLst>
            </p:seq>
            <p:seq concurrent="1" nextAc="seek">
              <p:cTn id="257" restart="whenNotActive" fill="hold" evtFilter="cancelBubble" nodeType="interactiveSeq">
                <p:stCondLst>
                  <p:cond evt="onClick" delay="0">
                    <p:tgtEl>
                      <p:spTgt spid="1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8" fill="hold">
                      <p:stCondLst>
                        <p:cond delay="0"/>
                      </p:stCondLst>
                      <p:childTnLst>
                        <p:par>
                          <p:cTn id="259" fill="hold">
                            <p:stCondLst>
                              <p:cond delay="0"/>
                            </p:stCondLst>
                            <p:childTnLst>
                              <p:par>
                                <p:cTn id="26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3"/>
                  </p:tgtEl>
                </p:cond>
              </p:nextCondLst>
            </p:seq>
            <p:seq concurrent="1" nextAc="seek">
              <p:cTn id="262" restart="whenNotActive" fill="hold" evtFilter="cancelBubble" nodeType="interactiveSeq">
                <p:stCondLst>
                  <p:cond evt="onClick" delay="0">
                    <p:tgtEl>
                      <p:spTgt spid="1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3" fill="hold">
                      <p:stCondLst>
                        <p:cond delay="0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4"/>
                  </p:tgtEl>
                </p:cond>
              </p:nextCondLst>
            </p:seq>
            <p:seq concurrent="1" nextAc="seek">
              <p:cTn id="267" restart="whenNotActive" fill="hold" evtFilter="cancelBubble" nodeType="interactiveSeq">
                <p:stCondLst>
                  <p:cond evt="onClick" delay="0">
                    <p:tgtEl>
                      <p:spTgt spid="10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8" fill="hold">
                      <p:stCondLst>
                        <p:cond delay="0"/>
                      </p:stCondLst>
                      <p:childTnLst>
                        <p:par>
                          <p:cTn id="269" fill="hold">
                            <p:stCondLst>
                              <p:cond delay="0"/>
                            </p:stCondLst>
                            <p:childTnLst>
                              <p:par>
                                <p:cTn id="27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5"/>
                  </p:tgtEl>
                </p:cond>
              </p:nextCondLst>
            </p:seq>
            <p:seq concurrent="1" nextAc="seek">
              <p:cTn id="272" restart="whenNotActive" fill="hold" evtFilter="cancelBubble" nodeType="interactiveSeq">
                <p:stCondLst>
                  <p:cond evt="onClick" delay="0">
                    <p:tgtEl>
                      <p:spTgt spid="10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3" fill="hold">
                      <p:stCondLst>
                        <p:cond delay="0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6"/>
                  </p:tgtEl>
                </p:cond>
              </p:nextCondLst>
            </p:seq>
            <p:seq concurrent="1" nextAc="seek">
              <p:cTn id="277" restart="whenNotActive" fill="hold" evtFilter="cancelBubble" nodeType="interactiveSeq">
                <p:stCondLst>
                  <p:cond evt="onClick" delay="0">
                    <p:tgtEl>
                      <p:spTgt spid="10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8" fill="hold">
                      <p:stCondLst>
                        <p:cond delay="0"/>
                      </p:stCondLst>
                      <p:childTnLst>
                        <p:par>
                          <p:cTn id="279" fill="hold">
                            <p:stCondLst>
                              <p:cond delay="0"/>
                            </p:stCondLst>
                            <p:childTnLst>
                              <p:par>
                                <p:cTn id="28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7"/>
                  </p:tgtEl>
                </p:cond>
              </p:nextCondLst>
            </p:seq>
            <p:seq concurrent="1" nextAc="seek">
              <p:cTn id="282" restart="whenNotActive" fill="hold" evtFilter="cancelBubble" nodeType="interactiveSeq">
                <p:stCondLst>
                  <p:cond evt="onClick" delay="0">
                    <p:tgtEl>
                      <p:spTgt spid="10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3" fill="hold">
                      <p:stCondLst>
                        <p:cond delay="0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8"/>
                  </p:tgtEl>
                </p:cond>
              </p:nextCondLst>
            </p:seq>
            <p:seq concurrent="1" nextAc="seek">
              <p:cTn id="287" restart="whenNotActive" fill="hold" evtFilter="cancelBubble" nodeType="interactiveSeq">
                <p:stCondLst>
                  <p:cond evt="onClick" delay="0">
                    <p:tgtEl>
                      <p:spTgt spid="10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8" fill="hold">
                      <p:stCondLst>
                        <p:cond delay="0"/>
                      </p:stCondLst>
                      <p:childTnLst>
                        <p:par>
                          <p:cTn id="289" fill="hold">
                            <p:stCondLst>
                              <p:cond delay="0"/>
                            </p:stCondLst>
                            <p:childTnLst>
                              <p:par>
                                <p:cTn id="29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9"/>
                  </p:tgtEl>
                </p:cond>
              </p:nextCondLst>
            </p:seq>
            <p:seq concurrent="1" nextAc="seek">
              <p:cTn id="292" restart="whenNotActive" fill="hold" evtFilter="cancelBubble" nodeType="interactiveSeq">
                <p:stCondLst>
                  <p:cond evt="onClick" delay="0">
                    <p:tgtEl>
                      <p:spTgt spid="10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3" fill="hold">
                      <p:stCondLst>
                        <p:cond delay="0"/>
                      </p:stCondLst>
                      <p:childTnLst>
                        <p:par>
                          <p:cTn id="294" fill="hold">
                            <p:stCondLst>
                              <p:cond delay="0"/>
                            </p:stCondLst>
                            <p:childTnLst>
                              <p:par>
                                <p:cTn id="29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0"/>
                  </p:tgtEl>
                </p:cond>
              </p:nextCondLst>
            </p:seq>
            <p:seq concurrent="1" nextAc="seek">
              <p:cTn id="297" restart="whenNotActive" fill="hold" evtFilter="cancelBubble" nodeType="interactiveSeq">
                <p:stCondLst>
                  <p:cond evt="onClick" delay="0">
                    <p:tgtEl>
                      <p:spTgt spid="10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8" fill="hold">
                      <p:stCondLst>
                        <p:cond delay="0"/>
                      </p:stCondLst>
                      <p:childTnLst>
                        <p:par>
                          <p:cTn id="299" fill="hold">
                            <p:stCondLst>
                              <p:cond delay="0"/>
                            </p:stCondLst>
                            <p:childTnLst>
                              <p:par>
                                <p:cTn id="30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1"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8" grpId="0" animBg="1"/>
      <p:bldP spid="30" grpId="0" animBg="1"/>
      <p:bldP spid="31" grpId="0" animBg="1"/>
      <p:bldP spid="1024" grpId="0" animBg="1"/>
      <p:bldP spid="1025" grpId="0" animBg="1"/>
      <p:bldP spid="1027" grpId="0" animBg="1"/>
      <p:bldP spid="1028" grpId="0" animBg="1"/>
      <p:bldP spid="1029" grpId="0" animBg="1"/>
      <p:bldP spid="1030" grpId="0" animBg="1"/>
      <p:bldP spid="1031" grpId="0" animBg="1"/>
      <p:bldP spid="1032" grpId="0" animBg="1"/>
      <p:bldP spid="1033" grpId="0" animBg="1"/>
      <p:bldP spid="1034" grpId="0" animBg="1"/>
      <p:bldP spid="1035" grpId="0" animBg="1"/>
      <p:bldP spid="1036" grpId="0" animBg="1"/>
      <p:bldP spid="1037" grpId="0" animBg="1"/>
      <p:bldP spid="1038" grpId="0" animBg="1"/>
      <p:bldP spid="1039" grpId="0" animBg="1"/>
      <p:bldP spid="1040" grpId="0" animBg="1"/>
      <p:bldP spid="1041" grpId="0" animBg="1"/>
      <p:bldP spid="1042" grpId="0" animBg="1"/>
      <p:bldP spid="1043" grpId="0" animBg="1"/>
      <p:bldP spid="1044" grpId="0" animBg="1"/>
      <p:bldP spid="1045" grpId="0" animBg="1"/>
      <p:bldP spid="1046" grpId="0" animBg="1"/>
      <p:bldP spid="1047" grpId="0" animBg="1"/>
      <p:bldP spid="1048" grpId="0" animBg="1"/>
      <p:bldP spid="1049" grpId="0" animBg="1"/>
      <p:bldP spid="1050" grpId="0" animBg="1"/>
      <p:bldP spid="1051" grpId="0" animBg="1"/>
      <p:bldP spid="1052" grpId="0" animBg="1"/>
      <p:bldP spid="1053" grpId="0" animBg="1"/>
      <p:bldP spid="1054" grpId="0" animBg="1"/>
      <p:bldP spid="1055" grpId="0" animBg="1"/>
      <p:bldP spid="1056" grpId="0" animBg="1"/>
      <p:bldP spid="1057" grpId="0" animBg="1"/>
      <p:bldP spid="1058" grpId="0" animBg="1"/>
      <p:bldP spid="1059" grpId="0" animBg="1"/>
      <p:bldP spid="1060" grpId="0" animBg="1"/>
      <p:bldP spid="106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>
            <a:hlinkClick r:id="rId2" action="ppaction://hlinksldjump"/>
          </p:cNvPr>
          <p:cNvSpPr/>
          <p:nvPr/>
        </p:nvSpPr>
        <p:spPr>
          <a:xfrm>
            <a:off x="6334324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2051" name="Picture 3" descr="C:\Users\VrtelkovaH\AppData\Local\Microsoft\Windows\Temporary Internet Files\Content.IE5\Q5H1SYG6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705" y="764704"/>
            <a:ext cx="1670719" cy="160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827584" y="693095"/>
            <a:ext cx="4320480" cy="64807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Porovnej čísla: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2276872"/>
            <a:ext cx="414087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123 444__23 455</a:t>
            </a:r>
            <a:endParaRPr lang="cs-CZ" sz="4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67128" y="5255259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/>
              <a:t>&gt;</a:t>
            </a:r>
            <a:endParaRPr lang="cs-CZ" sz="4000" b="1" dirty="0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42DC-249F-4045-A7E3-F3A61ADD754B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8025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>
            <a:hlinkClick r:id="rId2" action="ppaction://hlinksldjump"/>
          </p:cNvPr>
          <p:cNvSpPr/>
          <p:nvPr/>
        </p:nvSpPr>
        <p:spPr>
          <a:xfrm>
            <a:off x="6334324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3" name="Picture 3" descr="C:\Users\VrtelkovaH\AppData\Local\Microsoft\Windows\Temporary Internet Files\Content.IE5\Q5H1SYG6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705" y="764704"/>
            <a:ext cx="1670719" cy="160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881316" y="645641"/>
            <a:ext cx="4896544" cy="72008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Zaokrouhli číslo na desítky: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2371908"/>
            <a:ext cx="104067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/>
              <a:t>999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4869160"/>
            <a:ext cx="133882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/>
              <a:t>1 000</a:t>
            </a:r>
            <a:endParaRPr lang="cs-CZ" sz="4000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42DC-249F-4045-A7E3-F3A61ADD754B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6166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>
            <a:hlinkClick r:id="rId2" action="ppaction://hlinksldjump"/>
          </p:cNvPr>
          <p:cNvSpPr/>
          <p:nvPr/>
        </p:nvSpPr>
        <p:spPr>
          <a:xfrm>
            <a:off x="6334324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3" name="Picture 3" descr="C:\Users\VrtelkovaH\AppData\Local\Microsoft\Windows\Temporary Internet Files\Content.IE5\Q5H1SYG6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705" y="764704"/>
            <a:ext cx="1670719" cy="160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827584" y="693095"/>
            <a:ext cx="4320480" cy="64807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Porovnej čísla: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2492896"/>
            <a:ext cx="385554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98 786__94 763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19672" y="5013176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 smtClean="0"/>
              <a:t>&gt;</a:t>
            </a:r>
            <a:endParaRPr lang="cs-CZ" sz="40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42DC-249F-4045-A7E3-F3A61ADD754B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2669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>
            <a:hlinkClick r:id="rId2" action="ppaction://hlinksldjump"/>
          </p:cNvPr>
          <p:cNvSpPr/>
          <p:nvPr/>
        </p:nvSpPr>
        <p:spPr>
          <a:xfrm>
            <a:off x="6334324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3" name="Picture 3" descr="C:\Users\VrtelkovaH\AppData\Local\Microsoft\Windows\Temporary Internet Files\Content.IE5\Q5H1SYG6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705" y="764704"/>
            <a:ext cx="1670719" cy="160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881316" y="645641"/>
            <a:ext cx="4896544" cy="72008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Zaokrouhli číslo na stovky: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43608" y="2564904"/>
            <a:ext cx="145424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/>
              <a:t>9 850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4725144"/>
            <a:ext cx="133882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/>
              <a:t>9 900</a:t>
            </a:r>
            <a:endParaRPr lang="cs-CZ" sz="4000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42DC-249F-4045-A7E3-F3A61ADD754B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9234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>
            <a:hlinkClick r:id="rId2" action="ppaction://hlinksldjump"/>
          </p:cNvPr>
          <p:cNvSpPr/>
          <p:nvPr/>
        </p:nvSpPr>
        <p:spPr>
          <a:xfrm>
            <a:off x="6334324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3" name="Picture 3" descr="C:\Users\VrtelkovaH\AppData\Local\Microsoft\Windows\Temporary Internet Files\Content.IE5\Q5H1SYG6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705" y="764704"/>
            <a:ext cx="1670719" cy="160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827584" y="693095"/>
            <a:ext cx="4320480" cy="64807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Porovnej čísla: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2371908"/>
            <a:ext cx="442621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123 456__123 556</a:t>
            </a:r>
            <a:endParaRPr lang="cs-CZ" sz="4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15616" y="4725144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 smtClean="0"/>
              <a:t>&lt;</a:t>
            </a:r>
            <a:endParaRPr lang="cs-CZ" sz="4000" b="1" dirty="0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42DC-249F-4045-A7E3-F3A61ADD754B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4373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>
            <a:hlinkClick r:id="rId2" action="ppaction://hlinksldjump"/>
          </p:cNvPr>
          <p:cNvSpPr/>
          <p:nvPr/>
        </p:nvSpPr>
        <p:spPr>
          <a:xfrm>
            <a:off x="6334324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3" name="Picture 3" descr="C:\Users\VrtelkovaH\AppData\Local\Microsoft\Windows\Temporary Internet Files\Content.IE5\Q5H1SYG6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705" y="764704"/>
            <a:ext cx="1670719" cy="160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881316" y="645641"/>
            <a:ext cx="4896544" cy="72008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Zaokrouhli číslo na tisíce: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59632" y="2492896"/>
            <a:ext cx="145424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/>
              <a:t>5 982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59632" y="4941168"/>
            <a:ext cx="133882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/>
              <a:t>6 000</a:t>
            </a:r>
            <a:endParaRPr lang="cs-CZ" sz="4000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42DC-249F-4045-A7E3-F3A61ADD754B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0795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>
            <a:hlinkClick r:id="rId2" action="ppaction://hlinksldjump"/>
          </p:cNvPr>
          <p:cNvSpPr/>
          <p:nvPr/>
        </p:nvSpPr>
        <p:spPr>
          <a:xfrm>
            <a:off x="6334324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3" name="Picture 3" descr="C:\Users\VrtelkovaH\AppData\Local\Microsoft\Windows\Temporary Internet Files\Content.IE5\Q5H1SYG6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705" y="764704"/>
            <a:ext cx="1670719" cy="160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827584" y="764704"/>
            <a:ext cx="4320480" cy="64807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Porovnej čísla: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2564904"/>
            <a:ext cx="385554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/>
              <a:t>71 540__70 675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31640" y="5265204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 smtClean="0"/>
              <a:t>&gt;</a:t>
            </a:r>
            <a:endParaRPr lang="cs-CZ" sz="40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42DC-249F-4045-A7E3-F3A61ADD754B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9369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>
            <a:hlinkClick r:id="rId2" action="ppaction://hlinksldjump"/>
          </p:cNvPr>
          <p:cNvSpPr/>
          <p:nvPr/>
        </p:nvSpPr>
        <p:spPr>
          <a:xfrm>
            <a:off x="6334324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3" name="Picture 3" descr="C:\Users\VrtelkovaH\AppData\Local\Microsoft\Windows\Temporary Internet Files\Content.IE5\Q5H1SYG6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705" y="764704"/>
            <a:ext cx="1670719" cy="160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881316" y="645641"/>
            <a:ext cx="5634900" cy="72008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Zaokrouhli číslo na desetitisíce: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43608" y="2564904"/>
            <a:ext cx="202491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/>
              <a:t>896 654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4725144"/>
            <a:ext cx="18582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/>
              <a:t>900 000</a:t>
            </a:r>
            <a:endParaRPr lang="cs-CZ" sz="4000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42DC-249F-4045-A7E3-F3A61ADD754B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8437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>
            <a:hlinkClick r:id="rId2" action="ppaction://hlinksldjump"/>
          </p:cNvPr>
          <p:cNvSpPr/>
          <p:nvPr/>
        </p:nvSpPr>
        <p:spPr>
          <a:xfrm>
            <a:off x="6334324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3" name="Picture 3" descr="C:\Users\VrtelkovaH\AppData\Local\Microsoft\Windows\Temporary Internet Files\Content.IE5\Q5H1SYG6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705" y="764704"/>
            <a:ext cx="1670719" cy="160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827584" y="693095"/>
            <a:ext cx="4320480" cy="64807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Porovnej čísla: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2371908"/>
            <a:ext cx="442621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/>
              <a:t>941 230__914 230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4941168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 smtClean="0"/>
              <a:t>&gt;</a:t>
            </a:r>
            <a:endParaRPr lang="cs-CZ" sz="40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42DC-249F-4045-A7E3-F3A61ADD754B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3398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>
            <a:hlinkClick r:id="rId2" action="ppaction://hlinksldjump"/>
          </p:cNvPr>
          <p:cNvSpPr/>
          <p:nvPr/>
        </p:nvSpPr>
        <p:spPr>
          <a:xfrm>
            <a:off x="6334324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3" name="Picture 3" descr="C:\Users\VrtelkovaH\AppData\Local\Microsoft\Windows\Temporary Internet Files\Content.IE5\Q5H1SYG6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705" y="764704"/>
            <a:ext cx="1670719" cy="160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881316" y="645641"/>
            <a:ext cx="5562892" cy="72008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Zaokrouhli číslo na statisíce: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81316" y="2564904"/>
            <a:ext cx="202491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/>
              <a:t>324 570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4869160"/>
            <a:ext cx="18582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/>
              <a:t>300 000</a:t>
            </a:r>
            <a:endParaRPr lang="cs-CZ" sz="4000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42DC-249F-4045-A7E3-F3A61ADD754B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8698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>
            <a:hlinkClick r:id="rId2" action="ppaction://hlinksldjump"/>
          </p:cNvPr>
          <p:cNvSpPr/>
          <p:nvPr/>
        </p:nvSpPr>
        <p:spPr>
          <a:xfrm>
            <a:off x="6334324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3" name="Picture 3" descr="C:\Users\VrtelkovaH\AppData\Local\Microsoft\Windows\Temporary Internet Files\Content.IE5\Q5H1SYG6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705" y="764704"/>
            <a:ext cx="1670719" cy="160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827584" y="693095"/>
            <a:ext cx="4320480" cy="64807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Porovnej čísla: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2708920"/>
            <a:ext cx="328487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/>
              <a:t>6 324__6 342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5013176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 smtClean="0"/>
              <a:t>&lt;</a:t>
            </a:r>
            <a:endParaRPr lang="cs-CZ" sz="40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42DC-249F-4045-A7E3-F3A61ADD754B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5156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>
            <a:hlinkClick r:id="rId2" action="ppaction://hlinksldjump"/>
          </p:cNvPr>
          <p:cNvSpPr/>
          <p:nvPr/>
        </p:nvSpPr>
        <p:spPr>
          <a:xfrm>
            <a:off x="6334324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3" name="Picture 3" descr="C:\Users\VrtelkovaH\AppData\Local\Microsoft\Windows\Temporary Internet Files\Content.IE5\Q5H1SYG6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705" y="764704"/>
            <a:ext cx="1670719" cy="160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881316" y="645641"/>
            <a:ext cx="4896544" cy="72008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Zaokrouhli číslo na milión: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2492896"/>
            <a:ext cx="202491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/>
              <a:t>897 765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4725144"/>
            <a:ext cx="223330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/>
              <a:t>1 000 000</a:t>
            </a:r>
            <a:endParaRPr lang="cs-CZ" sz="4000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42DC-249F-4045-A7E3-F3A61ADD754B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8507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>
            <a:hlinkClick r:id="rId2" action="ppaction://hlinksldjump"/>
          </p:cNvPr>
          <p:cNvSpPr/>
          <p:nvPr/>
        </p:nvSpPr>
        <p:spPr>
          <a:xfrm>
            <a:off x="6334324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3" name="Picture 3" descr="C:\Users\VrtelkovaH\AppData\Local\Microsoft\Windows\Temporary Internet Files\Content.IE5\Q5H1SYG6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705" y="764704"/>
            <a:ext cx="1670719" cy="160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827584" y="693095"/>
            <a:ext cx="4320480" cy="64807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Porovnej čísla: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2852936"/>
            <a:ext cx="385554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/>
              <a:t>64 572__64 275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5265204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 smtClean="0"/>
              <a:t>&gt;</a:t>
            </a:r>
            <a:endParaRPr lang="cs-CZ" sz="40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42DC-249F-4045-A7E3-F3A61ADD754B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3380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>
            <a:hlinkClick r:id="rId2" action="ppaction://hlinksldjump"/>
          </p:cNvPr>
          <p:cNvSpPr/>
          <p:nvPr/>
        </p:nvSpPr>
        <p:spPr>
          <a:xfrm>
            <a:off x="6334324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3" name="Picture 3" descr="C:\Users\VrtelkovaH\AppData\Local\Microsoft\Windows\Temporary Internet Files\Content.IE5\Q5H1SYG6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705" y="764704"/>
            <a:ext cx="1670719" cy="160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881316" y="645641"/>
            <a:ext cx="4896544" cy="72008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Zaokrouhli číslo na desítky: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43608" y="2708920"/>
            <a:ext cx="145424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/>
              <a:t>5 649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59632" y="4941168"/>
            <a:ext cx="133882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/>
              <a:t>5 650</a:t>
            </a:r>
            <a:endParaRPr lang="cs-CZ" sz="4000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42DC-249F-4045-A7E3-F3A61ADD754B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5410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>
            <a:hlinkClick r:id="rId2" action="ppaction://hlinksldjump"/>
          </p:cNvPr>
          <p:cNvSpPr/>
          <p:nvPr/>
        </p:nvSpPr>
        <p:spPr>
          <a:xfrm>
            <a:off x="6334324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3" name="Picture 3" descr="C:\Users\VrtelkovaH\AppData\Local\Microsoft\Windows\Temporary Internet Files\Content.IE5\Q5H1SYG6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705" y="764704"/>
            <a:ext cx="1670719" cy="160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827584" y="693095"/>
            <a:ext cx="4320480" cy="64807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Porovnej čísla: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2564904"/>
            <a:ext cx="442621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/>
              <a:t>123 398__132 398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87624" y="4725144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 smtClean="0"/>
              <a:t>&lt;</a:t>
            </a:r>
            <a:endParaRPr lang="cs-CZ" sz="40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42DC-249F-4045-A7E3-F3A61ADD754B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4228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>
            <a:hlinkClick r:id="rId2" action="ppaction://hlinksldjump"/>
          </p:cNvPr>
          <p:cNvSpPr/>
          <p:nvPr/>
        </p:nvSpPr>
        <p:spPr>
          <a:xfrm>
            <a:off x="6334324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3" name="Picture 3" descr="C:\Users\VrtelkovaH\AppData\Local\Microsoft\Windows\Temporary Internet Files\Content.IE5\Q5H1SYG6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705" y="764704"/>
            <a:ext cx="1670719" cy="160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881316" y="645641"/>
            <a:ext cx="4896544" cy="72008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Zaokrouhli číslo na stovky: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43608" y="2780928"/>
            <a:ext cx="173957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/>
              <a:t>12 560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4941168"/>
            <a:ext cx="15985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/>
              <a:t>12 600</a:t>
            </a:r>
            <a:endParaRPr lang="cs-CZ" sz="4000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42DC-249F-4045-A7E3-F3A61ADD754B}" type="slidenum">
              <a:rPr lang="cs-CZ" smtClean="0"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1742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>
            <a:hlinkClick r:id="rId2" action="ppaction://hlinksldjump"/>
          </p:cNvPr>
          <p:cNvSpPr/>
          <p:nvPr/>
        </p:nvSpPr>
        <p:spPr>
          <a:xfrm>
            <a:off x="6334324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3" name="Picture 3" descr="C:\Users\VrtelkovaH\AppData\Local\Microsoft\Windows\Temporary Internet Files\Content.IE5\Q5H1SYG6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705" y="764704"/>
            <a:ext cx="1670719" cy="160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827584" y="693095"/>
            <a:ext cx="4320480" cy="64807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Porovnej čísla: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2708920"/>
            <a:ext cx="385554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/>
              <a:t>65 344__64 434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4869160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 smtClean="0"/>
              <a:t>&gt;</a:t>
            </a:r>
            <a:endParaRPr lang="cs-CZ" sz="40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42DC-249F-4045-A7E3-F3A61ADD754B}" type="slidenum">
              <a:rPr lang="cs-CZ" smtClean="0"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3969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>
            <a:hlinkClick r:id="rId2" action="ppaction://hlinksldjump"/>
          </p:cNvPr>
          <p:cNvSpPr/>
          <p:nvPr/>
        </p:nvSpPr>
        <p:spPr>
          <a:xfrm>
            <a:off x="6334324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3" name="Picture 3" descr="C:\Users\VrtelkovaH\AppData\Local\Microsoft\Windows\Temporary Internet Files\Content.IE5\Q5H1SYG6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705" y="764704"/>
            <a:ext cx="1670719" cy="160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881316" y="645641"/>
            <a:ext cx="4896544" cy="72008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Zaokrouhli číslo na tisíce: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43608" y="2780928"/>
            <a:ext cx="145424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/>
              <a:t>8 345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31640" y="5265204"/>
            <a:ext cx="133882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/>
              <a:t>8 000</a:t>
            </a:r>
            <a:endParaRPr lang="cs-CZ" sz="4000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42DC-249F-4045-A7E3-F3A61ADD754B}" type="slidenum">
              <a:rPr lang="cs-CZ" smtClean="0"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0067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>
            <a:hlinkClick r:id="rId2" action="ppaction://hlinksldjump"/>
          </p:cNvPr>
          <p:cNvSpPr/>
          <p:nvPr/>
        </p:nvSpPr>
        <p:spPr>
          <a:xfrm>
            <a:off x="6334324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3" name="Picture 3" descr="C:\Users\VrtelkovaH\AppData\Local\Microsoft\Windows\Temporary Internet Files\Content.IE5\Q5H1SYG6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705" y="764704"/>
            <a:ext cx="1670719" cy="160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827584" y="693095"/>
            <a:ext cx="4320480" cy="64807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Porovnej čísla: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2852936"/>
            <a:ext cx="385554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/>
              <a:t>43 567__44 567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4725144"/>
            <a:ext cx="4571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 smtClean="0"/>
              <a:t>&lt;</a:t>
            </a:r>
            <a:endParaRPr lang="cs-CZ" sz="40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42DC-249F-4045-A7E3-F3A61ADD754B}" type="slidenum">
              <a:rPr lang="cs-CZ" smtClean="0"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0323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881316" y="645641"/>
            <a:ext cx="5562892" cy="72008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Zaokrouhli číslo na desetitisíce: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Šipka doprava 2">
            <a:hlinkClick r:id="rId2" action="ppaction://hlinksldjump"/>
          </p:cNvPr>
          <p:cNvSpPr/>
          <p:nvPr/>
        </p:nvSpPr>
        <p:spPr>
          <a:xfrm>
            <a:off x="6334324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4" name="Picture 3" descr="C:\Users\VrtelkovaH\AppData\Local\Microsoft\Windows\Temporary Internet Files\Content.IE5\Q5H1SYG6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705" y="764704"/>
            <a:ext cx="1670719" cy="160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81316" y="2708920"/>
            <a:ext cx="202491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/>
              <a:t>144 654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59632" y="4869160"/>
            <a:ext cx="18582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/>
              <a:t>140 000</a:t>
            </a:r>
            <a:endParaRPr lang="cs-CZ" sz="4000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42DC-249F-4045-A7E3-F3A61ADD754B}" type="slidenum">
              <a:rPr lang="cs-CZ" smtClean="0"/>
              <a:t>24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2791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916832"/>
            <a:ext cx="382938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dirty="0">
                <a:solidFill>
                  <a:prstClr val="black"/>
                </a:solidFill>
              </a:rPr>
              <a:t>www.office.microsoft.com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5576" y="1052736"/>
            <a:ext cx="10488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Citace: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Matematika 4. ročník 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6337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597</Words>
  <Application>Microsoft Office PowerPoint</Application>
  <PresentationFormat>Předvádění na obrazovce (4:3)</PresentationFormat>
  <Paragraphs>247</Paragraphs>
  <Slides>25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Vrtělková Hana</dc:creator>
  <cp:lastModifiedBy>AS</cp:lastModifiedBy>
  <cp:revision>9</cp:revision>
  <dcterms:created xsi:type="dcterms:W3CDTF">2012-04-08T08:34:36Z</dcterms:created>
  <dcterms:modified xsi:type="dcterms:W3CDTF">2012-05-10T18:45:05Z</dcterms:modified>
</cp:coreProperties>
</file>