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11.5.2012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umbrigante_europeo_(Homarus_gammarus).jpg?uselang=cs" TargetMode="External"/><Relationship Id="rId2" Type="http://schemas.openxmlformats.org/officeDocument/2006/relationships/hyperlink" Target="http://commons.wikimedia.org/wiki/File:Astacus_astacus_01.JPG?uselang=cs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commons.wikimedia.org/wiki/File:Palinurus_elephas_Rhod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VY_32_INOVACE_04-40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5514552"/>
              </p:ext>
            </p:extLst>
          </p:nvPr>
        </p:nvGraphicFramePr>
        <p:xfrm>
          <a:off x="1256937" y="1196752"/>
          <a:ext cx="6467471" cy="25421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3453"/>
                <a:gridCol w="4884018"/>
              </a:tblGrid>
              <a:tr h="2941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VI. ročník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4227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8999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9007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Mnohobuněčné organismy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9007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Korýši</a:t>
                      </a:r>
                      <a:endParaRPr lang="cs-CZ" sz="1400" kern="50" dirty="0"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  <a:tr h="29007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9007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27. 10. 2011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5549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Materiál slouží na podporu výuky tématu korýši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835696" y="1022903"/>
            <a:ext cx="3231397" cy="1323439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  <a:innerShdw blurRad="63500" dist="50800" dir="189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</a:rPr>
              <a:t>KORÝŠI</a:t>
            </a:r>
            <a:endParaRPr lang="cs-CZ" sz="8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</a:endParaRPr>
          </a:p>
        </p:txBody>
      </p:sp>
      <p:pic>
        <p:nvPicPr>
          <p:cNvPr id="4" name="Obrázek 3" descr="http://upload.wikimedia.org/wikipedia/commons/8/88/Astacus_astacus_01.JPG?uselang=cs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310458"/>
            <a:ext cx="4464496" cy="431168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ovéPole 1"/>
          <p:cNvSpPr txBox="1"/>
          <p:nvPr/>
        </p:nvSpPr>
        <p:spPr>
          <a:xfrm>
            <a:off x="2267744" y="6453336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Obr. 1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83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</a:t>
            </a:r>
            <a:r>
              <a:rPr lang="cs-CZ" sz="32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ZNAKY</a:t>
            </a:r>
            <a:endParaRPr lang="cs-CZ" sz="32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556792"/>
            <a:ext cx="799288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tělo členěno na hlavohruď a zadeček</a:t>
            </a:r>
          </a:p>
          <a:p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páry tykadel </a:t>
            </a:r>
          </a:p>
          <a:p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 kostra z chitinu a uhličitanu vápenatého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596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05807" y="379969"/>
            <a:ext cx="27110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Rak říční</a:t>
            </a:r>
            <a:endParaRPr lang="cs-CZ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6807" y="1484783"/>
            <a:ext cx="482760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čistých vodách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až 25 cm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hlavohruď kryta krunýřem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krunýř neroste -  občas ho svléká a tvoří si nový</a:t>
            </a:r>
          </a:p>
          <a:p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573367"/>
            <a:ext cx="2589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5" descr="http://upload.wikimedia.org/wikipedia/commons/8/88/Astacus_astacus_01.JPG?uselang=cs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48" y="2204864"/>
            <a:ext cx="3344631" cy="410445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53557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těla:</a:t>
            </a:r>
            <a:endParaRPr lang="cs-CZ" sz="28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35530" y="48160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3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232" y="1052736"/>
            <a:ext cx="4195774" cy="550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263207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složené oči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67407" y="1886419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tykadla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96426" y="997277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1.pár končetin + klepeta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7852" y="2428947"/>
            <a:ext cx="1695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hlavohruď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4231" y="3347051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4 páry končetin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64599" y="4595232"/>
            <a:ext cx="18684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článkovaný zadeček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96426" y="573325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ploutvička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313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548680"/>
            <a:ext cx="74168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</a:t>
            </a:r>
            <a:r>
              <a:rPr lang="cs-CZ" sz="32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Orgánové </a:t>
            </a:r>
            <a:r>
              <a:rPr lang="cs-CZ" sz="32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</a:t>
            </a:r>
            <a:endParaRPr lang="cs-CZ" sz="3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Trávicí</a:t>
            </a:r>
          </a:p>
          <a:p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ústní otvor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jícen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žaludek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krátké střevo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řitní otvor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1527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332656"/>
            <a:ext cx="7848872" cy="82791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Cévní</a:t>
            </a:r>
          </a:p>
          <a:p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otevřená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vakovité srdce na hřbetní straně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Dýchací</a:t>
            </a:r>
          </a:p>
          <a:p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žábry</a:t>
            </a:r>
          </a:p>
          <a:p>
            <a:endParaRPr lang="cs-CZ" sz="2800" b="1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Vylučovací</a:t>
            </a:r>
          </a:p>
          <a:p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tykadlové žlázy na základním článku delších tykadel</a:t>
            </a: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>
              <a:solidFill>
                <a:schemeClr val="bg1"/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011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404664"/>
            <a:ext cx="79208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Nervová</a:t>
            </a:r>
          </a:p>
          <a:p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žebříčkovitá – hlavová zauzlina s nervovými pruhy a vlákny v břišní části</a:t>
            </a: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 důležité smysly – hmat – delší tykadla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                               -  čich – kratší tykadla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                                 -  zrak – složené oči na stopkách     </a:t>
            </a:r>
            <a:endParaRPr lang="cs-CZ" sz="2800" b="1" dirty="0">
              <a:solidFill>
                <a:schemeClr val="bg1"/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endParaRPr lang="cs-CZ" sz="2800" b="1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322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79208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Rozmnožovací</a:t>
            </a:r>
          </a:p>
          <a:p>
            <a:endParaRPr lang="cs-CZ" sz="28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oddělené pohlaví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samec – pohlavně zralý ve 3. roce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samice – pohlavně zralá ve 4. roce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oplození vnější – přilepení spermií na zadeček samice 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oplozená vajíčka – vývin na spodní straně zadečku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800" b="1" dirty="0" smtClean="0">
                <a:solidFill>
                  <a:schemeClr val="bg1"/>
                </a:solidFill>
              </a:rPr>
              <a:t>malí raci se 10 – 14 dnů drží samice 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31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064896" cy="11008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Zástupci mořských  korýšů</a:t>
            </a:r>
          </a:p>
          <a:p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Humr evropský                       Langusta obecná</a:t>
            </a:r>
          </a:p>
          <a:p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Krab obecný</a:t>
            </a:r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  <a:p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4" name="Obrázek 3" descr="http://upload.wikimedia.org/wikipedia/commons/1/1d/Lumbrigante_europeo_%28Homarus_gammarus%29.jpg?uselang=cs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454" y="1906813"/>
            <a:ext cx="2880320" cy="216024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2771800" y="37077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dirty="0" smtClean="0">
                <a:solidFill>
                  <a:schemeClr val="bg1"/>
                </a:solidFill>
              </a:rPr>
              <a:t>Obr. 4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Obrázek 6" descr="http://upload.wikimedia.org/wikipedia/commons/3/30/Palinurus_elephas_Rhodes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60848"/>
            <a:ext cx="3096384" cy="215604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7193963" y="389240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 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80667" y="617153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         Obr. 6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kocovska\AppData\Local\Microsoft\Windows\Temporary Internet Files\Content.IE5\KCTSLHYF\MP9002894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654" y="4461204"/>
            <a:ext cx="2591411" cy="1710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0232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37447" y="2967335"/>
            <a:ext cx="56691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Děkuji za pozornost</a:t>
            </a:r>
            <a:endParaRPr lang="cs-CZ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167849" y="584564"/>
            <a:ext cx="2808312" cy="2246899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479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Použitá literatura a zdroje: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pPr hangingPunct="0"/>
            <a:r>
              <a:rPr lang="cs-CZ" dirty="0">
                <a:solidFill>
                  <a:schemeClr val="bg1"/>
                </a:solidFill>
                <a:latin typeface="Tw Cen MT" pitchFamily="34" charset="-18"/>
              </a:rPr>
              <a:t>ČERNÍK, Vladimír. </a:t>
            </a:r>
            <a:r>
              <a:rPr lang="cs-CZ" i="1" dirty="0">
                <a:solidFill>
                  <a:schemeClr val="bg1"/>
                </a:solidFill>
                <a:latin typeface="Tw Cen MT" pitchFamily="34" charset="-18"/>
              </a:rPr>
              <a:t>Přírodopis 1. </a:t>
            </a:r>
            <a:r>
              <a:rPr lang="cs-CZ" dirty="0">
                <a:solidFill>
                  <a:schemeClr val="bg1"/>
                </a:solidFill>
                <a:latin typeface="Tw Cen MT" pitchFamily="34" charset="-18"/>
              </a:rPr>
              <a:t>dotisk 1. přepracovaného vydání. Praha: SPN, 2002.</a:t>
            </a:r>
          </a:p>
          <a:p>
            <a:pPr hangingPunct="0"/>
            <a:r>
              <a:rPr lang="cs-CZ" dirty="0">
                <a:solidFill>
                  <a:schemeClr val="bg1"/>
                </a:solidFill>
                <a:latin typeface="Tw Cen MT" pitchFamily="34" charset="-18"/>
              </a:rPr>
              <a:t>ISBN 80-7235-068-4. s. 60, 61.</a:t>
            </a:r>
          </a:p>
          <a:p>
            <a:r>
              <a:rPr lang="cs-CZ" b="1" dirty="0">
                <a:solidFill>
                  <a:schemeClr val="bg1"/>
                </a:solidFill>
              </a:rPr>
              <a:t>Snímek 2, 4: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[cit 2011-11-01].</a:t>
            </a:r>
            <a:r>
              <a:rPr lang="cs-CZ" dirty="0"/>
              <a:t> </a:t>
            </a:r>
            <a:r>
              <a:rPr lang="cs-CZ" dirty="0">
                <a:solidFill>
                  <a:schemeClr val="accent6"/>
                </a:solidFill>
              </a:rPr>
              <a:t>Dostupný pod licencí </a:t>
            </a:r>
            <a:r>
              <a:rPr lang="cs-CZ" dirty="0" err="1">
                <a:solidFill>
                  <a:schemeClr val="accent6"/>
                </a:solidFill>
              </a:rPr>
              <a:t>Commons</a:t>
            </a: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 err="1">
                <a:solidFill>
                  <a:schemeClr val="accent6"/>
                </a:solidFill>
              </a:rPr>
              <a:t>Wikimedia</a:t>
            </a:r>
            <a:r>
              <a:rPr lang="cs-CZ" dirty="0">
                <a:solidFill>
                  <a:schemeClr val="accent6"/>
                </a:solidFill>
              </a:rPr>
              <a:t> na WWW:</a:t>
            </a:r>
            <a:endParaRPr lang="cs-CZ" dirty="0"/>
          </a:p>
          <a:p>
            <a:r>
              <a:rPr lang="cs-CZ" u="sng" dirty="0" smtClean="0">
                <a:hlinkClick r:id="rId2"/>
              </a:rPr>
              <a:t>Obr.1, 2:</a:t>
            </a:r>
            <a:r>
              <a:rPr lang="cs-CZ" dirty="0" smtClean="0">
                <a:hlinkClick r:id="rId2"/>
              </a:rPr>
              <a:t>ZEEL,H</a:t>
            </a:r>
            <a:r>
              <a:rPr lang="cs-CZ" dirty="0">
                <a:hlinkClick r:id="rId2"/>
              </a:rPr>
              <a:t>. [online]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ttp://commons.wikimedia.org/wiki/File:Astacus_astacus_01.JPG?uselang=cs</a:t>
            </a:r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>
                <a:solidFill>
                  <a:schemeClr val="bg1"/>
                </a:solidFill>
              </a:rPr>
              <a:t>Snímek 5</a:t>
            </a:r>
            <a:r>
              <a:rPr lang="cs-CZ" b="1" dirty="0" smtClean="0">
                <a:solidFill>
                  <a:schemeClr val="bg1"/>
                </a:solidFill>
              </a:rPr>
              <a:t>: Obr. 3</a:t>
            </a:r>
            <a:endParaRPr lang="cs-CZ" b="1" dirty="0">
              <a:solidFill>
                <a:schemeClr val="bg1"/>
              </a:solidFill>
            </a:endParaRPr>
          </a:p>
          <a:p>
            <a:pPr hangingPunct="0"/>
            <a:r>
              <a:rPr lang="cs-CZ" dirty="0">
                <a:solidFill>
                  <a:schemeClr val="bg1"/>
                </a:solidFill>
                <a:latin typeface="Tw Cen MT" pitchFamily="34" charset="-18"/>
              </a:rPr>
              <a:t>KVASNIČKOVÁ, Danuše. </a:t>
            </a:r>
            <a:r>
              <a:rPr lang="cs-CZ" i="1" dirty="0">
                <a:solidFill>
                  <a:schemeClr val="bg1"/>
                </a:solidFill>
                <a:latin typeface="Tw Cen MT" pitchFamily="34" charset="-18"/>
              </a:rPr>
              <a:t>Ekologický přírodopis – pracovní sešit pro 6. roč. </a:t>
            </a:r>
            <a:r>
              <a:rPr lang="cs-CZ" dirty="0">
                <a:solidFill>
                  <a:schemeClr val="bg1"/>
                </a:solidFill>
                <a:latin typeface="Tw Cen MT" pitchFamily="34" charset="-18"/>
              </a:rPr>
              <a:t>1. vyd. Praha:</a:t>
            </a:r>
          </a:p>
          <a:p>
            <a:pPr hangingPunct="0"/>
            <a:r>
              <a:rPr lang="cs-CZ" dirty="0">
                <a:solidFill>
                  <a:schemeClr val="bg1"/>
                </a:solidFill>
                <a:latin typeface="Tw Cen MT" pitchFamily="34" charset="-18"/>
              </a:rPr>
              <a:t>FORTUNA, 1998. ISBN 80-7168-565-8. s. 17. obr.39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bg1"/>
                </a:solidFill>
              </a:rPr>
              <a:t>Snímek 10: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[cit 2011-11-01].</a:t>
            </a:r>
            <a:r>
              <a:rPr lang="cs-CZ" dirty="0"/>
              <a:t> </a:t>
            </a:r>
            <a:r>
              <a:rPr lang="cs-CZ" dirty="0">
                <a:solidFill>
                  <a:schemeClr val="accent6"/>
                </a:solidFill>
              </a:rPr>
              <a:t>Dostupný pod licencí </a:t>
            </a:r>
            <a:r>
              <a:rPr lang="cs-CZ" dirty="0" err="1">
                <a:solidFill>
                  <a:schemeClr val="accent6"/>
                </a:solidFill>
              </a:rPr>
              <a:t>Commons</a:t>
            </a:r>
            <a:r>
              <a:rPr lang="cs-CZ" dirty="0">
                <a:solidFill>
                  <a:schemeClr val="accent6"/>
                </a:solidFill>
              </a:rPr>
              <a:t> </a:t>
            </a:r>
            <a:r>
              <a:rPr lang="cs-CZ" dirty="0" err="1">
                <a:solidFill>
                  <a:schemeClr val="accent6"/>
                </a:solidFill>
              </a:rPr>
              <a:t>Wikimedia</a:t>
            </a:r>
            <a:r>
              <a:rPr lang="cs-CZ" dirty="0">
                <a:solidFill>
                  <a:schemeClr val="accent6"/>
                </a:solidFill>
              </a:rPr>
              <a:t> na WWW: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Obr. 4: MARTINEZ, J.A.G. [online]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u="sng" dirty="0">
                <a:hlinkClick r:id="rId3"/>
              </a:rPr>
              <a:t>http://commons.wikimedia.org/wiki/File:Lumbrigante_europeo_(Homarus_gammarus).jpg?uselang=cs</a:t>
            </a:r>
            <a:endParaRPr lang="cs-CZ" u="sng" dirty="0"/>
          </a:p>
          <a:p>
            <a:r>
              <a:rPr lang="cs-CZ" dirty="0">
                <a:solidFill>
                  <a:schemeClr val="bg1"/>
                </a:solidFill>
              </a:rPr>
              <a:t>obr</a:t>
            </a:r>
            <a:r>
              <a:rPr lang="cs-CZ" dirty="0" smtClean="0">
                <a:solidFill>
                  <a:schemeClr val="bg1"/>
                </a:solidFill>
              </a:rPr>
              <a:t>. 5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u="sng" dirty="0">
                <a:hlinkClick r:id="rId4"/>
              </a:rPr>
              <a:t>http://commons.wikimedia.org/wiki/File:Palinurus_elephas_Rhodes.jpg</a:t>
            </a:r>
            <a:endParaRPr lang="cs-CZ" u="sng" dirty="0"/>
          </a:p>
          <a:p>
            <a:r>
              <a:rPr lang="cs-CZ" dirty="0">
                <a:solidFill>
                  <a:schemeClr val="bg1"/>
                </a:solidFill>
              </a:rPr>
              <a:t>Obr</a:t>
            </a:r>
            <a:r>
              <a:rPr lang="cs-CZ" dirty="0" smtClean="0">
                <a:solidFill>
                  <a:schemeClr val="bg1"/>
                </a:solidFill>
              </a:rPr>
              <a:t>. 6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/>
              <a:t>[cit 2012-05-09] </a:t>
            </a:r>
            <a:r>
              <a:rPr lang="cs-CZ" dirty="0" smtClean="0">
                <a:hlinkClick r:id="rId5"/>
              </a:rPr>
              <a:t>www.office.microsoft.com</a:t>
            </a:r>
            <a:r>
              <a:rPr lang="cs-CZ" dirty="0" smtClean="0"/>
              <a:t> [online]</a:t>
            </a:r>
            <a:r>
              <a:rPr lang="cs-CZ" dirty="0"/>
              <a:t> </a:t>
            </a:r>
          </a:p>
          <a:p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059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162</TotalTime>
  <Words>395</Words>
  <Application>Microsoft Office PowerPoint</Application>
  <PresentationFormat>Předvádění na obrazovce (4:3)</PresentationFormat>
  <Paragraphs>125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YamatoPainting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Chvojka</cp:lastModifiedBy>
  <cp:revision>21</cp:revision>
  <dcterms:created xsi:type="dcterms:W3CDTF">2011-03-22T17:13:23Z</dcterms:created>
  <dcterms:modified xsi:type="dcterms:W3CDTF">2012-05-11T08:52:08Z</dcterms:modified>
</cp:coreProperties>
</file>