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711474-920A-468D-9A8E-D7FC441D5026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DD72A-ED6D-4972-B551-9F938E3AC2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9462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CDD72A-ED6D-4972-B551-9F938E3AC26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3177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4/Tulipa_gesneriana_8.jpg" TargetMode="Externa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upload.wikimedia.org/wikipedia/commons/f/fe/Tulipa_sylvestris_250406a.jpg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c/ce/Luite_Klaver04a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5/51/Lys_Martagon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a/a4/Gagea_lutea3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1/Colchicum_autumnale_180808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http://upload.wikimedia.org/wikipedia/commons/0/0b/Convallaria_majalis_0001.JPG" TargetMode="Externa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d/d1/Paris-quadrifolia(vonOben)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http://upload.wikimedia.org/wikipedia/commons/d/d0/Allium_cepa_001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upload.wikimedia.org/wikipedia/commons/2/22/Allium_schoenoprasum_a1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6/64/Zwiebel_2008-3-3-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f/fb/Allium_ursinum_Sturm36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a/a4/Allium_ursinum_01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onvallaria_majalis_0001.JPG" TargetMode="External"/><Relationship Id="rId13" Type="http://schemas.openxmlformats.org/officeDocument/2006/relationships/hyperlink" Target="http://commons.wikimedia.org/wiki/File:Allium_ursinum_Sturm36.jpg" TargetMode="External"/><Relationship Id="rId3" Type="http://schemas.openxmlformats.org/officeDocument/2006/relationships/hyperlink" Target="http://commons.wikimedia.org/wiki/File:Tulipa_sylvestris_Sturm28.jpg" TargetMode="External"/><Relationship Id="rId7" Type="http://schemas.openxmlformats.org/officeDocument/2006/relationships/hyperlink" Target="http://commons.wikimedia.org/wiki/File:Colchicum_autumnale_180808.jpg" TargetMode="External"/><Relationship Id="rId12" Type="http://schemas.openxmlformats.org/officeDocument/2006/relationships/hyperlink" Target="http://commons.wikimedia.org/wiki/File:Allium_schoenoprasum_a1.jpg" TargetMode="External"/><Relationship Id="rId2" Type="http://schemas.openxmlformats.org/officeDocument/2006/relationships/hyperlink" Target="http://commons.wikimedia.org/wiki/File:Tulipa_gesneriana_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Gagea_lutea3.JPG" TargetMode="External"/><Relationship Id="rId11" Type="http://schemas.openxmlformats.org/officeDocument/2006/relationships/hyperlink" Target="http://commons.wikimedia.org/wiki/File:Zwiebel_2008-3-3-.JPG" TargetMode="External"/><Relationship Id="rId5" Type="http://schemas.openxmlformats.org/officeDocument/2006/relationships/hyperlink" Target="http://commons.wikimedia.org/wiki/File:Illustration_Lilium_martagon0_clean.jpg" TargetMode="External"/><Relationship Id="rId10" Type="http://schemas.openxmlformats.org/officeDocument/2006/relationships/hyperlink" Target="http://commons.wikimedia.org/wiki/File:Allium_cepa_001.JPG" TargetMode="External"/><Relationship Id="rId4" Type="http://schemas.openxmlformats.org/officeDocument/2006/relationships/hyperlink" Target="http://commons.wikimedia.org/wiki/File:Luite_Klaver04a.jpg" TargetMode="External"/><Relationship Id="rId9" Type="http://schemas.openxmlformats.org/officeDocument/2006/relationships/hyperlink" Target="http://commons.wikimedia.org/wiki/File:Paris-quadrifolia(vonOben).jpg" TargetMode="External"/><Relationship Id="rId14" Type="http://schemas.openxmlformats.org/officeDocument/2006/relationships/hyperlink" Target="http://commons.wikimedia.org/wiki/File:Allium_ursinum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VY_32_INOVACE_04-57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56335038"/>
              </p:ext>
            </p:extLst>
          </p:nvPr>
        </p:nvGraphicFramePr>
        <p:xfrm>
          <a:off x="1419810" y="1556792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 Jednoděložné rostliny - liliovité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28. 11. 2011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852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slouží na podporu výuky tématu jednoděložné rostliny - liliovité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2420888"/>
            <a:ext cx="4726550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Jednoděložné </a:t>
            </a:r>
          </a:p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rostliny</a:t>
            </a:r>
          </a:p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Liliovité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8717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Hlavní znaky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756084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v zemi mají - svazky kořenů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                    -  oddenky</a:t>
            </a:r>
          </a:p>
          <a:p>
            <a:r>
              <a:rPr lang="cs-CZ" sz="2800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                    -  cibuli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květy pravidelné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6 okvětních lístků, 6 tyčinek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hlinkClick r:id="rId2" action="ppaction://hlinksldjump"/>
              </a:rPr>
              <a:t>svrchní semeník</a:t>
            </a:r>
            <a:endParaRPr lang="cs-CZ" sz="28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plodem je tobolka nebo bobule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1757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67687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Druhy semeníků</a:t>
            </a:r>
          </a:p>
          <a:p>
            <a:endParaRPr lang="cs-CZ" sz="2800" b="1" dirty="0">
              <a:solidFill>
                <a:srgbClr val="FFC000"/>
              </a:solidFill>
            </a:endParaRPr>
          </a:p>
          <a:p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385193"/>
            <a:ext cx="734481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Semeník spodní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květní obaly a tyčinky vyrůstají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nad semeníkem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(sněženka) </a:t>
            </a:r>
            <a:endParaRPr lang="cs-CZ" sz="28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Semeník svrchní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květní obaly a tyčinky vyrůstají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pod semeníkem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(tulipán)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70012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91015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</a:rPr>
              <a:t>Zástupci</a:t>
            </a:r>
          </a:p>
          <a:p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Tulipán zahradní</a:t>
            </a:r>
          </a:p>
          <a:p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772816"/>
            <a:ext cx="844557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 původně stepní rostliny </a:t>
            </a:r>
            <a:r>
              <a:rPr lang="cs-CZ" sz="2800" dirty="0" err="1" smtClean="0">
                <a:solidFill>
                  <a:schemeClr val="accent3"/>
                </a:solidFill>
              </a:rPr>
              <a:t>stř</a:t>
            </a:r>
            <a:r>
              <a:rPr lang="cs-CZ" sz="2800" dirty="0" smtClean="0">
                <a:solidFill>
                  <a:schemeClr val="accent3"/>
                </a:solidFill>
              </a:rPr>
              <a:t>. a JZ Asie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šlechtění různých druhů – Holandsko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6 okvětních lístků ve dvou kruzích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3 + 3 tyčinky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semeník svrchní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plodem je tobolka – velké množství semen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v zahradách rozmnožování cibulemi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800" dirty="0" smtClean="0">
              <a:solidFill>
                <a:schemeClr val="accent3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396649" y="706196"/>
            <a:ext cx="1656184" cy="8370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20685" y="94327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2" action="ppaction://hlinksldjump"/>
              </a:rPr>
              <a:t>Obr. 1</a:t>
            </a:r>
            <a:endParaRPr lang="cs-CZ" dirty="0"/>
          </a:p>
        </p:txBody>
      </p:sp>
      <p:pic>
        <p:nvPicPr>
          <p:cNvPr id="8" name="Obrázek 7" descr="File:Tulipa gesneriana 8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43034"/>
            <a:ext cx="2520280" cy="18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File:Tulipa sylvestris 250406a.jpg">
            <a:hlinkClick r:id="rId5"/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556792"/>
            <a:ext cx="1623726" cy="460037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7092280" y="6165304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Tulipán lesní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5301208"/>
            <a:ext cx="2776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Tulipán zahradní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65659" y="6300458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5733256"/>
            <a:ext cx="6861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Obr.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939199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Luite Klaver04a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73996"/>
            <a:ext cx="5544616" cy="546331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6804248" y="5589240"/>
            <a:ext cx="864096" cy="186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259632" y="5445224"/>
            <a:ext cx="100811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228184" y="4365104"/>
            <a:ext cx="151216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516216" y="1412776"/>
            <a:ext cx="100811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5536" y="577564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/>
                </a:solidFill>
              </a:rPr>
              <a:t>cibule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44785" y="141277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/>
                </a:solidFill>
              </a:rPr>
              <a:t>semeník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413427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/>
                </a:solidFill>
              </a:rPr>
              <a:t>tyčinky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03892" y="5616883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/>
                </a:solidFill>
              </a:rPr>
              <a:t>6 okvětních lístků</a:t>
            </a:r>
            <a:endParaRPr lang="cs-CZ" sz="2400" b="1" dirty="0">
              <a:solidFill>
                <a:schemeClr val="accent5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908720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  Obr.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806345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Lilie zlatohlavá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světlé listnaté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               a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smíšené lesy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nížiny i horské oblasti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chráněná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Křivatec žlutý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kvete brzy z jara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žluté, nenápadné květy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louky, parky, lužní lesy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</a:rPr>
              <a:t>Planě rostoucí zástupci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pic>
        <p:nvPicPr>
          <p:cNvPr id="6" name="Obrázek 5" descr="File:Lys Martagon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05064"/>
            <a:ext cx="2386596" cy="263691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File:Gagea lutea3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05064"/>
            <a:ext cx="1989584" cy="252028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67544" y="6381328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Obr. 4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619666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Obr. 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4213336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Ocún jesenní                   Konvalinka vonná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kvete na podzim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listy vyrůstají až </a:t>
            </a:r>
            <a:r>
              <a:rPr lang="cs-CZ" sz="2800" dirty="0" smtClean="0">
                <a:solidFill>
                  <a:schemeClr val="accent3"/>
                </a:solidFill>
              </a:rPr>
              <a:t> na </a:t>
            </a:r>
            <a:r>
              <a:rPr lang="cs-CZ" sz="2800" dirty="0" smtClean="0">
                <a:solidFill>
                  <a:schemeClr val="accent3"/>
                </a:solidFill>
              </a:rPr>
              <a:t>jaře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jedovatý</a:t>
            </a:r>
          </a:p>
          <a:p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4" name="Obrázek 3" descr="File:Colchicum autumnale 180808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0645" y="3016256"/>
            <a:ext cx="2682230" cy="36448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644008" y="1124744"/>
            <a:ext cx="381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listnaté lesy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jedovatá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pronikavá vůně</a:t>
            </a:r>
          </a:p>
          <a:p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6" name="Obrázek 5" descr="File:Convallaria majalis 0001.JPG">
            <a:hlinkClick r:id="rId5"/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92386"/>
            <a:ext cx="4320520" cy="309256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251520" y="6384950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623731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8645721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Vraní oko čtyřlisté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340768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jedovaté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tmavý plod zaměnitelný s borůvkou</a:t>
            </a:r>
          </a:p>
          <a:p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4" name="Obrázek 3" descr="File:Paris-quadrifolia(vonOben)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64904"/>
            <a:ext cx="5904656" cy="381645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395536" y="6237312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 Obr. 8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8487111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Cibule kuchyňská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nepostradatelná zelenina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obsažené látky ničí zárodky chorob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vitamin C </a:t>
            </a:r>
          </a:p>
          <a:p>
            <a:pPr marL="0" indent="0">
              <a:buNone/>
            </a:pP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Pažitka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pěstování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                     na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zahradách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kořeninová chuť</a:t>
            </a:r>
          </a:p>
          <a:p>
            <a:pPr marL="0" indent="0">
              <a:buNone/>
            </a:pP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</a:rPr>
              <a:t>Zástupci užitkových rostlin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pic>
        <p:nvPicPr>
          <p:cNvPr id="5" name="Obrázek 4" descr="File:Allium cepa 001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005064"/>
            <a:ext cx="2287141" cy="266429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File:Zwiebel 2008-3-3-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1572989" cy="194421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File:Allium schoenoprasum a1.jpg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01008"/>
            <a:ext cx="3312408" cy="259231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251520" y="6581001"/>
            <a:ext cx="10745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98901" y="6442501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6237312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Obr. 11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63294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Česnek medvědí</a:t>
            </a:r>
          </a:p>
          <a:p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1344" y="1170013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lužní a bukové lesy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listy využití pro kuchyňskou úpravu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použití ve farmaceutickém průmyslu – léky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accent3"/>
                </a:solidFill>
              </a:rPr>
              <a:t>snižuje krevní tlak, zvyšuje odolnost organismu</a:t>
            </a:r>
          </a:p>
          <a:p>
            <a:endParaRPr lang="cs-CZ" sz="2800" dirty="0" smtClean="0">
              <a:solidFill>
                <a:schemeClr val="accent3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4" name="Obrázek 3" descr="File:Allium ursinum Sturm36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56992"/>
            <a:ext cx="2232248" cy="3384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File:Allium ursinum 01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40967"/>
            <a:ext cx="2196854" cy="360020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79512" y="6453336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Obr. 12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7768" y="6453336"/>
            <a:ext cx="884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Obr. 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7039460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09546" y="2967335"/>
            <a:ext cx="67249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Děkuji za </a:t>
            </a:r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pozornost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86527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0118" y="260648"/>
            <a:ext cx="8352928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Použitá literatura a zdroje:</a:t>
            </a:r>
          </a:p>
          <a:p>
            <a:pPr algn="just" hangingPunct="0"/>
            <a:r>
              <a:rPr lang="cs-CZ" sz="1400" dirty="0"/>
              <a:t>ČERNÍK, Vladimír.</a:t>
            </a:r>
            <a:r>
              <a:rPr lang="cs-CZ" sz="1400" i="1" dirty="0"/>
              <a:t>Přírodopis2 Zoologie a botanika. </a:t>
            </a:r>
            <a:r>
              <a:rPr lang="cs-CZ" sz="1400" dirty="0"/>
              <a:t>1. vyd.  Praha: SPN, 1999.</a:t>
            </a:r>
          </a:p>
          <a:p>
            <a:pPr algn="just" hangingPunct="0"/>
            <a:r>
              <a:rPr lang="cs-CZ" sz="1400" dirty="0"/>
              <a:t> ISBN 80-7235-069-2. s. </a:t>
            </a:r>
            <a:r>
              <a:rPr lang="cs-CZ" sz="1400" dirty="0" smtClean="0"/>
              <a:t>106 - 108. </a:t>
            </a:r>
            <a:endParaRPr lang="cs-CZ" sz="1400" dirty="0"/>
          </a:p>
          <a:p>
            <a:pPr algn="just" hangingPunct="0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5:</a:t>
            </a:r>
            <a:r>
              <a:rPr lang="cs-CZ" sz="1400" dirty="0"/>
              <a:t> [cit </a:t>
            </a:r>
            <a:r>
              <a:rPr lang="cs-CZ" sz="1400" dirty="0" smtClean="0"/>
              <a:t>2011-11-29]. </a:t>
            </a:r>
            <a:r>
              <a:rPr lang="cs-CZ" sz="1400" dirty="0"/>
              <a:t>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algn="just" hangingPunct="0"/>
            <a:r>
              <a:rPr lang="cs-CZ" sz="1400" dirty="0" smtClean="0"/>
              <a:t>Obr. 2, 3</a:t>
            </a:r>
          </a:p>
          <a:p>
            <a:pPr algn="just"/>
            <a:r>
              <a:rPr lang="cs-CZ" sz="1400" dirty="0" smtClean="0">
                <a:hlinkClick r:id="rId2"/>
              </a:rPr>
              <a:t>SZCZUROWSKI, </a:t>
            </a:r>
            <a:r>
              <a:rPr lang="cs-CZ" sz="1400" dirty="0" err="1" smtClean="0">
                <a:hlinkClick r:id="rId2"/>
              </a:rPr>
              <a:t>Lukacz</a:t>
            </a:r>
            <a:r>
              <a:rPr lang="cs-CZ" sz="1400" dirty="0" smtClean="0">
                <a:hlinkClick r:id="rId2"/>
              </a:rPr>
              <a:t> [online]http</a:t>
            </a:r>
            <a:r>
              <a:rPr lang="cs-CZ" sz="1400" u="sng" dirty="0">
                <a:hlinkClick r:id="rId2"/>
              </a:rPr>
              <a:t>://</a:t>
            </a:r>
            <a:r>
              <a:rPr lang="cs-CZ" sz="1400" u="sng" dirty="0" smtClean="0">
                <a:hlinkClick r:id="rId2"/>
              </a:rPr>
              <a:t>commons.wikimedia.org/wiki/File:Tulipa_gesneriana_8.jpg</a:t>
            </a:r>
            <a:endParaRPr lang="cs-CZ" sz="1400" u="sng" dirty="0" smtClean="0"/>
          </a:p>
          <a:p>
            <a:pPr algn="just"/>
            <a:r>
              <a:rPr lang="cs-CZ" sz="1400" u="sng" dirty="0" smtClean="0">
                <a:hlinkClick r:id="rId3"/>
              </a:rPr>
              <a:t>STURM, J.G. [online]http</a:t>
            </a:r>
            <a:r>
              <a:rPr lang="cs-CZ" sz="1400" u="sng" dirty="0">
                <a:hlinkClick r:id="rId3"/>
              </a:rPr>
              <a:t>://commons.wikimedia.org/wiki/File:Tulipa_sylvestris_Sturm28.jpg</a:t>
            </a:r>
            <a:endParaRPr lang="cs-CZ" sz="1400" dirty="0"/>
          </a:p>
          <a:p>
            <a:pPr algn="just" hangingPunct="0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6:</a:t>
            </a:r>
            <a:r>
              <a:rPr lang="cs-CZ" sz="1400" dirty="0" smtClean="0"/>
              <a:t> </a:t>
            </a:r>
            <a:r>
              <a:rPr lang="cs-CZ" sz="1400" dirty="0"/>
              <a:t>[cit 2011-11-29].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algn="just" hangingPunct="0"/>
            <a:r>
              <a:rPr lang="cs-CZ" sz="1400" dirty="0" smtClean="0"/>
              <a:t>Obr. 1</a:t>
            </a:r>
            <a:endParaRPr lang="cs-CZ" sz="1400" dirty="0"/>
          </a:p>
          <a:p>
            <a:pPr algn="just" hangingPunct="0"/>
            <a:r>
              <a:rPr lang="cs-CZ" sz="1400" dirty="0" smtClean="0">
                <a:hlinkClick r:id="rId4"/>
              </a:rPr>
              <a:t>KLAVER, </a:t>
            </a:r>
            <a:r>
              <a:rPr lang="cs-CZ" sz="1400" dirty="0" err="1" smtClean="0">
                <a:hlinkClick r:id="rId4"/>
              </a:rPr>
              <a:t>Luite</a:t>
            </a:r>
            <a:r>
              <a:rPr lang="cs-CZ" sz="1400" dirty="0" smtClean="0">
                <a:hlinkClick r:id="rId4"/>
              </a:rPr>
              <a:t> [online]</a:t>
            </a:r>
            <a:r>
              <a:rPr lang="cs-CZ" sz="1400" u="sng" dirty="0" smtClean="0">
                <a:hlinkClick r:id="rId4"/>
              </a:rPr>
              <a:t>http</a:t>
            </a:r>
            <a:r>
              <a:rPr lang="cs-CZ" sz="1400" u="sng" dirty="0">
                <a:hlinkClick r:id="rId4"/>
              </a:rPr>
              <a:t>://commons.wikimedia.org/wiki/File:Luite_Klaver04a.jpg</a:t>
            </a:r>
            <a:endParaRPr lang="cs-CZ" sz="1400" dirty="0"/>
          </a:p>
          <a:p>
            <a:pPr algn="just" hangingPunct="0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7:</a:t>
            </a:r>
            <a:r>
              <a:rPr lang="cs-CZ" sz="1400" dirty="0" smtClean="0"/>
              <a:t> </a:t>
            </a:r>
            <a:r>
              <a:rPr lang="cs-CZ" sz="1400" dirty="0"/>
              <a:t>[cit 2011-11-29].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algn="just" hangingPunct="0"/>
            <a:r>
              <a:rPr lang="cs-CZ" sz="1400" dirty="0" smtClean="0"/>
              <a:t>Obr. 4, 5</a:t>
            </a:r>
            <a:endParaRPr lang="cs-CZ" sz="1400" dirty="0"/>
          </a:p>
          <a:p>
            <a:pPr algn="just"/>
            <a:r>
              <a:rPr lang="cs-CZ" sz="1400" u="sng" dirty="0" smtClean="0">
                <a:hlinkClick r:id="rId5"/>
              </a:rPr>
              <a:t>THOMÉ, W.O. [online]http</a:t>
            </a:r>
            <a:r>
              <a:rPr lang="cs-CZ" sz="1400" u="sng" dirty="0">
                <a:hlinkClick r:id="rId5"/>
              </a:rPr>
              <a:t>://</a:t>
            </a:r>
            <a:r>
              <a:rPr lang="cs-CZ" sz="1400" u="sng" dirty="0" smtClean="0">
                <a:hlinkClick r:id="rId5"/>
              </a:rPr>
              <a:t>commons.wikimedia.org/wiki/File:Illustration_Lilium_martagon0_clean.jpg</a:t>
            </a:r>
            <a:endParaRPr lang="cs-CZ" sz="1400" u="sng" dirty="0" smtClean="0"/>
          </a:p>
          <a:p>
            <a:pPr algn="just"/>
            <a:r>
              <a:rPr lang="cs-CZ" sz="1400" u="sng" dirty="0" smtClean="0">
                <a:hlinkClick r:id="rId6"/>
              </a:rPr>
              <a:t>FILIPPOV, Petr [online]http</a:t>
            </a:r>
            <a:r>
              <a:rPr lang="cs-CZ" sz="1400" u="sng" dirty="0">
                <a:hlinkClick r:id="rId6"/>
              </a:rPr>
              <a:t>://commons.wikimedia.org/wiki/File:Gagea_lutea3.JPG</a:t>
            </a:r>
            <a:endParaRPr lang="cs-CZ" sz="1400" dirty="0"/>
          </a:p>
          <a:p>
            <a:pPr algn="just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8:</a:t>
            </a:r>
            <a:r>
              <a:rPr lang="cs-CZ" sz="1400" dirty="0" smtClean="0"/>
              <a:t> </a:t>
            </a:r>
            <a:r>
              <a:rPr lang="cs-CZ" sz="1400" dirty="0"/>
              <a:t>[cit 2011-11-29].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algn="just"/>
            <a:r>
              <a:rPr lang="cs-CZ" sz="1400" dirty="0" smtClean="0"/>
              <a:t>Obr. 6, 7</a:t>
            </a:r>
            <a:endParaRPr lang="cs-CZ" sz="1400" dirty="0"/>
          </a:p>
          <a:p>
            <a:pPr algn="just"/>
            <a:r>
              <a:rPr lang="cs-CZ" sz="1400" u="sng" dirty="0" smtClean="0">
                <a:hlinkClick r:id="rId7"/>
              </a:rPr>
              <a:t>HAYNOLD, </a:t>
            </a:r>
            <a:r>
              <a:rPr lang="cs-CZ" sz="1400" u="sng" dirty="0" err="1" smtClean="0">
                <a:hlinkClick r:id="rId7"/>
              </a:rPr>
              <a:t>Bernd</a:t>
            </a:r>
            <a:r>
              <a:rPr lang="cs-CZ" sz="1400" u="sng" dirty="0" smtClean="0">
                <a:hlinkClick r:id="rId7"/>
              </a:rPr>
              <a:t> [online]http</a:t>
            </a:r>
            <a:r>
              <a:rPr lang="cs-CZ" sz="1400" u="sng" dirty="0">
                <a:hlinkClick r:id="rId7"/>
              </a:rPr>
              <a:t>://</a:t>
            </a:r>
            <a:r>
              <a:rPr lang="cs-CZ" sz="1400" u="sng" dirty="0" smtClean="0">
                <a:hlinkClick r:id="rId7"/>
              </a:rPr>
              <a:t>commons.wikimedia.org/wiki/File:Colchicum_autumnale_180808.jpg</a:t>
            </a:r>
            <a:endParaRPr lang="cs-CZ" sz="1400" u="sng" dirty="0" smtClean="0"/>
          </a:p>
          <a:p>
            <a:pPr algn="just"/>
            <a:r>
              <a:rPr lang="cs-CZ" sz="1400" u="sng" dirty="0" smtClean="0">
                <a:hlinkClick r:id="rId8"/>
              </a:rPr>
              <a:t>ZELL, H. [online]http</a:t>
            </a:r>
            <a:r>
              <a:rPr lang="cs-CZ" sz="1400" u="sng" dirty="0">
                <a:hlinkClick r:id="rId8"/>
              </a:rPr>
              <a:t>://commons.wikimedia.org/wiki/File:Convallaria_majalis_0001.JPG</a:t>
            </a:r>
            <a:endParaRPr lang="cs-CZ" sz="1400" dirty="0"/>
          </a:p>
          <a:p>
            <a:pPr algn="just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9:</a:t>
            </a:r>
            <a:r>
              <a:rPr lang="cs-CZ" sz="1400" dirty="0" smtClean="0"/>
              <a:t> </a:t>
            </a:r>
            <a:r>
              <a:rPr lang="cs-CZ" sz="1400" dirty="0"/>
              <a:t>[cit 2011-11-29].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algn="just"/>
            <a:r>
              <a:rPr lang="cs-CZ" sz="1400" dirty="0" smtClean="0"/>
              <a:t>Obr. 8</a:t>
            </a:r>
          </a:p>
          <a:p>
            <a:pPr algn="just"/>
            <a:r>
              <a:rPr lang="cs-CZ" sz="1400" u="sng" dirty="0" smtClean="0">
                <a:hlinkClick r:id="rId9"/>
              </a:rPr>
              <a:t>GASPERL, Michael [online]http</a:t>
            </a:r>
            <a:r>
              <a:rPr lang="cs-CZ" sz="1400" u="sng" dirty="0">
                <a:hlinkClick r:id="rId9"/>
              </a:rPr>
              <a:t>://commons.wikimedia.org/wiki/File:Paris-quadrifolia(vonOben).jpg</a:t>
            </a:r>
            <a:endParaRPr lang="cs-CZ" sz="1400" dirty="0"/>
          </a:p>
          <a:p>
            <a:pPr algn="just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10:</a:t>
            </a:r>
            <a:r>
              <a:rPr lang="cs-CZ" sz="1400" dirty="0" smtClean="0"/>
              <a:t> </a:t>
            </a:r>
            <a:r>
              <a:rPr lang="cs-CZ" sz="1400" dirty="0"/>
              <a:t>[cit 2011-11-29].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algn="just"/>
            <a:r>
              <a:rPr lang="cs-CZ" sz="1400" dirty="0" smtClean="0"/>
              <a:t>Obr. 9, 10, 11</a:t>
            </a:r>
            <a:endParaRPr lang="cs-CZ" sz="1400" dirty="0"/>
          </a:p>
          <a:p>
            <a:pPr algn="just"/>
            <a:r>
              <a:rPr lang="cs-CZ" sz="1400" u="sng" dirty="0" smtClean="0">
                <a:hlinkClick r:id="rId10"/>
              </a:rPr>
              <a:t>ZELL, H. [online]http</a:t>
            </a:r>
            <a:r>
              <a:rPr lang="cs-CZ" sz="1400" u="sng" dirty="0">
                <a:hlinkClick r:id="rId10"/>
              </a:rPr>
              <a:t>://commons.wikimedia.org/wiki/File:Allium_cepa_001.JPG</a:t>
            </a:r>
            <a:endParaRPr lang="cs-CZ" sz="1400" dirty="0"/>
          </a:p>
          <a:p>
            <a:pPr algn="just"/>
            <a:r>
              <a:rPr lang="cs-CZ" sz="1400" u="sng" dirty="0" smtClean="0">
                <a:hlinkClick r:id="rId11"/>
              </a:rPr>
              <a:t>STORCH, Hedwig [online]http</a:t>
            </a:r>
            <a:r>
              <a:rPr lang="cs-CZ" sz="1400" u="sng" dirty="0">
                <a:hlinkClick r:id="rId11"/>
              </a:rPr>
              <a:t>://commons.wikimedia.org/wiki/File:Zwiebel_2008-3-3-.</a:t>
            </a:r>
            <a:r>
              <a:rPr lang="cs-CZ" sz="1400" u="sng" dirty="0" smtClean="0">
                <a:hlinkClick r:id="rId11"/>
              </a:rPr>
              <a:t>JPG</a:t>
            </a:r>
            <a:endParaRPr lang="cs-CZ" sz="1400" u="sng" dirty="0" smtClean="0"/>
          </a:p>
          <a:p>
            <a:pPr algn="just"/>
            <a:r>
              <a:rPr lang="cs-CZ" sz="1400" u="sng" dirty="0" smtClean="0">
                <a:hlinkClick r:id="rId12"/>
              </a:rPr>
              <a:t>OPIOLA, </a:t>
            </a:r>
            <a:r>
              <a:rPr lang="cs-CZ" sz="1400" u="sng" dirty="0" err="1" smtClean="0">
                <a:hlinkClick r:id="rId12"/>
              </a:rPr>
              <a:t>Jerzy</a:t>
            </a:r>
            <a:r>
              <a:rPr lang="cs-CZ" sz="1400" u="sng" dirty="0" smtClean="0">
                <a:hlinkClick r:id="rId12"/>
              </a:rPr>
              <a:t> [online]http</a:t>
            </a:r>
            <a:r>
              <a:rPr lang="cs-CZ" sz="1400" u="sng" dirty="0">
                <a:hlinkClick r:id="rId12"/>
              </a:rPr>
              <a:t>://commons.wikimedia.org/wiki/File:Allium_schoenoprasum_a1.jpg</a:t>
            </a:r>
            <a:endParaRPr lang="cs-CZ" sz="1400" dirty="0"/>
          </a:p>
          <a:p>
            <a:pPr algn="just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11:</a:t>
            </a:r>
            <a:r>
              <a:rPr lang="cs-CZ" sz="1400" dirty="0" smtClean="0"/>
              <a:t> </a:t>
            </a:r>
            <a:r>
              <a:rPr lang="cs-CZ" sz="1400" dirty="0"/>
              <a:t>[cit 2011-11-29].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algn="just"/>
            <a:r>
              <a:rPr lang="cs-CZ" sz="1400" dirty="0" smtClean="0"/>
              <a:t>Obr. 12, 13</a:t>
            </a:r>
            <a:endParaRPr lang="cs-CZ" sz="1400" dirty="0"/>
          </a:p>
          <a:p>
            <a:pPr algn="just"/>
            <a:r>
              <a:rPr lang="cs-CZ" sz="1400" u="sng" dirty="0" smtClean="0">
                <a:hlinkClick r:id="rId13"/>
              </a:rPr>
              <a:t>STURM, G.D. [online]http</a:t>
            </a:r>
            <a:r>
              <a:rPr lang="cs-CZ" sz="1400" u="sng" dirty="0">
                <a:hlinkClick r:id="rId13"/>
              </a:rPr>
              <a:t>://commons.wikimedia.org/wiki/File:Allium_ursinum_Sturm36.jpg</a:t>
            </a:r>
            <a:endParaRPr lang="cs-CZ" sz="1400" dirty="0"/>
          </a:p>
          <a:p>
            <a:pPr algn="just"/>
            <a:r>
              <a:rPr lang="cs-CZ" sz="1400" u="sng" smtClean="0">
                <a:hlinkClick r:id="rId14"/>
              </a:rPr>
              <a:t>HAMON [online]http</a:t>
            </a:r>
            <a:r>
              <a:rPr lang="cs-CZ" sz="1400" u="sng" dirty="0">
                <a:hlinkClick r:id="rId14"/>
              </a:rPr>
              <a:t>://commons.wikimedia.org/wiki/File:Allium_ursinum_01.JPG</a:t>
            </a:r>
            <a:r>
              <a:rPr lang="cs-CZ" sz="1400" dirty="0"/>
              <a:t> </a:t>
            </a:r>
          </a:p>
          <a:p>
            <a:pPr algn="just"/>
            <a:endParaRPr lang="cs-CZ" sz="14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97041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209</TotalTime>
  <Words>575</Words>
  <Application>Microsoft Office PowerPoint</Application>
  <PresentationFormat>Předvádění na obrazovce (4:3)</PresentationFormat>
  <Paragraphs>130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Mountain</vt:lpstr>
      <vt:lpstr>Snímek 1</vt:lpstr>
      <vt:lpstr>Snímek 2</vt:lpstr>
      <vt:lpstr>Snímek 3</vt:lpstr>
      <vt:lpstr>Snímek 4</vt:lpstr>
      <vt:lpstr>Snímek 5</vt:lpstr>
      <vt:lpstr>Snímek 6</vt:lpstr>
      <vt:lpstr>Planě rostoucí zástupci</vt:lpstr>
      <vt:lpstr>Snímek 8</vt:lpstr>
      <vt:lpstr>Snímek 9</vt:lpstr>
      <vt:lpstr>Zástupci užitkových rostlin</vt:lpstr>
      <vt:lpstr>Snímek 11</vt:lpstr>
      <vt:lpstr>Snímek 12</vt:lpstr>
      <vt:lpstr>Snímek 13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18</cp:revision>
  <dcterms:created xsi:type="dcterms:W3CDTF">2011-03-22T17:13:23Z</dcterms:created>
  <dcterms:modified xsi:type="dcterms:W3CDTF">2012-05-11T09:25:39Z</dcterms:modified>
</cp:coreProperties>
</file>