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6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42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F2B9DD7-D8C5-417B-82F4-0F2C122808B0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DD8098D-F9C1-4733-944A-7BA2B2FE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VY_32_INOVACE_01_Opakování pravopisu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32240" y="6021288"/>
            <a:ext cx="2188096" cy="288032"/>
          </a:xfrm>
        </p:spPr>
        <p:txBody>
          <a:bodyPr>
            <a:normAutofit/>
          </a:bodyPr>
          <a:lstStyle/>
          <a:p>
            <a:r>
              <a:rPr lang="cs-CZ" sz="1000" dirty="0" smtClean="0"/>
              <a:t>Mgr. Martina </a:t>
            </a:r>
            <a:r>
              <a:rPr lang="cs-CZ" sz="1000" dirty="0" err="1" smtClean="0"/>
              <a:t>Chňoupková</a:t>
            </a:r>
            <a:endParaRPr lang="cs-CZ" sz="1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pravopisu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499992" y="6237312"/>
            <a:ext cx="1008112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27984" y="5373216"/>
            <a:ext cx="864096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79712" y="4149080"/>
            <a:ext cx="648072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23728" y="2852936"/>
            <a:ext cx="720080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59632" y="2348880"/>
            <a:ext cx="1008112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79912" y="1988840"/>
            <a:ext cx="720080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0527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Vyjmenovaná slova</a:t>
            </a:r>
            <a:br>
              <a:rPr lang="cs-CZ" dirty="0" smtClean="0"/>
            </a:br>
            <a:r>
              <a:rPr lang="cs-CZ" sz="2800" dirty="0" smtClean="0"/>
              <a:t>Opravte chyby: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4967064"/>
          </a:xfrm>
        </p:spPr>
        <p:txBody>
          <a:bodyPr>
            <a:noAutofit/>
          </a:bodyPr>
          <a:lstStyle/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Z chléva se ozývá dobytek.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Samuel zíval, protože se nudil.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S rodiči pojedeme na </a:t>
            </a:r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vílet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Brzyčko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dorazíme na místo.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Marika </a:t>
            </a:r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uvyla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věneček z pampelišek.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Výr patří mezi noční ptáky. 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Včera jsme se dívali na Vymítače ďábla.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Karel odbil svoji práci a teď to bude muset předělat. 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Kráva patří mezi býložravce.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My tu celý den makáme a ty máš ještě řeči?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Do divadla se musím ještě </a:t>
            </a:r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nalýčit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Potřebovali bychom namlít od mlynáře mouku.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Koupili jsme si nové auto s ližinami. </a:t>
            </a:r>
            <a:br>
              <a:rPr lang="cs-CZ" sz="2300" dirty="0" smtClean="0">
                <a:latin typeface="Times New Roman" pitchFamily="18" charset="0"/>
                <a:cs typeface="Times New Roman" pitchFamily="18" charset="0"/>
              </a:rPr>
            </a:br>
            <a:endParaRPr lang="cs-CZ" sz="23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0" grpId="0" animBg="1"/>
      <p:bldP spid="9" grpId="0" animBg="1"/>
      <p:bldP spid="8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Používání písmena „ě“.</a:t>
            </a:r>
            <a:br>
              <a:rPr lang="cs-CZ" dirty="0" smtClean="0"/>
            </a:br>
            <a:r>
              <a:rPr lang="cs-CZ" sz="2800" dirty="0" smtClean="0"/>
              <a:t>Doplň je/ě: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84784"/>
            <a:ext cx="374904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ob__d s matkou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sbor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garáže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vysoké nap__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zrakový v__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jem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ob__m válce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jasná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__zda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dobrá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balík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tšina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lidí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ob__v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dostal p__stí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manžel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žecká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dráha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v__ta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souv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dnávka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zboží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neob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květina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technika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dnat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slevu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mléčná p__na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1412776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2708920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75656" y="1844824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39752" y="4005064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4509120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75656" y="5301208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1412776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72200" y="1844824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096" y="2204864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36096" y="2708920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36096" y="3140968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48264" y="3140968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36096" y="4437112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44208" y="5301208"/>
            <a:ext cx="33214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55776" y="3140968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403648" y="2276872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47664" y="3573016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47664" y="4869160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48264" y="1340768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580112" y="3501008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68144" y="3933056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580112" y="4797152"/>
            <a:ext cx="4251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13690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Používání písmena „ě“.</a:t>
            </a:r>
            <a:br>
              <a:rPr lang="cs-CZ" dirty="0" smtClean="0"/>
            </a:br>
            <a:r>
              <a:rPr lang="cs-CZ" sz="2800" dirty="0" smtClean="0"/>
              <a:t>Z přídavných jmen utvořte příslovce a doplňte do křížovky: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známý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významný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upřímný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skromný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rozumný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Tajemný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kradmý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jemný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střídmý</a:t>
            </a:r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915815" y="1916832"/>
          <a:ext cx="5472608" cy="4536504"/>
        </p:xfrm>
        <a:graphic>
          <a:graphicData uri="http://schemas.openxmlformats.org/drawingml/2006/table">
            <a:tbl>
              <a:tblPr/>
              <a:tblGrid>
                <a:gridCol w="402752"/>
                <a:gridCol w="483587"/>
                <a:gridCol w="459479"/>
                <a:gridCol w="453804"/>
                <a:gridCol w="509112"/>
                <a:gridCol w="487842"/>
                <a:gridCol w="574348"/>
                <a:gridCol w="509112"/>
                <a:gridCol w="574348"/>
                <a:gridCol w="509112"/>
                <a:gridCol w="509112"/>
              </a:tblGrid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křížovky: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91681" y="1556795"/>
          <a:ext cx="5256581" cy="4176459"/>
        </p:xfrm>
        <a:graphic>
          <a:graphicData uri="http://schemas.openxmlformats.org/drawingml/2006/table">
            <a:tbl>
              <a:tblPr/>
              <a:tblGrid>
                <a:gridCol w="386854"/>
                <a:gridCol w="464498"/>
                <a:gridCol w="441341"/>
                <a:gridCol w="435892"/>
                <a:gridCol w="489015"/>
                <a:gridCol w="468584"/>
                <a:gridCol w="551676"/>
                <a:gridCol w="489015"/>
                <a:gridCol w="551676"/>
                <a:gridCol w="489015"/>
                <a:gridCol w="489015"/>
              </a:tblGrid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40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51720" y="6021288"/>
            <a:ext cx="5739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Vymyslete větu, kde použijete tajenku.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0527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Používání písmena „ě“.</a:t>
            </a:r>
            <a:br>
              <a:rPr lang="cs-CZ" dirty="0" smtClean="0"/>
            </a:br>
            <a:r>
              <a:rPr lang="cs-CZ" sz="2800" dirty="0" smtClean="0"/>
              <a:t>Doplňte ě/ně.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820472" cy="587727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Vzpom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___l si na svou babičku.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květinka s modrými kvítky.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Tvá dom___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zcela nepodložená.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Zítra bude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zatm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___ní M___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síce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Tam___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jší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obyvatelé m__ přijali velice dobře.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M___ se udělalo velice špatně.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nastane bouře, je důležité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uzem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___ní.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Budeš si se mnou určitě rozum___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___na prostředí ti jistě prospěje.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Smetana, to je skutečné hudební um___ní.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052736"/>
            <a:ext cx="4988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28800"/>
            <a:ext cx="4988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2204864"/>
            <a:ext cx="4988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861048"/>
            <a:ext cx="4988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2708920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2708920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3284984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3284984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4365104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4941168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517232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6021288"/>
            <a:ext cx="3321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Zdvojené souhlásky.</a:t>
            </a:r>
            <a:br>
              <a:rPr lang="cs-CZ" dirty="0" smtClean="0"/>
            </a:br>
            <a:r>
              <a:rPr lang="cs-CZ" sz="2800" dirty="0" smtClean="0"/>
              <a:t>Doplňte: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byli___ý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havra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de___í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___ý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___é 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bylinný čaj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havraní peří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denní chléb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vinný list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rané brambory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rtina\AppData\Local\Microsoft\Windows\Temporary Internet Files\Content.IE5\IRG7ZN4M\MC9002395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908720"/>
            <a:ext cx="1108706" cy="1235164"/>
          </a:xfrm>
          <a:prstGeom prst="rect">
            <a:avLst/>
          </a:prstGeom>
          <a:noFill/>
        </p:spPr>
      </p:pic>
      <p:pic>
        <p:nvPicPr>
          <p:cNvPr id="1027" name="Picture 3" descr="C:\Users\Martina\AppData\Local\Microsoft\Windows\Temporary Internet Files\Content.IE5\U7JWFKX6\MC9003203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348880"/>
            <a:ext cx="1012241" cy="683057"/>
          </a:xfrm>
          <a:prstGeom prst="rect">
            <a:avLst/>
          </a:prstGeom>
          <a:noFill/>
        </p:spPr>
      </p:pic>
      <p:pic>
        <p:nvPicPr>
          <p:cNvPr id="1028" name="Picture 4" descr="C:\Users\Martina\AppData\Local\Microsoft\Windows\Temporary Internet Files\Content.IE5\IRG7ZN4M\MC9002340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212976"/>
            <a:ext cx="1175007" cy="963419"/>
          </a:xfrm>
          <a:prstGeom prst="rect">
            <a:avLst/>
          </a:prstGeom>
          <a:noFill/>
        </p:spPr>
      </p:pic>
      <p:pic>
        <p:nvPicPr>
          <p:cNvPr id="1029" name="Picture 5" descr="C:\Users\Martina\AppData\Local\Microsoft\Windows\Temporary Internet Files\Content.IE5\IRG7ZN4M\MC9003502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365104"/>
            <a:ext cx="883968" cy="936103"/>
          </a:xfrm>
          <a:prstGeom prst="rect">
            <a:avLst/>
          </a:prstGeom>
          <a:noFill/>
        </p:spPr>
      </p:pic>
      <p:pic>
        <p:nvPicPr>
          <p:cNvPr id="1031" name="Picture 7" descr="C:\Users\Martina\AppData\Local\Microsoft\Windows\Temporary Internet Files\Content.IE5\U7JWFKX6\MC9002325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5157192"/>
            <a:ext cx="2043065" cy="1368582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Zdvojené souhlásky:</a:t>
            </a:r>
            <a:br>
              <a:rPr lang="cs-CZ" dirty="0" smtClean="0"/>
            </a:br>
            <a:r>
              <a:rPr lang="cs-CZ" sz="3100" dirty="0" smtClean="0"/>
              <a:t>Použijte daná slova ve větě:</a:t>
            </a:r>
            <a:endParaRPr lang="cs-CZ" sz="31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vinný – viník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raný – ranní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nejasnější – nejjasnější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povinnost - povinen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1247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Pravopis s/z.</a:t>
            </a:r>
            <a:br>
              <a:rPr lang="cs-CZ" dirty="0" smtClean="0"/>
            </a:br>
            <a:r>
              <a:rPr lang="cs-CZ" sz="3100" dirty="0" smtClean="0"/>
              <a:t>Označte správnou možnost:</a:t>
            </a:r>
            <a:endParaRPr lang="cs-CZ" sz="31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899592" y="980728"/>
            <a:ext cx="3749040" cy="587727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stěžovat si na děti 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ztěžovat si na děti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ztěžovat si život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stěžovat si život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zběr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papíru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sběr papíru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sběh lidí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zběh lidí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zhlédnout z kopce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shlédnout z kopce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932040" y="980728"/>
            <a:ext cx="3749040" cy="587727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vojenský sběh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vojenský zběh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říci sbohem 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říci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zbohem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jablka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sčervenala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jablka zčervenala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dobrá zpráva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dobrá správa</a:t>
            </a:r>
          </a:p>
          <a:p>
            <a:pPr marL="514350" indent="-514350"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a) státní zpráva</a:t>
            </a:r>
          </a:p>
          <a:p>
            <a:pPr marL="514350" indent="-51435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b) státní správa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3078E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809" y="1124744"/>
            <a:ext cx="8459191" cy="5733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339752" y="332656"/>
            <a:ext cx="45336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w Cen MT Condensed Extra Bold" pitchFamily="34" charset="-18"/>
              </a:rPr>
              <a:t>Doplňte slunečnici:</a:t>
            </a:r>
            <a:endParaRPr lang="cs-CZ" sz="4800" dirty="0">
              <a:latin typeface="Tw Cen MT Condensed Extra Bold" pitchFamily="34" charset="-18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339752" y="332656"/>
            <a:ext cx="45336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w Cen MT Condensed Extra Bold" pitchFamily="34" charset="-18"/>
              </a:rPr>
              <a:t>Doplňte slunečnici:</a:t>
            </a:r>
            <a:endParaRPr lang="cs-CZ" sz="4800" dirty="0">
              <a:latin typeface="Tw Cen MT Condensed Extra Bold" pitchFamily="34" charset="-18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5"/>
            <a:ext cx="7848872" cy="5911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08720"/>
          </a:xfrm>
        </p:spPr>
        <p:txBody>
          <a:bodyPr/>
          <a:lstStyle/>
          <a:p>
            <a:pPr algn="ctr"/>
            <a:r>
              <a:rPr lang="cs-CZ" dirty="0" smtClean="0"/>
              <a:t>Souhrnné opakování: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836712"/>
            <a:ext cx="9144000" cy="60212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O prvních létech svého života toho v___m, stručně řečeno, asi tolik jako o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dětství Shakespeara. Ještě stručněji řečeno: nic. Prý jsem prováděla různé 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kousky. Maličkosti, jako každé dítě. Spolkla jsem </a:t>
            </a:r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playmobilovou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 sekerku.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___tratila jsem se tatínkovi před pra___kým hlavním nádražím a  </a:t>
            </a:r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našl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___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m___ v Kolíně na náměstí. V___pila jsem maminčin lak na nehty. </a:t>
            </a:r>
          </a:p>
          <a:p>
            <a:pPr>
              <a:buNone/>
            </a:pPr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Zapom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____la jsem  zavřít kohoutek u um___vadla a vyplav___ la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mateřskou  školku. Ustřihla jsem kus  babi____</a:t>
            </a:r>
            <a:r>
              <a:rPr lang="cs-CZ" sz="2300" dirty="0" err="1" smtClean="0">
                <a:latin typeface="Times New Roman" pitchFamily="18" charset="0"/>
                <a:cs typeface="Times New Roman" pitchFamily="18" charset="0"/>
              </a:rPr>
              <a:t>iny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divadelní blůzy, protože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jsem potřebovala peřinku pro panenku.  Snědla jsem kočičí vitamíny,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podporující růst srsti. To všechno si nepamatuju.  Možná jsou to lži. Možná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jsem byla hodné a nudné dítě a dospěl____ si tyhle  historky vymyslel____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dodatečně, aby vnesl___ do svého i mého života trochu akce . Anebo jsem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to všechno prožila v nějakém dětském polospánku, ze kterého jsem  se </a:t>
            </a:r>
          </a:p>
          <a:p>
            <a:pPr>
              <a:buNone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probrala teprve u paní Líbalové.</a:t>
            </a:r>
          </a:p>
          <a:p>
            <a:pPr algn="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Iva Procházková:</a:t>
            </a:r>
            <a:r>
              <a:rPr lang="cs-CZ" sz="2000" b="1" i="1" dirty="0" smtClean="0"/>
              <a:t>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Karolína: stručný životopis šestnáctileté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836712"/>
            <a:ext cx="266420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2132856"/>
            <a:ext cx="36420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132856"/>
            <a:ext cx="431528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žs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16416" y="2132856"/>
            <a:ext cx="266420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564904"/>
            <a:ext cx="31611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2564904"/>
            <a:ext cx="33214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2996952"/>
            <a:ext cx="463588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2924944"/>
            <a:ext cx="33214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2924944"/>
            <a:ext cx="266420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3356992"/>
            <a:ext cx="447558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čč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653136"/>
            <a:ext cx="266420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388424" y="4653136"/>
            <a:ext cx="266420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5085184"/>
            <a:ext cx="266420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3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371</TotalTime>
  <Words>759</Words>
  <Application>Microsoft Office PowerPoint</Application>
  <PresentationFormat>Předvádění na obrazovce (4:3)</PresentationFormat>
  <Paragraphs>250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Opakování pravopisu</vt:lpstr>
      <vt:lpstr>Vyjmenovaná slova Opravte chyby:</vt:lpstr>
      <vt:lpstr>Používání písmena „ě“. Doplň je/ě:</vt:lpstr>
      <vt:lpstr>Používání písmena „ě“. Z přídavných jmen utvořte příslovce a doplňte do křížovky:</vt:lpstr>
      <vt:lpstr>Řešení křížovky:</vt:lpstr>
      <vt:lpstr>Používání písmena „ě“. Doplňte ě/ně.</vt:lpstr>
      <vt:lpstr>Zdvojené souhlásky. Doplňte:</vt:lpstr>
      <vt:lpstr>Zdvojené souhlásky: Použijte daná slova ve větě:</vt:lpstr>
      <vt:lpstr>Pravopis s/z. Označte správnou možnost:</vt:lpstr>
      <vt:lpstr>Prezentace aplikace PowerPoint</vt:lpstr>
      <vt:lpstr>Prezentace aplikace PowerPoint</vt:lpstr>
      <vt:lpstr>Souhrnné opakování: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pravopisu</dc:title>
  <dc:creator>Martina</dc:creator>
  <cp:lastModifiedBy>OEM</cp:lastModifiedBy>
  <cp:revision>40</cp:revision>
  <dcterms:created xsi:type="dcterms:W3CDTF">2010-09-20T13:40:16Z</dcterms:created>
  <dcterms:modified xsi:type="dcterms:W3CDTF">2011-09-04T10:53:18Z</dcterms:modified>
</cp:coreProperties>
</file>