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60" r:id="rId4"/>
    <p:sldId id="257" r:id="rId5"/>
    <p:sldId id="258" r:id="rId6"/>
    <p:sldId id="259" r:id="rId7"/>
    <p:sldId id="261" r:id="rId8"/>
    <p:sldId id="262" r:id="rId9"/>
    <p:sldId id="265" r:id="rId10"/>
    <p:sldId id="266" r:id="rId11"/>
    <p:sldId id="264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8425528-7796-4625-804D-4FA7CC202F4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6A84F60-E612-46E4-BDDA-AB24F125D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VY_32_INOVACE_02_Psaní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velkých písmen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Psaní velkých písmen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Označte správnou možnost: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424936" cy="4873752"/>
          </a:xfrm>
        </p:spPr>
        <p:txBody>
          <a:bodyPr/>
          <a:lstStyle/>
          <a:p>
            <a:pPr>
              <a:spcBef>
                <a:spcPts val="1800"/>
              </a:spcBef>
              <a:buNone/>
            </a:pPr>
            <a:r>
              <a:rPr lang="cs-CZ" sz="2600" dirty="0" smtClean="0"/>
              <a:t>Na hřišti u </a:t>
            </a:r>
            <a:r>
              <a:rPr lang="cs-CZ" sz="2600" b="1" i="1" dirty="0" smtClean="0"/>
              <a:t>B/b</a:t>
            </a:r>
            <a:r>
              <a:rPr lang="cs-CZ" sz="2600" dirty="0" smtClean="0"/>
              <a:t>aťovi/y </a:t>
            </a:r>
            <a:r>
              <a:rPr lang="cs-CZ" sz="2600" dirty="0" err="1" smtClean="0"/>
              <a:t>prodejn</a:t>
            </a:r>
            <a:r>
              <a:rPr lang="cs-CZ" sz="2600" b="1" i="1" dirty="0" err="1" smtClean="0"/>
              <a:t>i</a:t>
            </a:r>
            <a:r>
              <a:rPr lang="cs-CZ" sz="2600" b="1" i="1" dirty="0" smtClean="0"/>
              <a:t>/y</a:t>
            </a:r>
            <a:r>
              <a:rPr lang="cs-CZ" sz="2600" b="1" dirty="0" smtClean="0"/>
              <a:t> </a:t>
            </a:r>
            <a:r>
              <a:rPr lang="cs-CZ" sz="2600" dirty="0" smtClean="0"/>
              <a:t>se konaly cyklistické </a:t>
            </a:r>
          </a:p>
          <a:p>
            <a:pPr>
              <a:spcBef>
                <a:spcPts val="1800"/>
              </a:spcBef>
              <a:buNone/>
            </a:pPr>
            <a:r>
              <a:rPr lang="cs-CZ" sz="2600" dirty="0" smtClean="0"/>
              <a:t>závody. Trať vedla do </a:t>
            </a:r>
            <a:r>
              <a:rPr lang="cs-CZ" sz="2600" b="1" i="1" dirty="0" smtClean="0"/>
              <a:t>N/</a:t>
            </a:r>
            <a:r>
              <a:rPr lang="cs-CZ" sz="2600" b="1" i="1" dirty="0" err="1" smtClean="0"/>
              <a:t>n</a:t>
            </a:r>
            <a:r>
              <a:rPr lang="cs-CZ" sz="2600" dirty="0" err="1" smtClean="0"/>
              <a:t>erudov</a:t>
            </a:r>
            <a:r>
              <a:rPr lang="cs-CZ" sz="2600" b="1" i="1" dirty="0" err="1" smtClean="0"/>
              <a:t>i</a:t>
            </a:r>
            <a:r>
              <a:rPr lang="cs-CZ" sz="2600" b="1" i="1" dirty="0" smtClean="0"/>
              <a:t>/y</a:t>
            </a:r>
            <a:r>
              <a:rPr lang="cs-CZ" sz="2600" dirty="0" smtClean="0"/>
              <a:t>  a </a:t>
            </a:r>
            <a:r>
              <a:rPr lang="cs-CZ" sz="2600" b="1" i="1" dirty="0" smtClean="0"/>
              <a:t>D/</a:t>
            </a:r>
            <a:r>
              <a:rPr lang="cs-CZ" sz="2600" b="1" i="1" dirty="0" err="1" smtClean="0"/>
              <a:t>d</a:t>
            </a:r>
            <a:r>
              <a:rPr lang="cs-CZ" sz="2600" dirty="0" err="1" smtClean="0"/>
              <a:t>vořákov</a:t>
            </a:r>
            <a:r>
              <a:rPr lang="cs-CZ" sz="2600" b="1" i="1" dirty="0" err="1" smtClean="0"/>
              <a:t>i</a:t>
            </a:r>
            <a:r>
              <a:rPr lang="cs-CZ" sz="2600" b="1" i="1" dirty="0" smtClean="0"/>
              <a:t>/y</a:t>
            </a:r>
            <a:r>
              <a:rPr lang="cs-CZ" sz="2600" dirty="0" smtClean="0"/>
              <a:t> </a:t>
            </a:r>
          </a:p>
          <a:p>
            <a:pPr>
              <a:spcBef>
                <a:spcPts val="1800"/>
              </a:spcBef>
              <a:buNone/>
            </a:pPr>
            <a:r>
              <a:rPr lang="cs-CZ" sz="2600" dirty="0" smtClean="0"/>
              <a:t>ulice, </a:t>
            </a:r>
            <a:r>
              <a:rPr lang="cs-CZ" sz="2600" b="1" i="1" dirty="0" smtClean="0"/>
              <a:t>H/</a:t>
            </a:r>
            <a:r>
              <a:rPr lang="cs-CZ" sz="2600" b="1" i="1" dirty="0" err="1" smtClean="0"/>
              <a:t>h</a:t>
            </a:r>
            <a:r>
              <a:rPr lang="cs-CZ" sz="2600" dirty="0" err="1" smtClean="0"/>
              <a:t>avlíčkov</a:t>
            </a:r>
            <a:r>
              <a:rPr lang="cs-CZ" sz="2600" b="1" i="1" dirty="0" err="1" smtClean="0"/>
              <a:t>í</a:t>
            </a:r>
            <a:r>
              <a:rPr lang="cs-CZ" sz="2600" b="1" i="1" dirty="0" smtClean="0"/>
              <a:t>/</a:t>
            </a:r>
            <a:r>
              <a:rPr lang="cs-CZ" sz="2600" b="1" i="1" dirty="0" err="1" smtClean="0"/>
              <a:t>ý</a:t>
            </a:r>
            <a:r>
              <a:rPr lang="cs-CZ" sz="2600" dirty="0" err="1" smtClean="0"/>
              <a:t>mi</a:t>
            </a:r>
            <a:r>
              <a:rPr lang="cs-CZ" sz="2600" dirty="0" smtClean="0"/>
              <a:t> a </a:t>
            </a:r>
            <a:r>
              <a:rPr lang="cs-CZ" sz="2600" b="1" i="1" dirty="0" smtClean="0"/>
              <a:t>S/s</a:t>
            </a:r>
            <a:r>
              <a:rPr lang="cs-CZ" sz="2600" dirty="0" smtClean="0"/>
              <a:t>metanov</a:t>
            </a:r>
            <a:r>
              <a:rPr lang="cs-CZ" sz="2600" b="1" i="1" dirty="0" smtClean="0"/>
              <a:t>í/</a:t>
            </a:r>
            <a:r>
              <a:rPr lang="cs-CZ" sz="2600" b="1" i="1" dirty="0" err="1" smtClean="0"/>
              <a:t>ý</a:t>
            </a:r>
            <a:r>
              <a:rPr lang="cs-CZ" sz="2600" dirty="0" err="1" smtClean="0"/>
              <a:t>mi</a:t>
            </a:r>
            <a:r>
              <a:rPr lang="cs-CZ" sz="2600" dirty="0" smtClean="0"/>
              <a:t> sady do </a:t>
            </a:r>
          </a:p>
          <a:p>
            <a:pPr>
              <a:spcBef>
                <a:spcPts val="1800"/>
              </a:spcBef>
              <a:buNone/>
            </a:pPr>
            <a:r>
              <a:rPr lang="cs-CZ" sz="2600" dirty="0" smtClean="0"/>
              <a:t>ulice </a:t>
            </a:r>
            <a:r>
              <a:rPr lang="cs-CZ" sz="2600" b="1" i="1" dirty="0" smtClean="0"/>
              <a:t>E/</a:t>
            </a:r>
            <a:r>
              <a:rPr lang="cs-CZ" sz="2600" b="1" i="1" dirty="0" err="1" smtClean="0"/>
              <a:t>e</a:t>
            </a:r>
            <a:r>
              <a:rPr lang="cs-CZ" sz="2600" dirty="0" err="1" smtClean="0"/>
              <a:t>rbenov</a:t>
            </a:r>
            <a:r>
              <a:rPr lang="cs-CZ" sz="2600" b="1" i="1" dirty="0" err="1" smtClean="0"/>
              <a:t>i</a:t>
            </a:r>
            <a:r>
              <a:rPr lang="cs-CZ" sz="2600" b="1" i="1" dirty="0" smtClean="0"/>
              <a:t>/y</a:t>
            </a:r>
            <a:r>
              <a:rPr lang="cs-CZ" sz="2600" dirty="0" smtClean="0"/>
              <a:t> a končila za </a:t>
            </a:r>
            <a:r>
              <a:rPr lang="cs-CZ" sz="2600" b="1" i="1" dirty="0" smtClean="0"/>
              <a:t>P/</a:t>
            </a:r>
            <a:r>
              <a:rPr lang="cs-CZ" sz="2600" b="1" i="1" dirty="0" err="1" smtClean="0"/>
              <a:t>p</a:t>
            </a:r>
            <a:r>
              <a:rPr lang="cs-CZ" sz="2600" dirty="0" err="1" smtClean="0"/>
              <a:t>alánov</a:t>
            </a:r>
            <a:r>
              <a:rPr lang="cs-CZ" sz="2600" b="1" i="1" dirty="0" err="1" smtClean="0"/>
              <a:t>í</a:t>
            </a:r>
            <a:r>
              <a:rPr lang="cs-CZ" sz="2600" b="1" i="1" dirty="0" smtClean="0"/>
              <a:t>/</a:t>
            </a:r>
            <a:r>
              <a:rPr lang="cs-CZ" sz="2600" b="1" i="1" dirty="0" err="1" smtClean="0"/>
              <a:t>ý</a:t>
            </a:r>
            <a:r>
              <a:rPr lang="cs-CZ" sz="2600" dirty="0" err="1" smtClean="0"/>
              <a:t>mi</a:t>
            </a:r>
            <a:r>
              <a:rPr lang="cs-CZ" sz="2600" dirty="0" smtClean="0"/>
              <a:t> </a:t>
            </a:r>
          </a:p>
          <a:p>
            <a:pPr>
              <a:spcBef>
                <a:spcPts val="1800"/>
              </a:spcBef>
              <a:buNone/>
            </a:pPr>
            <a:r>
              <a:rPr lang="cs-CZ" sz="2600" dirty="0" smtClean="0"/>
              <a:t>garážemi. Byli jsme zvědavi, kdo zvítězí. Podaří se  to </a:t>
            </a:r>
          </a:p>
          <a:p>
            <a:pPr>
              <a:spcBef>
                <a:spcPts val="1800"/>
              </a:spcBef>
              <a:buNone/>
            </a:pPr>
            <a:r>
              <a:rPr lang="cs-CZ" sz="2600" b="1" i="1" dirty="0" smtClean="0"/>
              <a:t>M/</a:t>
            </a:r>
            <a:r>
              <a:rPr lang="cs-CZ" sz="2600" b="1" i="1" dirty="0" err="1" smtClean="0"/>
              <a:t>m</a:t>
            </a:r>
            <a:r>
              <a:rPr lang="cs-CZ" sz="2600" dirty="0" err="1" smtClean="0"/>
              <a:t>irku</a:t>
            </a:r>
            <a:r>
              <a:rPr lang="cs-CZ" sz="2600" dirty="0" smtClean="0"/>
              <a:t> </a:t>
            </a:r>
            <a:r>
              <a:rPr lang="cs-CZ" sz="2600" b="1" i="1" dirty="0" smtClean="0"/>
              <a:t>Č/</a:t>
            </a:r>
            <a:r>
              <a:rPr lang="cs-CZ" sz="2600" b="1" i="1" dirty="0" err="1" smtClean="0"/>
              <a:t>č</a:t>
            </a:r>
            <a:r>
              <a:rPr lang="cs-CZ" sz="2600" dirty="0" err="1" smtClean="0"/>
              <a:t>ejkov</a:t>
            </a:r>
            <a:r>
              <a:rPr lang="cs-CZ" sz="2600" b="1" i="1" dirty="0" err="1" smtClean="0"/>
              <a:t>i</a:t>
            </a:r>
            <a:r>
              <a:rPr lang="cs-CZ" sz="2600" b="1" i="1" dirty="0" smtClean="0"/>
              <a:t>/y</a:t>
            </a:r>
            <a:r>
              <a:rPr lang="cs-CZ" sz="2600" dirty="0" smtClean="0"/>
              <a:t>, nebo rozhodne souboj mezi </a:t>
            </a:r>
          </a:p>
          <a:p>
            <a:pPr>
              <a:spcBef>
                <a:spcPts val="1800"/>
              </a:spcBef>
              <a:buNone/>
            </a:pPr>
            <a:r>
              <a:rPr lang="cs-CZ" sz="2600" b="1" i="1" dirty="0" smtClean="0"/>
              <a:t>K/</a:t>
            </a:r>
            <a:r>
              <a:rPr lang="cs-CZ" sz="2600" i="1" dirty="0" err="1" smtClean="0"/>
              <a:t>k</a:t>
            </a:r>
            <a:r>
              <a:rPr lang="cs-CZ" sz="2600" dirty="0" err="1" smtClean="0"/>
              <a:t>ružíkov</a:t>
            </a:r>
            <a:r>
              <a:rPr lang="cs-CZ" sz="2600" b="1" i="1" dirty="0" err="1" smtClean="0"/>
              <a:t>í</a:t>
            </a:r>
            <a:r>
              <a:rPr lang="cs-CZ" sz="2600" b="1" i="1" dirty="0" smtClean="0"/>
              <a:t>/</a:t>
            </a:r>
            <a:r>
              <a:rPr lang="cs-CZ" sz="2600" b="1" i="1" dirty="0" err="1" smtClean="0"/>
              <a:t>ý</a:t>
            </a:r>
            <a:r>
              <a:rPr lang="cs-CZ" sz="2600" dirty="0" err="1" smtClean="0"/>
              <a:t>mi</a:t>
            </a:r>
            <a:r>
              <a:rPr lang="cs-CZ" sz="2600" dirty="0" smtClean="0"/>
              <a:t> chlapci  z </a:t>
            </a:r>
            <a:r>
              <a:rPr lang="cs-CZ" sz="2600" b="1" i="1" dirty="0" smtClean="0"/>
              <a:t>M/</a:t>
            </a:r>
            <a:r>
              <a:rPr lang="cs-CZ" sz="2600" b="1" i="1" dirty="0" err="1" smtClean="0"/>
              <a:t>m</a:t>
            </a:r>
            <a:r>
              <a:rPr lang="cs-CZ" sz="2600" dirty="0" err="1" smtClean="0"/>
              <a:t>asarykov</a:t>
            </a:r>
            <a:r>
              <a:rPr lang="cs-CZ" sz="2600" b="1" i="1" dirty="0" err="1" smtClean="0"/>
              <a:t>i</a:t>
            </a:r>
            <a:r>
              <a:rPr lang="cs-CZ" sz="2600" b="1" i="1" dirty="0" smtClean="0"/>
              <a:t>/y </a:t>
            </a:r>
            <a:r>
              <a:rPr lang="cs-CZ" sz="2600" dirty="0" smtClean="0"/>
              <a:t>ulice? </a:t>
            </a:r>
          </a:p>
          <a:p>
            <a:pPr>
              <a:spcBef>
                <a:spcPts val="1800"/>
              </a:spcBef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cs-CZ" dirty="0" smtClean="0"/>
              <a:t>Jednoslovná vlastní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052736"/>
            <a:ext cx="7467600" cy="5521824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/>
              <a:t>píšeme vždy s velkým písmenem</a:t>
            </a:r>
          </a:p>
          <a:p>
            <a:endParaRPr lang="cs-CZ" sz="2600" dirty="0" smtClean="0"/>
          </a:p>
          <a:p>
            <a:r>
              <a:rPr lang="cs-CZ" sz="2600" dirty="0" smtClean="0"/>
              <a:t>Jedná se o:</a:t>
            </a:r>
          </a:p>
          <a:p>
            <a:pPr lvl="1"/>
            <a:r>
              <a:rPr lang="cs-CZ" sz="2400" dirty="0" smtClean="0"/>
              <a:t>určitou osobu nebo zvíře (</a:t>
            </a:r>
            <a:r>
              <a:rPr lang="cs-CZ" sz="2400" i="1" dirty="0" smtClean="0"/>
              <a:t>Jarmila, </a:t>
            </a:r>
            <a:r>
              <a:rPr lang="cs-CZ" sz="2400" i="1" dirty="0" err="1" smtClean="0"/>
              <a:t>Rex</a:t>
            </a:r>
            <a:r>
              <a:rPr lang="cs-CZ" sz="2400" dirty="0" smtClean="0"/>
              <a:t>)</a:t>
            </a:r>
          </a:p>
          <a:p>
            <a:pPr lvl="1"/>
            <a:r>
              <a:rPr lang="cs-CZ" sz="2400" dirty="0" smtClean="0"/>
              <a:t>město, stát, řeku, horu, atd. (</a:t>
            </a:r>
            <a:r>
              <a:rPr lang="cs-CZ" sz="2400" i="1" dirty="0" smtClean="0"/>
              <a:t>Praha, Rakousko, Vltava, Sněžka</a:t>
            </a:r>
            <a:r>
              <a:rPr lang="cs-CZ" sz="2400" dirty="0" smtClean="0"/>
              <a:t>)</a:t>
            </a:r>
          </a:p>
          <a:p>
            <a:pPr lvl="1"/>
            <a:r>
              <a:rPr lang="cs-CZ" sz="2400" dirty="0" smtClean="0"/>
              <a:t>příslušníka státu, národa, města (</a:t>
            </a:r>
            <a:r>
              <a:rPr lang="cs-CZ" sz="2400" i="1" dirty="0" smtClean="0"/>
              <a:t>Němec, Pražan</a:t>
            </a:r>
            <a:r>
              <a:rPr lang="cs-CZ" sz="2400" dirty="0" smtClean="0"/>
              <a:t>)</a:t>
            </a:r>
          </a:p>
          <a:p>
            <a:pPr lvl="1"/>
            <a:r>
              <a:rPr lang="cs-CZ" sz="2400" dirty="0" smtClean="0"/>
              <a:t>nebeská tělesa (</a:t>
            </a:r>
            <a:r>
              <a:rPr lang="cs-CZ" sz="2400" i="1" dirty="0" smtClean="0"/>
              <a:t>Země, Mars</a:t>
            </a:r>
            <a:r>
              <a:rPr lang="cs-CZ" sz="2400" dirty="0" smtClean="0"/>
              <a:t>)</a:t>
            </a:r>
          </a:p>
          <a:p>
            <a:pPr lvl="1"/>
            <a:r>
              <a:rPr lang="cs-CZ" sz="2400" dirty="0" smtClean="0"/>
              <a:t>svátky, významné dny (</a:t>
            </a:r>
            <a:r>
              <a:rPr lang="cs-CZ" sz="2400" i="1" dirty="0" smtClean="0"/>
              <a:t>Vánoce, Velikonoce, Dušičky</a:t>
            </a:r>
            <a:r>
              <a:rPr lang="cs-CZ" sz="2400" dirty="0" smtClean="0"/>
              <a:t>)</a:t>
            </a:r>
            <a:endParaRPr lang="cs-CZ" sz="2400" i="1" dirty="0" smtClean="0"/>
          </a:p>
          <a:p>
            <a:pPr lvl="1"/>
            <a:r>
              <a:rPr lang="cs-CZ" sz="2400" i="1" dirty="0" smtClean="0"/>
              <a:t> </a:t>
            </a:r>
            <a:r>
              <a:rPr lang="cs-CZ" sz="2400" dirty="0" smtClean="0"/>
              <a:t>umělecká díla, knihy, časopisy, atd. (</a:t>
            </a:r>
            <a:r>
              <a:rPr lang="cs-CZ" sz="2400" i="1" dirty="0" smtClean="0"/>
              <a:t>Babička, Květy)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64704"/>
          </a:xfrm>
        </p:spPr>
        <p:txBody>
          <a:bodyPr/>
          <a:lstStyle/>
          <a:p>
            <a:pPr algn="ctr"/>
            <a:r>
              <a:rPr lang="cs-CZ" dirty="0" smtClean="0"/>
              <a:t>Několikaslovná vlastní jména: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692696"/>
            <a:ext cx="8604448" cy="6165304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/>
              <a:t>Jedná se o:</a:t>
            </a:r>
          </a:p>
          <a:p>
            <a:pPr lvl="1"/>
            <a:r>
              <a:rPr lang="cs-CZ" sz="2300" dirty="0" smtClean="0"/>
              <a:t>města , čtvrtě (</a:t>
            </a:r>
            <a:r>
              <a:rPr lang="cs-CZ" sz="2300" i="1" dirty="0" smtClean="0"/>
              <a:t>České Budějovice, Nové Město nad Metují, Nové </a:t>
            </a:r>
            <a:r>
              <a:rPr lang="cs-CZ" sz="2300" i="1" dirty="0" err="1" smtClean="0"/>
              <a:t>Butovice</a:t>
            </a:r>
            <a:r>
              <a:rPr lang="cs-CZ" sz="2300" dirty="0" smtClean="0"/>
              <a:t>)</a:t>
            </a:r>
          </a:p>
          <a:p>
            <a:pPr lvl="1"/>
            <a:r>
              <a:rPr lang="cs-CZ" sz="2300" dirty="0" smtClean="0"/>
              <a:t>světadíly, země, krajiny, ostrovy, hory, moře, oceány, řeky apod. (</a:t>
            </a:r>
            <a:r>
              <a:rPr lang="cs-CZ" sz="2300" i="1" dirty="0" smtClean="0"/>
              <a:t>Česká republika, Kaspické moře, Indický oceán…</a:t>
            </a:r>
            <a:r>
              <a:rPr lang="cs-CZ" sz="2300" dirty="0" smtClean="0"/>
              <a:t>)</a:t>
            </a:r>
          </a:p>
          <a:p>
            <a:pPr lvl="1"/>
            <a:r>
              <a:rPr lang="cs-CZ" sz="2300" dirty="0" smtClean="0"/>
              <a:t>ulice, náměstí, sady, zastávky MHD  apod. (</a:t>
            </a:r>
            <a:r>
              <a:rPr lang="cs-CZ" sz="2300" i="1" dirty="0" smtClean="0"/>
              <a:t>ulice Na Příkopě, Lipová ulice, Jiráskovy sady…</a:t>
            </a:r>
            <a:r>
              <a:rPr lang="cs-CZ" sz="2300" dirty="0" smtClean="0"/>
              <a:t>)</a:t>
            </a:r>
          </a:p>
          <a:p>
            <a:pPr lvl="1"/>
            <a:r>
              <a:rPr lang="cs-CZ" sz="2300" dirty="0" smtClean="0"/>
              <a:t>nebeská tělesa (</a:t>
            </a:r>
            <a:r>
              <a:rPr lang="cs-CZ" sz="2300" i="1" dirty="0" smtClean="0"/>
              <a:t>Mléčná dráha</a:t>
            </a:r>
            <a:r>
              <a:rPr lang="cs-CZ" sz="2300" dirty="0" smtClean="0"/>
              <a:t>)</a:t>
            </a:r>
          </a:p>
          <a:p>
            <a:pPr lvl="1"/>
            <a:r>
              <a:rPr lang="cs-CZ" sz="2300" dirty="0" smtClean="0"/>
              <a:t>oficiální a významné instituce (</a:t>
            </a:r>
            <a:r>
              <a:rPr lang="cs-CZ" sz="2300" i="1" dirty="0" smtClean="0"/>
              <a:t>Evropská unie, Ministerstvo školství, mládeže a tělovýchovy ČR, Základní škola v Berouně, Český červený kříž, nakladatelství Albatros…</a:t>
            </a:r>
            <a:r>
              <a:rPr lang="cs-CZ" sz="2300" dirty="0" smtClean="0"/>
              <a:t>)</a:t>
            </a:r>
          </a:p>
          <a:p>
            <a:pPr lvl="1"/>
            <a:r>
              <a:rPr lang="cs-CZ" sz="2300" dirty="0" smtClean="0"/>
              <a:t>významné události, svátky apod. (</a:t>
            </a:r>
            <a:r>
              <a:rPr lang="cs-CZ" sz="2300" i="1" dirty="0" smtClean="0"/>
              <a:t>Štědrý den, První máj</a:t>
            </a:r>
            <a:r>
              <a:rPr lang="cs-CZ" sz="2300" dirty="0" smtClean="0"/>
              <a:t>)</a:t>
            </a:r>
          </a:p>
          <a:p>
            <a:pPr lvl="1"/>
            <a:r>
              <a:rPr lang="cs-CZ" sz="2300" dirty="0" smtClean="0"/>
              <a:t>umělecká díla, knihy, časopisy (</a:t>
            </a:r>
            <a:r>
              <a:rPr lang="cs-CZ" sz="2300" i="1" dirty="0" smtClean="0"/>
              <a:t>Mladá fronta, Zlatá bula sicilská, Písmo svaté</a:t>
            </a:r>
            <a:r>
              <a:rPr lang="cs-CZ" sz="2300" dirty="0" smtClean="0"/>
              <a:t>)</a:t>
            </a:r>
          </a:p>
          <a:p>
            <a:pPr lvl="1"/>
            <a:r>
              <a:rPr lang="cs-CZ" sz="2300" dirty="0" smtClean="0"/>
              <a:t>názvy vyznamenání, cen (</a:t>
            </a:r>
            <a:r>
              <a:rPr lang="cs-CZ" sz="2300" i="1" dirty="0" smtClean="0"/>
              <a:t>Nobelova cena, Řád Bílého lva)</a:t>
            </a:r>
            <a:endParaRPr lang="cs-CZ" sz="2300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i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4873752"/>
          </a:xfrm>
        </p:spPr>
        <p:txBody>
          <a:bodyPr>
            <a:normAutofit lnSpcReduction="10000"/>
          </a:bodyPr>
          <a:lstStyle/>
          <a:p>
            <a:r>
              <a:rPr lang="cs-CZ" i="1" dirty="0" smtClean="0"/>
              <a:t>Smolíček pacholíček, Červená karkulka</a:t>
            </a:r>
            <a:r>
              <a:rPr lang="cs-CZ" dirty="0" smtClean="0"/>
              <a:t> – ve dvouslovném jméně pohádkové postavy píšeme velké písmeno jen u prvního slova, nejde-li o jméno a příjmení, popřípadě jméno typu </a:t>
            </a:r>
            <a:r>
              <a:rPr lang="cs-CZ" i="1" dirty="0" smtClean="0"/>
              <a:t>Šípková Růženka</a:t>
            </a:r>
            <a:r>
              <a:rPr lang="cs-CZ" dirty="0" smtClean="0"/>
              <a:t>, kdy je druhé slovo vlastním jménem i samostatně</a:t>
            </a:r>
          </a:p>
          <a:p>
            <a:r>
              <a:rPr lang="cs-CZ" i="1" dirty="0" smtClean="0"/>
              <a:t>Pán Bůh </a:t>
            </a:r>
            <a:r>
              <a:rPr lang="cs-CZ" dirty="0" smtClean="0"/>
              <a:t>X </a:t>
            </a:r>
            <a:r>
              <a:rPr lang="cs-CZ" i="1" dirty="0" smtClean="0"/>
              <a:t>bůh války, bohyně lásky</a:t>
            </a:r>
          </a:p>
          <a:p>
            <a:r>
              <a:rPr lang="cs-CZ" i="1" dirty="0" smtClean="0"/>
              <a:t>Marťan </a:t>
            </a:r>
            <a:r>
              <a:rPr lang="cs-CZ" dirty="0" smtClean="0"/>
              <a:t>X </a:t>
            </a:r>
            <a:r>
              <a:rPr lang="cs-CZ" i="1" dirty="0" smtClean="0"/>
              <a:t>pozemšťan, mimozemšťan</a:t>
            </a:r>
          </a:p>
          <a:p>
            <a:r>
              <a:rPr lang="cs-CZ" i="1" dirty="0" smtClean="0"/>
              <a:t>HC Sparta Praha </a:t>
            </a:r>
            <a:r>
              <a:rPr lang="cs-CZ" dirty="0" smtClean="0"/>
              <a:t>X </a:t>
            </a:r>
            <a:r>
              <a:rPr lang="cs-CZ" i="1" dirty="0" smtClean="0"/>
              <a:t>sparťan</a:t>
            </a:r>
          </a:p>
          <a:p>
            <a:r>
              <a:rPr lang="cs-CZ" i="1" dirty="0" smtClean="0"/>
              <a:t>Slunce, Měsíc, Země</a:t>
            </a:r>
            <a:r>
              <a:rPr lang="cs-CZ" dirty="0" smtClean="0"/>
              <a:t> (nebeské těleso) X </a:t>
            </a:r>
            <a:r>
              <a:rPr lang="cs-CZ" i="1" dirty="0" smtClean="0"/>
              <a:t>zářivé slunce, měsíc listopad, vykopat ze země</a:t>
            </a:r>
          </a:p>
          <a:p>
            <a:r>
              <a:rPr lang="cs-CZ" i="1" dirty="0" smtClean="0"/>
              <a:t>chodí do Základní školy v Hořovicích </a:t>
            </a:r>
            <a:r>
              <a:rPr lang="cs-CZ" dirty="0" smtClean="0"/>
              <a:t>X</a:t>
            </a:r>
            <a:r>
              <a:rPr lang="cs-CZ" i="1" dirty="0" smtClean="0"/>
              <a:t> chodí do základní školy</a:t>
            </a:r>
          </a:p>
          <a:p>
            <a:r>
              <a:rPr lang="cs-CZ" i="1" dirty="0" smtClean="0"/>
              <a:t>koupil s novou Škodu </a:t>
            </a:r>
            <a:r>
              <a:rPr lang="cs-CZ" i="1" dirty="0" err="1" smtClean="0"/>
              <a:t>Octavii</a:t>
            </a:r>
            <a:r>
              <a:rPr lang="cs-CZ" i="1" dirty="0" smtClean="0"/>
              <a:t> </a:t>
            </a:r>
            <a:r>
              <a:rPr lang="cs-CZ" dirty="0" smtClean="0"/>
              <a:t>X </a:t>
            </a:r>
            <a:r>
              <a:rPr lang="cs-CZ" i="1" dirty="0" smtClean="0"/>
              <a:t>koupil si novou škodovku</a:t>
            </a:r>
            <a:endParaRPr lang="cs-CZ" i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1403648" y="5877272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115616" y="5877272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884368" y="5085184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491880" y="5085184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0" y="5085184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067944" y="4653136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0" y="4653136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652120" y="4221088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92080" y="4221088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0" y="4221088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11960" y="3789040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0" y="3789040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0" y="3429000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403648" y="2996952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68144" y="2636912"/>
            <a:ext cx="360040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0" y="2636912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2160" y="2204864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60032" y="2204864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627784" y="2204864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0" y="2204864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20072" y="1772816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1772816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27784" y="1412776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1412776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24128" y="980728"/>
            <a:ext cx="216024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15816" y="980728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03648" y="980728"/>
            <a:ext cx="2880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64704"/>
          </a:xfrm>
        </p:spPr>
        <p:txBody>
          <a:bodyPr/>
          <a:lstStyle/>
          <a:p>
            <a:pPr algn="ctr"/>
            <a:r>
              <a:rPr lang="cs-CZ" dirty="0" smtClean="0"/>
              <a:t>Kde má být velké písmeno?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980728"/>
            <a:ext cx="9144000" cy="58772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pc="100" dirty="0" smtClean="0"/>
              <a:t>dopis od MARTY z ROUDNICE NAD LABEM, prázdniny v </a:t>
            </a:r>
          </a:p>
          <a:p>
            <a:pPr>
              <a:buNone/>
            </a:pPr>
            <a:r>
              <a:rPr lang="cs-CZ" spc="100" dirty="0" smtClean="0"/>
              <a:t>BRNĚ, návštěva PRAŽSKÉHO HRADU, ilustrace k </a:t>
            </a:r>
          </a:p>
          <a:p>
            <a:pPr>
              <a:buNone/>
            </a:pPr>
            <a:r>
              <a:rPr lang="cs-CZ" spc="100" dirty="0" smtClean="0"/>
              <a:t>ČERVENÉ KARKULCE, pobyt ve FRANTIŠKOVÝCH </a:t>
            </a:r>
          </a:p>
          <a:p>
            <a:pPr>
              <a:buNone/>
            </a:pPr>
            <a:r>
              <a:rPr lang="cs-CZ" spc="100" dirty="0" smtClean="0"/>
              <a:t>LÁZNÍCH, okolí MNÍŠKU POD BRDY, JIRÁSKOVY </a:t>
            </a:r>
          </a:p>
          <a:p>
            <a:pPr>
              <a:buNone/>
            </a:pPr>
            <a:r>
              <a:rPr lang="cs-CZ" spc="100" dirty="0" smtClean="0"/>
              <a:t>STARÉ POVĚSTI ČESKÉ , pozorovat MALÝ VŮZ, hledat </a:t>
            </a:r>
          </a:p>
          <a:p>
            <a:pPr>
              <a:buNone/>
            </a:pPr>
            <a:r>
              <a:rPr lang="cs-CZ" spc="100" dirty="0" smtClean="0"/>
              <a:t>na mapě PYRENEJSKÝ POLOOSTROV, plavba po </a:t>
            </a:r>
          </a:p>
          <a:p>
            <a:pPr>
              <a:buNone/>
            </a:pPr>
            <a:r>
              <a:rPr lang="cs-CZ" spc="100" dirty="0" smtClean="0"/>
              <a:t>ATLANTSKÉM OCEÁNU, zamluvit vstupenky do   </a:t>
            </a:r>
          </a:p>
          <a:p>
            <a:pPr>
              <a:buNone/>
            </a:pPr>
            <a:r>
              <a:rPr lang="cs-CZ" spc="100" dirty="0" smtClean="0"/>
              <a:t>NÁRODNÍHO DIVADLA V PRAZE, zastupovat </a:t>
            </a:r>
          </a:p>
          <a:p>
            <a:pPr>
              <a:buNone/>
            </a:pPr>
            <a:r>
              <a:rPr lang="cs-CZ" spc="100" dirty="0" smtClean="0"/>
              <a:t>PRAŽANY, knihkupectví v ULICI U DUBU, rozloha </a:t>
            </a:r>
          </a:p>
          <a:p>
            <a:pPr>
              <a:buNone/>
            </a:pPr>
            <a:r>
              <a:rPr lang="cs-CZ" spc="100" dirty="0" smtClean="0"/>
              <a:t>SPOLKOVÉ REPUBLIKY NĚMECKO, přestoupit na </a:t>
            </a:r>
          </a:p>
          <a:p>
            <a:pPr>
              <a:buNone/>
            </a:pPr>
            <a:r>
              <a:rPr lang="cs-CZ" spc="100" dirty="0" smtClean="0"/>
              <a:t>ZÁKLADNÍ ŠKOLU V RADOTÍNĚ, připomenout si DEN </a:t>
            </a:r>
          </a:p>
          <a:p>
            <a:pPr>
              <a:buNone/>
            </a:pPr>
            <a:r>
              <a:rPr lang="cs-CZ" spc="100" dirty="0" smtClean="0"/>
              <a:t>LIDSKÝCH PRÁV, tatínek je SLÁVISTA, ubytovat se v </a:t>
            </a:r>
          </a:p>
          <a:p>
            <a:pPr>
              <a:buNone/>
            </a:pPr>
            <a:r>
              <a:rPr lang="cs-CZ" spc="100" dirty="0" smtClean="0"/>
              <a:t>hotelu U BÍLÉHO BERÁNKA, mít známého na </a:t>
            </a:r>
          </a:p>
          <a:p>
            <a:pPr>
              <a:buNone/>
            </a:pPr>
            <a:r>
              <a:rPr lang="cs-CZ" spc="100" dirty="0" smtClean="0"/>
              <a:t>MINISTERSTVU</a:t>
            </a:r>
          </a:p>
          <a:p>
            <a:pPr>
              <a:buNone/>
            </a:pPr>
            <a:endParaRPr lang="cs-CZ" spc="1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29" grpId="0" animBg="1"/>
      <p:bldP spid="28" grpId="0" animBg="1"/>
      <p:bldP spid="27" grpId="0" animBg="1"/>
      <p:bldP spid="26" grpId="0" animBg="1"/>
      <p:bldP spid="25" grpId="0" animBg="1"/>
      <p:bldP spid="24" grpId="0" animBg="1"/>
      <p:bldP spid="23" grpId="0" animBg="1"/>
      <p:bldP spid="22" grpId="0" animBg="1"/>
      <p:bldP spid="21" grpId="0" animBg="1"/>
      <p:bldP spid="20" grpId="0" animBg="1"/>
      <p:bldP spid="19" grpId="0" animBg="1"/>
      <p:bldP spid="18" grpId="0" animBg="1"/>
      <p:bldP spid="17" grpId="0" animBg="1"/>
      <p:bldP spid="16" grpId="0" animBg="1"/>
      <p:bldP spid="15" grpId="0" animBg="1"/>
      <p:bldP spid="14" grpId="0" animBg="1"/>
      <p:bldP spid="13" grpId="0" animBg="1"/>
      <p:bldP spid="12" grpId="0" animBg="1"/>
      <p:bldP spid="11" grpId="0" animBg="1"/>
      <p:bldP spid="10" grpId="0" animBg="1"/>
      <p:bldP spid="9" grpId="0" animBg="1"/>
      <p:bldP spid="8" grpId="0" animBg="1"/>
      <p:bldP spid="7" grpId="0" animBg="1"/>
      <p:bldP spid="6" grpId="0" animBg="1"/>
      <p:bldP spid="5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08720"/>
          </a:xfrm>
        </p:spPr>
        <p:txBody>
          <a:bodyPr/>
          <a:lstStyle/>
          <a:p>
            <a:pPr algn="ctr"/>
            <a:r>
              <a:rPr lang="cs-CZ" dirty="0" smtClean="0"/>
              <a:t>Pojmenujte obrázky a zapište:</a:t>
            </a:r>
            <a:endParaRPr lang="cs-CZ" dirty="0"/>
          </a:p>
        </p:txBody>
      </p:sp>
      <p:pic>
        <p:nvPicPr>
          <p:cNvPr id="1026" name="Picture 2" descr="C:\Program Files\Microsoft Office\MEDIA\CAGCAT10\j0157763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822" y="908720"/>
            <a:ext cx="2426026" cy="3168352"/>
          </a:xfrm>
          <a:prstGeom prst="rect">
            <a:avLst/>
          </a:prstGeom>
          <a:noFill/>
        </p:spPr>
      </p:pic>
      <p:pic>
        <p:nvPicPr>
          <p:cNvPr id="1030" name="Picture 6" descr="http://media.novinky.cz/654/226545-free1-q9fw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052736"/>
            <a:ext cx="2088232" cy="2784309"/>
          </a:xfrm>
          <a:prstGeom prst="rect">
            <a:avLst/>
          </a:prstGeom>
          <a:noFill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836712"/>
            <a:ext cx="2304257" cy="33957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http://cecelia.physics.indiana.edu/life/nineplanets/satur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293096"/>
            <a:ext cx="3860428" cy="2161243"/>
          </a:xfrm>
          <a:prstGeom prst="rect">
            <a:avLst/>
          </a:prstGeom>
          <a:noFill/>
        </p:spPr>
      </p:pic>
      <p:pic>
        <p:nvPicPr>
          <p:cNvPr id="1035" name="Picture 11" descr="http://data.superhry.cz/superhry/TSO_40e1f9z/800/004/4381-80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293096"/>
            <a:ext cx="3096344" cy="232225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908720"/>
            <a:ext cx="2569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Eifellova</a:t>
            </a:r>
            <a:r>
              <a:rPr lang="cs-CZ" sz="2800" b="1" dirty="0" smtClean="0"/>
              <a:t> věž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1916832"/>
            <a:ext cx="298671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</a:t>
            </a:r>
            <a:r>
              <a:rPr lang="cs-CZ" sz="2800" b="1" dirty="0" smtClean="0">
                <a:solidFill>
                  <a:schemeClr val="bg1"/>
                </a:solidFill>
              </a:rPr>
              <a:t>rám Svaté</a:t>
            </a:r>
            <a:r>
              <a:rPr lang="cs-CZ" sz="2800" b="1" dirty="0" smtClean="0"/>
              <a:t>ho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	Víta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980728"/>
            <a:ext cx="336181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Božena Němcová</a:t>
            </a:r>
          </a:p>
          <a:p>
            <a:pPr algn="ctr"/>
            <a:r>
              <a:rPr lang="cs-CZ" sz="2800" b="1" dirty="0" smtClean="0"/>
              <a:t>Babička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509120"/>
            <a:ext cx="1471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Saturn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5949280"/>
            <a:ext cx="26901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mimozenšťan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0" y="6237312"/>
            <a:ext cx="395536" cy="36004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0" y="4365104"/>
            <a:ext cx="395536" cy="36004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0" y="2564904"/>
            <a:ext cx="395536" cy="36004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0" y="1700808"/>
            <a:ext cx="395536" cy="36004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69269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Zakroužkujte správnou 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692696"/>
            <a:ext cx="8748464" cy="6165304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2000" dirty="0" smtClean="0"/>
              <a:t>1.</a:t>
            </a:r>
            <a:r>
              <a:rPr lang="cs-CZ" sz="2000" b="1" dirty="0" smtClean="0"/>
              <a:t>V které výpovědi je chyba:</a:t>
            </a:r>
            <a:endParaRPr lang="cs-CZ" sz="20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a) 	Zašli jsme do </a:t>
            </a:r>
            <a:r>
              <a:rPr lang="cs-CZ" sz="2000" dirty="0" err="1" smtClean="0"/>
              <a:t>Subway</a:t>
            </a:r>
            <a:r>
              <a:rPr lang="cs-CZ" sz="2000" dirty="0" smtClean="0"/>
              <a:t> na sendvič.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b) 	Byl už jsi u Středozemního moře?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c) 	Petr bydlí v Kostelci nad Černými Lesy. </a:t>
            </a:r>
          </a:p>
          <a:p>
            <a:pPr marL="457200" indent="-45720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2. </a:t>
            </a:r>
            <a:r>
              <a:rPr lang="cs-CZ" sz="2000" b="1" dirty="0" smtClean="0"/>
              <a:t>V které výpovědi je chyba:</a:t>
            </a:r>
            <a:endParaRPr lang="cs-CZ" sz="20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a) 	Ověřte si to v pravidlech českého pravopisu.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b) 	Líbí se mi večerníček o </a:t>
            </a:r>
            <a:r>
              <a:rPr lang="cs-CZ" sz="2000" dirty="0" err="1" smtClean="0"/>
              <a:t>maxipsu</a:t>
            </a:r>
            <a:r>
              <a:rPr lang="cs-CZ" sz="2000" dirty="0" smtClean="0"/>
              <a:t> </a:t>
            </a:r>
            <a:r>
              <a:rPr lang="cs-CZ" sz="2000" dirty="0" err="1" smtClean="0"/>
              <a:t>Fíkovi</a:t>
            </a:r>
            <a:r>
              <a:rPr lang="cs-CZ" sz="2000" dirty="0" smtClean="0"/>
              <a:t>.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c) 	Poslali jsme stížnost Kanceláři prezidenta republiky. </a:t>
            </a:r>
          </a:p>
          <a:p>
            <a:pPr marL="457200" indent="-45720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3. </a:t>
            </a:r>
            <a:r>
              <a:rPr lang="cs-CZ" sz="2000" b="1" dirty="0" smtClean="0"/>
              <a:t>Která výpověď je bezchybná:</a:t>
            </a:r>
            <a:endParaRPr lang="cs-CZ" sz="20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a) 	S Monikou jsem se seznámil na koupališti v Podolí.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b)	 Dušan studoval na českém vysokém učení technickém.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c)	 Nesleduji zasedání Parlamentu České republiky. </a:t>
            </a:r>
          </a:p>
          <a:p>
            <a:pPr marL="457200" indent="-45720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4. </a:t>
            </a:r>
            <a:r>
              <a:rPr lang="cs-CZ" sz="2000" b="1" dirty="0" smtClean="0"/>
              <a:t>Která výpověď je bezchybná:</a:t>
            </a: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a)	    Veselé Vánoce a šťastný nový rok. 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b)     Veselé vánoce a šťastný Nový rok. 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c)     Veselé Vánoce a šťastný Nový rok. </a:t>
            </a:r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animBg="1"/>
      <p:bldP spid="7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0" y="6093296"/>
            <a:ext cx="395536" cy="36004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0" y="4869160"/>
            <a:ext cx="395536" cy="36004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0" y="2708920"/>
            <a:ext cx="395536" cy="36004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0" y="1844824"/>
            <a:ext cx="395536" cy="36004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692696"/>
          </a:xfrm>
        </p:spPr>
        <p:txBody>
          <a:bodyPr/>
          <a:lstStyle/>
          <a:p>
            <a:pPr algn="ctr"/>
            <a:r>
              <a:rPr lang="cs-CZ" dirty="0" smtClean="0"/>
              <a:t>Zakroužkujte správnou 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836712"/>
            <a:ext cx="7924800" cy="602128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2000" dirty="0" smtClean="0"/>
              <a:t>5.  </a:t>
            </a:r>
            <a:r>
              <a:rPr lang="cs-CZ" sz="2000" b="1" dirty="0" smtClean="0"/>
              <a:t>Která výpověď je bezchybná:</a:t>
            </a:r>
            <a:endParaRPr lang="cs-CZ" sz="20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a)	 Promoval v betlémské kapli.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b) 	Podíváme se do Prahy na hrad, sídlo prezidenta?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c) 	Jaroslav Seifert dostal Nobelovu cenu za literaturu. </a:t>
            </a:r>
          </a:p>
          <a:p>
            <a:pPr marL="457200" indent="-45720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6. </a:t>
            </a:r>
            <a:r>
              <a:rPr lang="cs-CZ" sz="2000" b="1" dirty="0" smtClean="0"/>
              <a:t>V které výpovědi je chyba:</a:t>
            </a:r>
            <a:endParaRPr lang="cs-CZ" sz="20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a) 	V kterém roce byla vydána zlatá bula sicilská?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b) 	Už byl představen nový model automobilu Ford </a:t>
            </a:r>
            <a:r>
              <a:rPr lang="cs-CZ" sz="2000" dirty="0" err="1" smtClean="0"/>
              <a:t>Mondeo</a:t>
            </a:r>
            <a:r>
              <a:rPr lang="cs-CZ" sz="2000" dirty="0" smtClean="0"/>
              <a:t>: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c) 	   Zubní pasta </a:t>
            </a:r>
            <a:r>
              <a:rPr lang="cs-CZ" sz="2000" dirty="0" err="1" smtClean="0"/>
              <a:t>Colgate</a:t>
            </a:r>
            <a:r>
              <a:rPr lang="cs-CZ" sz="2000" dirty="0" smtClean="0"/>
              <a:t> </a:t>
            </a:r>
            <a:r>
              <a:rPr lang="cs-CZ" sz="2000" dirty="0" err="1" smtClean="0"/>
              <a:t>obsauje</a:t>
            </a:r>
            <a:r>
              <a:rPr lang="cs-CZ" sz="2000" dirty="0" smtClean="0"/>
              <a:t> fluor. </a:t>
            </a:r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7. </a:t>
            </a:r>
            <a:r>
              <a:rPr lang="cs-CZ" sz="2000" b="1" dirty="0" smtClean="0"/>
              <a:t>Která výpověď je bezchybná:</a:t>
            </a:r>
            <a:endParaRPr lang="cs-CZ" sz="20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a) 	Bydlím na Malé straně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b)	 Mám ráda Plzeňské pivo.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c) 	Večeřeli jsme v restauraci U Švejka. </a:t>
            </a:r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8.  </a:t>
            </a:r>
            <a:r>
              <a:rPr lang="cs-CZ" sz="2000" b="1" dirty="0" smtClean="0"/>
              <a:t>Která výpověď je bezchybná: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a) 	Na podzim bývá zahrada Čech v </a:t>
            </a:r>
            <a:r>
              <a:rPr lang="cs-CZ" sz="2000" dirty="0" err="1" smtClean="0"/>
              <a:t>litoměřicích</a:t>
            </a:r>
            <a:r>
              <a:rPr lang="cs-CZ" sz="2000" dirty="0" smtClean="0"/>
              <a:t>.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b) 	Z klatovské Černé věže jsme viděli docela daleko. 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000" dirty="0" smtClean="0"/>
              <a:t>c) 	Chová se jako </a:t>
            </a:r>
            <a:r>
              <a:rPr lang="cs-CZ" sz="2000" dirty="0" err="1" smtClean="0"/>
              <a:t>Donchuan</a:t>
            </a:r>
            <a:r>
              <a:rPr lang="cs-CZ" sz="2000" dirty="0" smtClean="0"/>
              <a:t>.</a:t>
            </a:r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5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Učebnice strany 53 – 56.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Dobrovolný domácí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Cestou domů ze školy si všímejte vlastních názvů, jako např.: názvů ulic, obchodů, restaurací, i jmen osob a zvířat, které na ulici zaslechnete. Doma si můžete všimnout názvů knih, obrazů, jmen spisovatelů atd. </a:t>
            </a:r>
          </a:p>
          <a:p>
            <a:r>
              <a:rPr lang="cs-CZ" sz="2800" dirty="0" smtClean="0"/>
              <a:t>Všechna tato vlastní jména napište tak, jak si myslíte, že je to správně a přineste na příští hodinu.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198</TotalTime>
  <Words>529</Words>
  <Application>Microsoft Office PowerPoint</Application>
  <PresentationFormat>Předvádění na obrazovce (4:3)</PresentationFormat>
  <Paragraphs>121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Psaní velkých písmen</vt:lpstr>
      <vt:lpstr>Označte správnou možnost:</vt:lpstr>
      <vt:lpstr>Jednoslovná vlastní jména</vt:lpstr>
      <vt:lpstr>Několikaslovná vlastní jména:</vt:lpstr>
      <vt:lpstr>Pozor:</vt:lpstr>
      <vt:lpstr>Kde má být velké písmeno?</vt:lpstr>
      <vt:lpstr>Pojmenujte obrázky a zapište:</vt:lpstr>
      <vt:lpstr>Zakroužkujte správnou odpověď:</vt:lpstr>
      <vt:lpstr>Zakroužkujte správnou odpověď:</vt:lpstr>
      <vt:lpstr>Procvičení:</vt:lpstr>
      <vt:lpstr>Dobrovolný domácí úkol: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Psaní velkých písmen</dc:title>
  <dc:creator>Martina</dc:creator>
  <cp:lastModifiedBy>Martina</cp:lastModifiedBy>
  <cp:revision>16</cp:revision>
  <dcterms:created xsi:type="dcterms:W3CDTF">2010-09-21T11:11:26Z</dcterms:created>
  <dcterms:modified xsi:type="dcterms:W3CDTF">2011-08-31T11:41:13Z</dcterms:modified>
</cp:coreProperties>
</file>