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3" r:id="rId2"/>
    <p:sldId id="256" r:id="rId3"/>
    <p:sldId id="259" r:id="rId4"/>
    <p:sldId id="257" r:id="rId5"/>
    <p:sldId id="258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67" r:id="rId14"/>
    <p:sldId id="269" r:id="rId15"/>
    <p:sldId id="268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8" autoAdjust="0"/>
    <p:restoredTop sz="94660"/>
  </p:normalViewPr>
  <p:slideViewPr>
    <p:cSldViewPr>
      <p:cViewPr varScale="1">
        <p:scale>
          <a:sx n="45" d="100"/>
          <a:sy n="45" d="100"/>
        </p:scale>
        <p:origin x="-12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A8282DB-4B8F-4744-BAD9-F0BFF1DC2D6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17D3FD6-EA19-432A-8DDC-441E506CAB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heel spokes="3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483768"/>
                <a:gridCol w="6660232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VY_32_INOVACE_03_Slovo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, význam slova, sousloví, rčení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Slovo, význam slova, sousloví, rčení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144000" cy="10527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w Cen MT Condensed" pitchFamily="34" charset="-18"/>
              </a:rPr>
              <a:t>Doplň do uvedených vět místo čísel správné slovní druhy.</a:t>
            </a:r>
            <a:endParaRPr lang="cs-CZ" sz="3600" dirty="0">
              <a:solidFill>
                <a:schemeClr val="tx1"/>
              </a:solidFill>
              <a:latin typeface="Tw Cen MT Condensed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720"/>
            <a:ext cx="9144000" cy="5665118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Marek ale 5 a 6 spí. 5 si ten pokoj! Tereza pracuje 7 1. Musím začít </a:t>
            </a:r>
          </a:p>
          <a:p>
            <a:pPr>
              <a:buNone/>
            </a:pPr>
            <a:r>
              <a:rPr lang="cs-CZ" sz="2400" dirty="0" smtClean="0"/>
              <a:t>6 něco dělat. Vezmi si 3 nový svetr.</a:t>
            </a:r>
          </a:p>
          <a:p>
            <a:pPr>
              <a:buNone/>
            </a:pPr>
            <a:r>
              <a:rPr lang="cs-CZ" sz="3600" dirty="0" smtClean="0">
                <a:latin typeface="Tw Cen MT Condensed" pitchFamily="34" charset="-18"/>
              </a:rPr>
              <a:t>Teď budeme pracovat s následující větou:</a:t>
            </a:r>
          </a:p>
          <a:p>
            <a:pPr>
              <a:buNone/>
            </a:pPr>
            <a:r>
              <a:rPr lang="cs-CZ" sz="2400" b="1" i="1" dirty="0" smtClean="0"/>
              <a:t>William Shakespeare, který založil divadlo </a:t>
            </a:r>
            <a:r>
              <a:rPr lang="cs-CZ" sz="2400" b="1" i="1" dirty="0" err="1" smtClean="0"/>
              <a:t>The</a:t>
            </a:r>
            <a:r>
              <a:rPr lang="cs-CZ" sz="2400" b="1" i="1" dirty="0" smtClean="0"/>
              <a:t> Globe, </a:t>
            </a:r>
          </a:p>
          <a:p>
            <a:pPr>
              <a:buNone/>
            </a:pPr>
            <a:r>
              <a:rPr lang="cs-CZ" sz="2400" b="1" i="1" dirty="0" smtClean="0"/>
              <a:t>napsal mnoho divadelních her a sonetů.</a:t>
            </a:r>
          </a:p>
          <a:p>
            <a:pPr marL="566928" indent="-457200">
              <a:buNone/>
            </a:pPr>
            <a:r>
              <a:rPr lang="cs-CZ" sz="2400" dirty="0" smtClean="0"/>
              <a:t>1. Podle jakého vzoru se skloňuje přídavné jméno ve větě.</a:t>
            </a:r>
          </a:p>
          <a:p>
            <a:pPr marL="566928" indent="-457200">
              <a:buNone/>
            </a:pPr>
            <a:r>
              <a:rPr lang="cs-CZ" sz="2400" dirty="0" smtClean="0"/>
              <a:t>2. Vypište číslovku neurčitou.</a:t>
            </a:r>
          </a:p>
          <a:p>
            <a:pPr marL="566928" indent="-457200">
              <a:buNone/>
            </a:pPr>
            <a:r>
              <a:rPr lang="cs-CZ" sz="2400" dirty="0" smtClean="0"/>
              <a:t>3. V jakém čase jsou slovesa </a:t>
            </a:r>
          </a:p>
          <a:p>
            <a:pPr marL="566928" indent="-457200">
              <a:buNone/>
            </a:pPr>
            <a:r>
              <a:rPr lang="cs-CZ" sz="2400" dirty="0" smtClean="0"/>
              <a:t>  ve větě.</a:t>
            </a:r>
          </a:p>
          <a:p>
            <a:pPr marL="566928" indent="-457200">
              <a:buNone/>
            </a:pPr>
            <a:r>
              <a:rPr lang="cs-CZ" sz="2400" dirty="0" smtClean="0"/>
              <a:t>4. Vypište zájmeno vztažné.</a:t>
            </a:r>
          </a:p>
          <a:p>
            <a:pPr marL="566928" indent="-457200">
              <a:buNone/>
            </a:pPr>
            <a:r>
              <a:rPr lang="cs-CZ" sz="2400" dirty="0" smtClean="0"/>
              <a:t>5. Vypište podstatné jméno </a:t>
            </a:r>
          </a:p>
          <a:p>
            <a:pPr marL="566928" indent="-457200">
              <a:buNone/>
            </a:pPr>
            <a:r>
              <a:rPr lang="cs-CZ" sz="2400" dirty="0" smtClean="0"/>
              <a:t>  ve 2.pádě a mužském rodě.</a:t>
            </a:r>
          </a:p>
          <a:p>
            <a:pPr marL="566928" indent="-457200">
              <a:buAutoNum type="arabicPeriod"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499992" y="3861048"/>
          <a:ext cx="4185300" cy="2103120"/>
        </p:xfrm>
        <a:graphic>
          <a:graphicData uri="http://schemas.openxmlformats.org/drawingml/2006/table">
            <a:tbl>
              <a:tblPr/>
              <a:tblGrid>
                <a:gridCol w="464865"/>
                <a:gridCol w="464865"/>
                <a:gridCol w="464865"/>
                <a:gridCol w="464865"/>
                <a:gridCol w="464865"/>
                <a:gridCol w="464865"/>
                <a:gridCol w="465370"/>
                <a:gridCol w="465370"/>
                <a:gridCol w="465370"/>
              </a:tblGrid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499992" y="3861048"/>
          <a:ext cx="4185300" cy="2103120"/>
        </p:xfrm>
        <a:graphic>
          <a:graphicData uri="http://schemas.openxmlformats.org/drawingml/2006/table">
            <a:tbl>
              <a:tblPr/>
              <a:tblGrid>
                <a:gridCol w="464865"/>
                <a:gridCol w="464865"/>
                <a:gridCol w="464865"/>
                <a:gridCol w="464865"/>
                <a:gridCol w="464865"/>
                <a:gridCol w="464865"/>
                <a:gridCol w="465370"/>
                <a:gridCol w="465370"/>
                <a:gridCol w="465370"/>
              </a:tblGrid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40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96144"/>
          </a:xfrm>
        </p:spPr>
        <p:txBody>
          <a:bodyPr/>
          <a:lstStyle/>
          <a:p>
            <a:pPr algn="ctr"/>
            <a:r>
              <a:rPr lang="cs-CZ" dirty="0" smtClean="0"/>
              <a:t>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060848"/>
            <a:ext cx="6200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>
              <a:buNone/>
            </a:pPr>
            <a:r>
              <a:rPr lang="cs-CZ" sz="2400" dirty="0" smtClean="0"/>
              <a:t>Co byste označili jako slovo a proč?</a:t>
            </a:r>
          </a:p>
          <a:p>
            <a:pPr lvl="1" algn="ctr">
              <a:buNone/>
            </a:pPr>
            <a:endParaRPr lang="cs-CZ" sz="2400" dirty="0" smtClean="0"/>
          </a:p>
          <a:p>
            <a:pPr lvl="1" algn="ctr">
              <a:buNone/>
            </a:pPr>
            <a:r>
              <a:rPr lang="cs-CZ" sz="2400" b="1" i="1" dirty="0" err="1" smtClean="0"/>
              <a:t>cuhd</a:t>
            </a:r>
            <a:r>
              <a:rPr lang="cs-CZ" sz="2400" b="1" i="1" dirty="0" smtClean="0"/>
              <a:t> - duch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3789040"/>
            <a:ext cx="801533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	skupina hlásek (případně hláska jedna), která tvoří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ustálený  celek a má zřejmý význam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	jednotka slovní zásoby</a:t>
            </a:r>
          </a:p>
          <a:p>
            <a:endParaRPr lang="cs-CZ" sz="2400" dirty="0" smtClean="0"/>
          </a:p>
          <a:p>
            <a:pPr lvl="1"/>
            <a:r>
              <a:rPr lang="cs-CZ" sz="2400" i="1" dirty="0" smtClean="0"/>
              <a:t>televizor, k, mít …</a:t>
            </a: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24136"/>
          </a:xfrm>
        </p:spPr>
        <p:txBody>
          <a:bodyPr/>
          <a:lstStyle/>
          <a:p>
            <a:pPr algn="ctr"/>
            <a:r>
              <a:rPr lang="cs-CZ" dirty="0" smtClean="0"/>
              <a:t>Význam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r>
              <a:rPr lang="cs-CZ" dirty="0" smtClean="0"/>
              <a:t>význam věcný</a:t>
            </a:r>
          </a:p>
          <a:p>
            <a:pPr lvl="1"/>
            <a:r>
              <a:rPr lang="cs-CZ" dirty="0" smtClean="0"/>
              <a:t>vyjadřuje, co dané slovo znamená</a:t>
            </a:r>
          </a:p>
          <a:p>
            <a:pPr lvl="1"/>
            <a:r>
              <a:rPr lang="cs-CZ" dirty="0" smtClean="0"/>
              <a:t>tento význam zachycuje slovník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význam mluvnický</a:t>
            </a:r>
          </a:p>
          <a:p>
            <a:pPr lvl="1"/>
            <a:r>
              <a:rPr lang="cs-CZ" dirty="0" smtClean="0"/>
              <a:t>nabývá ho až ve spojení s ostatními slovy ve větě</a:t>
            </a:r>
          </a:p>
          <a:p>
            <a:pPr lvl="1"/>
            <a:r>
              <a:rPr lang="cs-CZ" dirty="0" smtClean="0"/>
              <a:t>je vymezen mluvnickou stavbou jazyka, vyjadřuje různé mluvnické kategorie např. rod, pád…</a:t>
            </a: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132856"/>
            <a:ext cx="842089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Pepíčka vyhodí už ze třetí školy kvůli špatnému prospěchu </a:t>
            </a:r>
          </a:p>
          <a:p>
            <a:pPr>
              <a:buNone/>
            </a:pPr>
            <a:r>
              <a:rPr lang="cs-CZ" sz="2400" i="1" dirty="0" smtClean="0"/>
              <a:t>a ještě horšímu chování. Otec už neví co s ním, a tak ho </a:t>
            </a:r>
          </a:p>
          <a:p>
            <a:pPr>
              <a:buNone/>
            </a:pPr>
            <a:r>
              <a:rPr lang="cs-CZ" sz="2400" i="1" dirty="0" smtClean="0"/>
              <a:t>přihlásí do církevní školy. </a:t>
            </a:r>
            <a:r>
              <a:rPr lang="cs-CZ" sz="2400" i="1" u="sng" dirty="0" smtClean="0"/>
              <a:t>Mladý najednou začne nosit jen </a:t>
            </a:r>
          </a:p>
          <a:p>
            <a:pPr>
              <a:buNone/>
            </a:pPr>
            <a:r>
              <a:rPr lang="cs-CZ" sz="2400" i="1" u="sng" dirty="0" smtClean="0"/>
              <a:t>jedničky a i chování má vzorné. </a:t>
            </a:r>
            <a:r>
              <a:rPr lang="cs-CZ" sz="2400" i="1" dirty="0" smtClean="0"/>
              <a:t>Táta se diví a ptá se ho, jak </a:t>
            </a:r>
          </a:p>
          <a:p>
            <a:pPr>
              <a:buNone/>
            </a:pPr>
            <a:r>
              <a:rPr lang="cs-CZ" sz="2400" i="1" dirty="0" smtClean="0"/>
              <a:t>je to možné. Pepíček vypráví: "V naší třídě je na zdi </a:t>
            </a:r>
            <a:r>
              <a:rPr lang="cs-CZ" sz="2400" i="1" dirty="0" err="1" smtClean="0"/>
              <a:t>přibitej</a:t>
            </a:r>
            <a:r>
              <a:rPr lang="cs-CZ" sz="2400" i="1" dirty="0" smtClean="0"/>
              <a:t> </a:t>
            </a:r>
          </a:p>
          <a:p>
            <a:pPr>
              <a:buNone/>
            </a:pPr>
            <a:r>
              <a:rPr lang="cs-CZ" sz="2400" i="1" dirty="0" smtClean="0"/>
              <a:t>chlap. Ve vedlejší místnosti je taky </a:t>
            </a:r>
            <a:r>
              <a:rPr lang="cs-CZ" sz="2400" i="1" dirty="0" err="1" smtClean="0"/>
              <a:t>přibitej</a:t>
            </a:r>
            <a:r>
              <a:rPr lang="cs-CZ" sz="2400" i="1" dirty="0" smtClean="0"/>
              <a:t> chlap na zdi. A </a:t>
            </a:r>
          </a:p>
          <a:p>
            <a:pPr>
              <a:buNone/>
            </a:pPr>
            <a:r>
              <a:rPr lang="cs-CZ" sz="2400" i="1" dirty="0" smtClean="0"/>
              <a:t>v kabinetu u pana ředitele je ještě další. Táto, tam se s </a:t>
            </a:r>
          </a:p>
          <a:p>
            <a:pPr>
              <a:buNone/>
            </a:pPr>
            <a:r>
              <a:rPr lang="cs-CZ" sz="2400" i="1" dirty="0" smtClean="0"/>
              <a:t>nikým nemazlej!"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4868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 textu rozlište slova ohebná a neohebná.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 podtržené větě určete všechny slovní druhy a u ohebných slov jejich mluvnické kategorie.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Vyhledejte hovorové výrazy.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949280"/>
            <a:ext cx="8048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Vyhledejte ve slovníku významy slov: </a:t>
            </a:r>
            <a:r>
              <a:rPr lang="cs-CZ" sz="2400" i="1" dirty="0" smtClean="0"/>
              <a:t>škola, otec, církevní.</a:t>
            </a:r>
            <a:endParaRPr lang="cs-CZ" sz="2400" i="1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ustálené spojení s jedním významem, slova nelze rozdělit aniž by se  ztratil původní význam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Mladá Boleslav, třídní kniha, kapr obecný,  přídavné jméno…</a:t>
            </a: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Vyhledejte v následujícím textu sousloví: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49424"/>
            <a:ext cx="8496944" cy="4347928"/>
          </a:xfr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Kos černý je velmi známý pták. Měří asi 26 cm.  Tělo je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kryto kůží, z níž vyrůstá peří. Na viditelném povrchu těla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se nacházejí obrysová pera, dodávající ptákovi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charakteristický tvar.  Prachové peří kos nemá. Obrysová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pera na hlavě a na těle se nazývají krycí pera, na křídlech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letky a na ocase rýdovací pera.</a:t>
            </a:r>
          </a:p>
          <a:p>
            <a:pPr algn="r">
              <a:buNone/>
            </a:pPr>
            <a:r>
              <a:rPr lang="cs-CZ" sz="2000" dirty="0" smtClean="0"/>
              <a:t>Přírodopis 7,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</a:t>
            </a:r>
            <a:r>
              <a:rPr lang="cs-CZ" sz="2000" dirty="0" err="1" smtClean="0"/>
              <a:t>Fraus</a:t>
            </a:r>
            <a:endParaRPr lang="cs-CZ" sz="2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5536" y="2780928"/>
            <a:ext cx="151216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267744" y="4005064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635896" y="4653136"/>
            <a:ext cx="20162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055768" y="4653136"/>
            <a:ext cx="15486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39552" y="5301208"/>
            <a:ext cx="6480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364088" y="5301208"/>
            <a:ext cx="136815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771800" y="5877272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Spojte sousloví a pokuste se vysvětlit jejich význam: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Achillova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Damoklův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Kolumbovo 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Tantalova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Pyrrhovo	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2348880"/>
            <a:ext cx="148630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muka</a:t>
            </a:r>
          </a:p>
          <a:p>
            <a:endParaRPr lang="cs-CZ" sz="2800" dirty="0" smtClean="0"/>
          </a:p>
          <a:p>
            <a:r>
              <a:rPr lang="cs-CZ" sz="2800" dirty="0" smtClean="0"/>
              <a:t>vítězství</a:t>
            </a:r>
          </a:p>
          <a:p>
            <a:endParaRPr lang="cs-CZ" sz="2800" dirty="0" smtClean="0"/>
          </a:p>
          <a:p>
            <a:r>
              <a:rPr lang="cs-CZ" sz="2800" dirty="0" smtClean="0"/>
              <a:t>pata</a:t>
            </a:r>
          </a:p>
          <a:p>
            <a:endParaRPr lang="cs-CZ" sz="2800" dirty="0" smtClean="0"/>
          </a:p>
          <a:p>
            <a:r>
              <a:rPr lang="cs-CZ" sz="2800" dirty="0" smtClean="0"/>
              <a:t>meč</a:t>
            </a:r>
          </a:p>
          <a:p>
            <a:endParaRPr lang="cs-CZ" sz="2800" dirty="0" smtClean="0"/>
          </a:p>
          <a:p>
            <a:r>
              <a:rPr lang="cs-CZ" sz="2800" dirty="0" smtClean="0"/>
              <a:t>vejce</a:t>
            </a:r>
            <a:endParaRPr lang="cs-CZ" sz="28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4 0.01756 L -0.3908 -0.265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6232 -0.25168 " pathEditMode="relative" ptsTypes="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13936E-6 L -0.33073 -0.241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4653 0.38803 " pathEditMode="relative" ptsTypes="AA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43 0.01641 L -0.34514 0.4042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920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Rozhodněte, kdy se jedná o sousloví a kdy nikoli: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4346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bobkový list</a:t>
            </a:r>
          </a:p>
          <a:p>
            <a:r>
              <a:rPr lang="cs-CZ" sz="2400" dirty="0" smtClean="0"/>
              <a:t>uschlý list</a:t>
            </a:r>
          </a:p>
          <a:p>
            <a:r>
              <a:rPr lang="cs-CZ" sz="2400" dirty="0" smtClean="0"/>
              <a:t>přečtená kniha</a:t>
            </a:r>
          </a:p>
          <a:p>
            <a:r>
              <a:rPr lang="cs-CZ" sz="2400" dirty="0" smtClean="0"/>
              <a:t>třídní kniha</a:t>
            </a:r>
          </a:p>
          <a:p>
            <a:r>
              <a:rPr lang="cs-CZ" sz="2400" dirty="0" smtClean="0"/>
              <a:t>jízdní kolo</a:t>
            </a:r>
          </a:p>
          <a:p>
            <a:r>
              <a:rPr lang="cs-CZ" sz="2400" dirty="0" smtClean="0"/>
              <a:t>píchlé kolo</a:t>
            </a:r>
          </a:p>
          <a:p>
            <a:r>
              <a:rPr lang="cs-CZ" sz="2400" dirty="0" smtClean="0"/>
              <a:t>podstatné jméno</a:t>
            </a:r>
          </a:p>
          <a:p>
            <a:r>
              <a:rPr lang="cs-CZ" sz="2400" dirty="0" smtClean="0"/>
              <a:t>moje jméno</a:t>
            </a:r>
          </a:p>
          <a:p>
            <a:r>
              <a:rPr lang="cs-CZ" sz="2400" dirty="0" smtClean="0"/>
              <a:t>hraboš polní</a:t>
            </a:r>
          </a:p>
          <a:p>
            <a:r>
              <a:rPr lang="cs-CZ" sz="2400" dirty="0" smtClean="0"/>
              <a:t>náš automobil</a:t>
            </a:r>
          </a:p>
          <a:p>
            <a:r>
              <a:rPr lang="cs-CZ" sz="2400" dirty="0" smtClean="0"/>
              <a:t>nákladní automobil</a:t>
            </a:r>
          </a:p>
          <a:p>
            <a:r>
              <a:rPr lang="cs-CZ" sz="2400" dirty="0" smtClean="0"/>
              <a:t>anglický jazyk</a:t>
            </a:r>
          </a:p>
          <a:p>
            <a:r>
              <a:rPr lang="cs-CZ" sz="2400" dirty="0" smtClean="0"/>
              <a:t>spálený jazyk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434619"/>
          </a:xfrm>
        </p:spPr>
        <p:txBody>
          <a:bodyPr>
            <a:normAutofit/>
          </a:bodyPr>
          <a:lstStyle/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ne</a:t>
            </a:r>
          </a:p>
          <a:p>
            <a:r>
              <a:rPr lang="cs-CZ" sz="2400" dirty="0" smtClean="0">
                <a:sym typeface="Wingdings 2"/>
              </a:rPr>
              <a:t>ne</a:t>
            </a:r>
          </a:p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ne</a:t>
            </a:r>
          </a:p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ne</a:t>
            </a:r>
          </a:p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ne</a:t>
            </a:r>
          </a:p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sousloví</a:t>
            </a:r>
          </a:p>
          <a:p>
            <a:r>
              <a:rPr lang="cs-CZ" sz="2400" dirty="0" smtClean="0">
                <a:sym typeface="Wingdings 2"/>
              </a:rPr>
              <a:t>ne</a:t>
            </a:r>
          </a:p>
          <a:p>
            <a:endParaRPr lang="cs-CZ" sz="2400" dirty="0" smtClean="0">
              <a:sym typeface="Wingdings 2"/>
            </a:endParaRPr>
          </a:p>
          <a:p>
            <a:endParaRPr lang="cs-CZ" sz="2400" dirty="0" smtClean="0">
              <a:sym typeface="Wingdings 2"/>
            </a:endParaRPr>
          </a:p>
          <a:p>
            <a:endParaRPr lang="cs-CZ" sz="24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1340768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</a:rPr>
              <a:t>Z některých sousloví je možné vytvořit jedno slovo se stejným významem. Většinou jsou však hovorová nebo nespisovná.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</a:rPr>
              <a:t>Např.: </a:t>
            </a:r>
            <a:r>
              <a:rPr lang="cs-CZ" sz="2500" i="1" dirty="0" smtClean="0">
                <a:solidFill>
                  <a:schemeClr val="accent1">
                    <a:lumMod val="75000"/>
                  </a:schemeClr>
                </a:solidFill>
              </a:rPr>
              <a:t>zubní lékař - zubař</a:t>
            </a:r>
            <a:endParaRPr lang="cs-CZ" sz="25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068960"/>
            <a:ext cx="9144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Vytvořte z uvedených sousloví jednoslovná pojmenování:</a:t>
            </a:r>
          </a:p>
          <a:p>
            <a:r>
              <a:rPr lang="cs-CZ" sz="2400" dirty="0" smtClean="0"/>
              <a:t>nákladní automobil</a:t>
            </a:r>
          </a:p>
          <a:p>
            <a:r>
              <a:rPr lang="cs-CZ" sz="2400" dirty="0" smtClean="0"/>
              <a:t>třídní kniha</a:t>
            </a:r>
          </a:p>
          <a:p>
            <a:r>
              <a:rPr lang="cs-CZ" sz="2400" dirty="0" smtClean="0"/>
              <a:t>pololetní prázdniny</a:t>
            </a:r>
          </a:p>
          <a:p>
            <a:r>
              <a:rPr lang="cs-CZ" sz="2400" dirty="0" smtClean="0"/>
              <a:t>hudební výchova</a:t>
            </a:r>
          </a:p>
          <a:p>
            <a:r>
              <a:rPr lang="cs-CZ" sz="2400" dirty="0" smtClean="0"/>
              <a:t>úřad práce</a:t>
            </a:r>
          </a:p>
          <a:p>
            <a:r>
              <a:rPr lang="cs-CZ" sz="2400" dirty="0" smtClean="0"/>
              <a:t>osobní vlak</a:t>
            </a:r>
          </a:p>
          <a:p>
            <a:r>
              <a:rPr lang="cs-CZ" sz="2400" dirty="0" smtClean="0"/>
              <a:t>lanová dráha</a:t>
            </a:r>
          </a:p>
          <a:p>
            <a:r>
              <a:rPr lang="cs-CZ" sz="2400" dirty="0" smtClean="0"/>
              <a:t>tisková konference</a:t>
            </a:r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441680"/>
            <a:ext cx="151836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náklaďák</a:t>
            </a: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třídnice</a:t>
            </a: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pololetky</a:t>
            </a:r>
          </a:p>
          <a:p>
            <a:r>
              <a:rPr lang="cs-CZ" sz="2400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hudebka</a:t>
            </a:r>
            <a:endParaRPr lang="cs-CZ" sz="24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pracák</a:t>
            </a: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osobák</a:t>
            </a: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lanovka</a:t>
            </a:r>
          </a:p>
          <a:p>
            <a:r>
              <a:rPr lang="cs-CZ" sz="24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tiskovka</a:t>
            </a:r>
          </a:p>
          <a:p>
            <a:endParaRPr lang="cs-CZ" sz="24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/>
          <a:lstStyle/>
          <a:p>
            <a:pPr algn="ctr"/>
            <a:r>
              <a:rPr lang="cs-CZ" dirty="0" smtClean="0"/>
              <a:t>RČENÍ, PŘÍSLOVÍ, PRANOSTIKA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23376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Rčení</a:t>
            </a:r>
            <a:r>
              <a:rPr lang="cs-CZ" dirty="0" smtClean="0"/>
              <a:t> je útvar lidové slovesnosti. Je to krátká průpovídka, </a:t>
            </a:r>
          </a:p>
          <a:p>
            <a:pPr>
              <a:buNone/>
            </a:pPr>
            <a:r>
              <a:rPr lang="cs-CZ" dirty="0" smtClean="0"/>
              <a:t>vyjadřující určitou životní zkušenost.  Úzce souvisí s </a:t>
            </a:r>
          </a:p>
          <a:p>
            <a:pPr>
              <a:buNone/>
            </a:pPr>
            <a:r>
              <a:rPr lang="cs-CZ" dirty="0" smtClean="0"/>
              <a:t>pořekadlem. </a:t>
            </a:r>
          </a:p>
          <a:p>
            <a:pPr>
              <a:buNone/>
            </a:pPr>
            <a:r>
              <a:rPr lang="cs-CZ" dirty="0" smtClean="0"/>
              <a:t>Specifickým typem rčení je </a:t>
            </a:r>
            <a:r>
              <a:rPr lang="cs-CZ" b="1" dirty="0" smtClean="0"/>
              <a:t>přirovnání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b="1" dirty="0" smtClean="0"/>
              <a:t>Pranostika</a:t>
            </a:r>
            <a:r>
              <a:rPr lang="cs-CZ" dirty="0" smtClean="0"/>
              <a:t> je rčení snažící dávat do souvislosti </a:t>
            </a:r>
          </a:p>
          <a:p>
            <a:pPr>
              <a:buNone/>
            </a:pPr>
            <a:r>
              <a:rPr lang="cs-CZ" dirty="0" smtClean="0"/>
              <a:t>určité meteorologické jevy a roční dobu. </a:t>
            </a:r>
          </a:p>
          <a:p>
            <a:pPr>
              <a:buNone/>
            </a:pPr>
            <a:r>
              <a:rPr lang="cs-CZ" b="1" dirty="0" smtClean="0"/>
              <a:t>Přísloví </a:t>
            </a:r>
            <a:r>
              <a:rPr lang="cs-CZ" dirty="0" smtClean="0"/>
              <a:t>je anonymní výrok podávající mravní  ponaučení.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 rčení: </a:t>
            </a:r>
            <a:r>
              <a:rPr lang="cs-CZ" i="1" dirty="0" smtClean="0"/>
              <a:t>házet perly sviním</a:t>
            </a:r>
          </a:p>
          <a:p>
            <a:pPr>
              <a:buNone/>
            </a:pPr>
            <a:r>
              <a:rPr lang="cs-CZ" dirty="0" smtClean="0"/>
              <a:t>Příklad přirovnání: </a:t>
            </a:r>
            <a:r>
              <a:rPr lang="cs-CZ" i="1" dirty="0" smtClean="0"/>
              <a:t>chytrý jako liška</a:t>
            </a:r>
          </a:p>
          <a:p>
            <a:pPr>
              <a:buNone/>
            </a:pPr>
            <a:r>
              <a:rPr lang="cs-CZ" dirty="0" smtClean="0"/>
              <a:t>Příklad pranostiky: </a:t>
            </a:r>
            <a:r>
              <a:rPr lang="cs-CZ" i="1" dirty="0" smtClean="0"/>
              <a:t> Březen – za kamna </a:t>
            </a:r>
            <a:r>
              <a:rPr lang="cs-CZ" i="1" dirty="0" err="1" smtClean="0"/>
              <a:t>vlezem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Příklad přísloví: </a:t>
            </a:r>
            <a:r>
              <a:rPr lang="cs-CZ" i="1" dirty="0" smtClean="0"/>
              <a:t>S poctivostí nejdál dojdeš.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Dokončete uvedená přísloví a pokuste se je vysvětlit: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700808"/>
            <a:ext cx="4495800" cy="507457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Kdo jinému jámu kopá,</a:t>
            </a:r>
          </a:p>
          <a:p>
            <a:r>
              <a:rPr lang="cs-CZ" sz="2800" dirty="0" smtClean="0"/>
              <a:t>Mluviti stříbro,</a:t>
            </a:r>
          </a:p>
          <a:p>
            <a:r>
              <a:rPr lang="cs-CZ" sz="2800" dirty="0" smtClean="0"/>
              <a:t>Dvakrát měř,</a:t>
            </a:r>
          </a:p>
          <a:p>
            <a:r>
              <a:rPr lang="cs-CZ" sz="2800" dirty="0" smtClean="0"/>
              <a:t>Co můžeš udělat dnes,</a:t>
            </a:r>
          </a:p>
          <a:p>
            <a:r>
              <a:rPr lang="cs-CZ" sz="2800" dirty="0" smtClean="0"/>
              <a:t>Pýcha předchází</a:t>
            </a:r>
          </a:p>
          <a:p>
            <a:r>
              <a:rPr lang="cs-CZ" sz="2800" dirty="0" smtClean="0"/>
              <a:t>Kdo se bojí,</a:t>
            </a:r>
          </a:p>
          <a:p>
            <a:r>
              <a:rPr lang="cs-CZ" sz="2800" dirty="0" smtClean="0"/>
              <a:t>Hloupý, kdo dává,</a:t>
            </a:r>
          </a:p>
          <a:p>
            <a:r>
              <a:rPr lang="cs-CZ" sz="2800" dirty="0" smtClean="0"/>
              <a:t>Sejde z očí,</a:t>
            </a:r>
          </a:p>
          <a:p>
            <a:r>
              <a:rPr lang="cs-CZ" sz="2800" dirty="0" smtClean="0"/>
              <a:t>Komu není rady,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700808"/>
            <a:ext cx="4038600" cy="507457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sám do ní padá.</a:t>
            </a:r>
          </a:p>
          <a:p>
            <a:r>
              <a:rPr lang="cs-CZ" sz="2800" dirty="0" smtClean="0"/>
              <a:t>mlčeti zlato.</a:t>
            </a:r>
          </a:p>
          <a:p>
            <a:r>
              <a:rPr lang="cs-CZ" sz="2800" dirty="0" smtClean="0"/>
              <a:t>jednou řež.</a:t>
            </a:r>
          </a:p>
          <a:p>
            <a:r>
              <a:rPr lang="cs-CZ" sz="2800" dirty="0" smtClean="0"/>
              <a:t>neodkládej na zítřek.</a:t>
            </a:r>
          </a:p>
          <a:p>
            <a:r>
              <a:rPr lang="cs-CZ" sz="2800" dirty="0" smtClean="0"/>
              <a:t>pád.</a:t>
            </a:r>
          </a:p>
          <a:p>
            <a:r>
              <a:rPr lang="cs-CZ" sz="2800" dirty="0" smtClean="0"/>
              <a:t>nesmí do lesa.</a:t>
            </a:r>
          </a:p>
          <a:p>
            <a:r>
              <a:rPr lang="cs-CZ" sz="2800" dirty="0" smtClean="0"/>
              <a:t>hloupější, kdo nebere.</a:t>
            </a:r>
          </a:p>
          <a:p>
            <a:r>
              <a:rPr lang="cs-CZ" sz="2800" dirty="0" smtClean="0"/>
              <a:t>sejde z mysli.</a:t>
            </a:r>
          </a:p>
          <a:p>
            <a:r>
              <a:rPr lang="cs-CZ" sz="2800" dirty="0" smtClean="0"/>
              <a:t>tomu není pomoci.</a:t>
            </a:r>
            <a:endParaRPr lang="cs-CZ" sz="28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Oprav popletená rčení a vysvětli jejich význam: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0" y="2249424"/>
            <a:ext cx="4495800" cy="4525963"/>
          </a:xfrm>
        </p:spPr>
        <p:txBody>
          <a:bodyPr>
            <a:noAutofit/>
          </a:bodyPr>
          <a:lstStyle/>
          <a:p>
            <a:r>
              <a:rPr lang="cs-CZ" sz="2800" dirty="0" smtClean="0"/>
              <a:t>Hodil flintu do pšenice.</a:t>
            </a:r>
          </a:p>
          <a:p>
            <a:r>
              <a:rPr lang="cs-CZ" sz="2800" dirty="0" smtClean="0"/>
              <a:t>Hodil si kravatu.</a:t>
            </a:r>
          </a:p>
          <a:p>
            <a:r>
              <a:rPr lang="cs-CZ" sz="2800" dirty="0" smtClean="0"/>
              <a:t>Nekupuj zajíce v koši.</a:t>
            </a:r>
          </a:p>
          <a:p>
            <a:r>
              <a:rPr lang="cs-CZ" sz="2800" dirty="0" smtClean="0"/>
              <a:t>Prásknul do kozaček.</a:t>
            </a:r>
          </a:p>
          <a:p>
            <a:r>
              <a:rPr lang="cs-CZ" sz="2800" dirty="0" smtClean="0"/>
              <a:t>Sedí si na očích.</a:t>
            </a:r>
          </a:p>
          <a:p>
            <a:r>
              <a:rPr lang="cs-CZ" sz="2800" dirty="0" smtClean="0"/>
              <a:t>Šijí s ním všichni andělé.</a:t>
            </a:r>
          </a:p>
          <a:p>
            <a:r>
              <a:rPr lang="cs-CZ" sz="2800" dirty="0" smtClean="0"/>
              <a:t>Nevím, kde mi nohy stojí.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4958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Hodil flintu do žita.</a:t>
            </a:r>
          </a:p>
          <a:p>
            <a:r>
              <a:rPr lang="cs-CZ" sz="2800" dirty="0" smtClean="0"/>
              <a:t>Hodil si mašli.</a:t>
            </a:r>
          </a:p>
          <a:p>
            <a:r>
              <a:rPr lang="cs-CZ" sz="2800" dirty="0" smtClean="0"/>
              <a:t>Nekupuj zajíce v pytli.</a:t>
            </a:r>
          </a:p>
          <a:p>
            <a:r>
              <a:rPr lang="cs-CZ" sz="2800" dirty="0" smtClean="0"/>
              <a:t>Prásknul do bot.</a:t>
            </a:r>
          </a:p>
          <a:p>
            <a:r>
              <a:rPr lang="cs-CZ" sz="2800" dirty="0" smtClean="0"/>
              <a:t>Sedí si na uších.</a:t>
            </a:r>
          </a:p>
          <a:p>
            <a:r>
              <a:rPr lang="cs-CZ" sz="2800" dirty="0" smtClean="0"/>
              <a:t>Šijí s ním všichni čerti.</a:t>
            </a:r>
          </a:p>
          <a:p>
            <a:r>
              <a:rPr lang="cs-CZ" sz="2800" dirty="0" smtClean="0"/>
              <a:t>Nevím, kde mi hlava stojí.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Pokuste se vymyslet co nejvíce rčení, obsahující nějaké zvíře: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kupovat zajíce  v pytli</a:t>
            </a:r>
          </a:p>
          <a:p>
            <a:r>
              <a:rPr lang="cs-CZ" dirty="0" smtClean="0"/>
              <a:t>chytat lelky</a:t>
            </a:r>
          </a:p>
          <a:p>
            <a:r>
              <a:rPr lang="cs-CZ" dirty="0" smtClean="0"/>
              <a:t>zabít dvě mouchy jednou ranou</a:t>
            </a:r>
          </a:p>
          <a:p>
            <a:r>
              <a:rPr lang="cs-CZ" dirty="0" smtClean="0"/>
              <a:t>ani kuřeti neublížit</a:t>
            </a:r>
          </a:p>
          <a:p>
            <a:r>
              <a:rPr lang="cs-CZ" dirty="0" smtClean="0"/>
              <a:t>být jako slon v porcelánu</a:t>
            </a:r>
          </a:p>
          <a:p>
            <a:r>
              <a:rPr lang="cs-CZ" dirty="0" smtClean="0"/>
              <a:t>házet perly sviním</a:t>
            </a:r>
          </a:p>
          <a:p>
            <a:r>
              <a:rPr lang="cs-CZ" dirty="0" smtClean="0"/>
              <a:t>mít se pod psa</a:t>
            </a:r>
          </a:p>
          <a:p>
            <a:r>
              <a:rPr lang="cs-CZ" dirty="0" smtClean="0"/>
              <a:t>dělat z komára velblouda</a:t>
            </a:r>
          </a:p>
          <a:p>
            <a:r>
              <a:rPr lang="cs-CZ" dirty="0" smtClean="0"/>
              <a:t>mít hroší kůži</a:t>
            </a:r>
          </a:p>
          <a:p>
            <a:r>
              <a:rPr lang="cs-CZ" dirty="0" smtClean="0"/>
              <a:t>ronit krokodýlí slzy</a:t>
            </a:r>
          </a:p>
          <a:p>
            <a:r>
              <a:rPr lang="cs-CZ" dirty="0" smtClean="0"/>
              <a:t>tlouct špačky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Zkus přiřadit dané pranostiky k jednotlivým měsícům v roce: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7668344" cy="5290603"/>
          </a:xfrm>
        </p:spPr>
        <p:txBody>
          <a:bodyPr>
            <a:normAutofit/>
          </a:bodyPr>
          <a:lstStyle/>
          <a:p>
            <a:r>
              <a:rPr lang="cs-CZ" sz="2100" dirty="0" smtClean="0"/>
              <a:t>Medardova kápě – 40 dní kape.</a:t>
            </a:r>
          </a:p>
          <a:p>
            <a:r>
              <a:rPr lang="cs-CZ" sz="2100" dirty="0" smtClean="0"/>
              <a:t>Svatý Václav v slunci září, sklizeň řepy se vydaří.</a:t>
            </a:r>
          </a:p>
          <a:p>
            <a:r>
              <a:rPr lang="cs-CZ" sz="2100" dirty="0" smtClean="0"/>
              <a:t>Svatý Martin přijíždí na bílém koni.</a:t>
            </a:r>
          </a:p>
          <a:p>
            <a:r>
              <a:rPr lang="cs-CZ" sz="2100" dirty="0" smtClean="0"/>
              <a:t>Na Tři krále jest den delší o jeden hlas kohoutí.</a:t>
            </a:r>
          </a:p>
          <a:p>
            <a:r>
              <a:rPr lang="cs-CZ" sz="2100" dirty="0" smtClean="0"/>
              <a:t>Únor bílý – pole sílí.</a:t>
            </a:r>
          </a:p>
          <a:p>
            <a:r>
              <a:rPr lang="pl-PL" sz="2100" dirty="0" smtClean="0"/>
              <a:t>Vavřinec ukazuje, jaký podzim nastupuje.</a:t>
            </a:r>
            <a:endParaRPr lang="cs-CZ" sz="2100" dirty="0" smtClean="0"/>
          </a:p>
          <a:p>
            <a:r>
              <a:rPr lang="cs-CZ" sz="2100" dirty="0" smtClean="0"/>
              <a:t>Na svatého Řehoře líný sedlák, který neoře.</a:t>
            </a:r>
          </a:p>
          <a:p>
            <a:r>
              <a:rPr lang="cs-CZ" sz="2100" dirty="0" smtClean="0"/>
              <a:t>Na svatého Jiří vylézají hadi a štíři.</a:t>
            </a:r>
          </a:p>
          <a:p>
            <a:r>
              <a:rPr lang="cs-CZ" sz="2100" dirty="0" smtClean="0"/>
              <a:t>Svatá Lucie noci upije, ale dne nepřidá.</a:t>
            </a:r>
          </a:p>
          <a:p>
            <a:r>
              <a:rPr lang="cs-CZ" sz="2100" dirty="0" smtClean="0"/>
              <a:t>Pankrác, Servác, Bonifác - často květy klidí, pro královnu Žofii.</a:t>
            </a:r>
          </a:p>
          <a:p>
            <a:r>
              <a:rPr lang="cs-CZ" sz="2100" dirty="0" smtClean="0"/>
              <a:t>Svatá Anna chladna z rána.</a:t>
            </a:r>
          </a:p>
          <a:p>
            <a:r>
              <a:rPr lang="cs-CZ" sz="2100" dirty="0" smtClean="0"/>
              <a:t> Mlhy v říjnu - sněhy v zimě.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452320" y="1412776"/>
            <a:ext cx="1691680" cy="5362611"/>
          </a:xfrm>
        </p:spPr>
        <p:txBody>
          <a:bodyPr>
            <a:normAutofit/>
          </a:bodyPr>
          <a:lstStyle/>
          <a:p>
            <a:r>
              <a:rPr lang="cs-CZ" sz="2100" dirty="0" smtClean="0"/>
              <a:t>červen</a:t>
            </a:r>
          </a:p>
          <a:p>
            <a:r>
              <a:rPr lang="cs-CZ" sz="2100" dirty="0" smtClean="0"/>
              <a:t>září</a:t>
            </a:r>
          </a:p>
          <a:p>
            <a:r>
              <a:rPr lang="cs-CZ" sz="2100" dirty="0" smtClean="0"/>
              <a:t>listopad</a:t>
            </a:r>
          </a:p>
          <a:p>
            <a:r>
              <a:rPr lang="cs-CZ" sz="2100" dirty="0" smtClean="0"/>
              <a:t>leden</a:t>
            </a:r>
          </a:p>
          <a:p>
            <a:r>
              <a:rPr lang="cs-CZ" sz="2100" dirty="0" smtClean="0"/>
              <a:t>únor</a:t>
            </a:r>
          </a:p>
          <a:p>
            <a:r>
              <a:rPr lang="cs-CZ" sz="2100" dirty="0" smtClean="0"/>
              <a:t>srpen</a:t>
            </a:r>
          </a:p>
          <a:p>
            <a:r>
              <a:rPr lang="cs-CZ" sz="2100" dirty="0" smtClean="0"/>
              <a:t>březen</a:t>
            </a:r>
          </a:p>
          <a:p>
            <a:r>
              <a:rPr lang="cs-CZ" sz="2100" dirty="0" smtClean="0"/>
              <a:t>duben</a:t>
            </a:r>
          </a:p>
          <a:p>
            <a:r>
              <a:rPr lang="cs-CZ" sz="2100" dirty="0" smtClean="0"/>
              <a:t>prosinec</a:t>
            </a:r>
          </a:p>
          <a:p>
            <a:r>
              <a:rPr lang="cs-CZ" sz="2100" dirty="0" smtClean="0"/>
              <a:t>květen</a:t>
            </a:r>
          </a:p>
          <a:p>
            <a:endParaRPr lang="cs-CZ" sz="2100" dirty="0" smtClean="0"/>
          </a:p>
          <a:p>
            <a:r>
              <a:rPr lang="cs-CZ" sz="2100" dirty="0" smtClean="0"/>
              <a:t>červenec</a:t>
            </a:r>
          </a:p>
          <a:p>
            <a:r>
              <a:rPr lang="cs-CZ" sz="2100" dirty="0" smtClean="0"/>
              <a:t>říjen</a:t>
            </a:r>
          </a:p>
          <a:p>
            <a:endParaRPr lang="cs-CZ" sz="21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smtClean="0"/>
              <a:t>Učebnice strana 61-64.</a:t>
            </a:r>
            <a:endParaRPr lang="cs-CZ" sz="4000"/>
          </a:p>
        </p:txBody>
      </p:sp>
    </p:spTree>
  </p:cSld>
  <p:clrMapOvr>
    <a:masterClrMapping/>
  </p:clrMapOvr>
  <p:transition>
    <p:wheel spokes="3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277</TotalTime>
  <Words>872</Words>
  <Application>Microsoft Office PowerPoint</Application>
  <PresentationFormat>Předvádění na obrazovce (4:3)</PresentationFormat>
  <Paragraphs>251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Urbanistický</vt:lpstr>
      <vt:lpstr>Snímek 1</vt:lpstr>
      <vt:lpstr>Slovo, význam slova, sousloví, rčení</vt:lpstr>
      <vt:lpstr>Doplň do uvedených vět místo čísel správné slovní druhy.</vt:lpstr>
      <vt:lpstr>SLOVO</vt:lpstr>
      <vt:lpstr>Význam slova</vt:lpstr>
      <vt:lpstr>Snímek 6</vt:lpstr>
      <vt:lpstr>SOUSLOVÍ</vt:lpstr>
      <vt:lpstr>Vyhledejte v následujícím textu sousloví:</vt:lpstr>
      <vt:lpstr>Spojte sousloví a pokuste se vysvětlit jejich význam:</vt:lpstr>
      <vt:lpstr>Rozhodněte, kdy se jedná o sousloví a kdy nikoli:</vt:lpstr>
      <vt:lpstr>Snímek 11</vt:lpstr>
      <vt:lpstr>RČENÍ, PŘÍSLOVÍ, PRANOSTIKA</vt:lpstr>
      <vt:lpstr>Dokončete uvedená přísloví a pokuste se je vysvětlit:</vt:lpstr>
      <vt:lpstr>Oprav popletená rčení a vysvětli jejich význam:</vt:lpstr>
      <vt:lpstr>Pokuste se vymyslet co nejvíce rčení, obsahující nějaké zvíře:</vt:lpstr>
      <vt:lpstr>Zkus přiřadit dané pranostiky k jednotlivým měsícům v roce: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Slovo, význam slova, sousloví, rčení</dc:title>
  <dc:creator>Martina</dc:creator>
  <cp:lastModifiedBy>Martina</cp:lastModifiedBy>
  <cp:revision>29</cp:revision>
  <dcterms:created xsi:type="dcterms:W3CDTF">2010-10-11T12:08:59Z</dcterms:created>
  <dcterms:modified xsi:type="dcterms:W3CDTF">2011-08-31T11:42:13Z</dcterms:modified>
</cp:coreProperties>
</file>