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06C41E2-FBE7-4B3B-ADB9-C55F3783E09E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3DA9273-FC58-48E1-A9BC-A4F5F00F58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29999"/>
          <a:ext cx="9144000" cy="1402080"/>
        </p:xfrm>
        <a:graphic>
          <a:graphicData uri="http://schemas.openxmlformats.org/drawingml/2006/table">
            <a:tbl>
              <a:tblPr/>
              <a:tblGrid>
                <a:gridCol w="2520801"/>
                <a:gridCol w="662319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VY_32_INOVACE_04_Slova jednoznačná a mnohoznačná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858000" cy="189436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Slova jednoznačná a mnohoznačná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dirty="0" smtClean="0"/>
              <a:t>Pokračujte v řadě: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atraktivní Anežka</a:t>
            </a:r>
          </a:p>
          <a:p>
            <a:r>
              <a:rPr lang="cs-CZ" dirty="0" smtClean="0"/>
              <a:t>bláznivá Beáta</a:t>
            </a:r>
          </a:p>
          <a:p>
            <a:r>
              <a:rPr lang="cs-CZ" dirty="0" smtClean="0"/>
              <a:t>ctižádostivá Cilka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e</a:t>
            </a:r>
          </a:p>
          <a:p>
            <a:r>
              <a:rPr lang="cs-CZ" dirty="0" smtClean="0"/>
              <a:t>f</a:t>
            </a:r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j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l</a:t>
            </a:r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n</a:t>
            </a:r>
          </a:p>
          <a:p>
            <a:r>
              <a:rPr lang="cs-CZ" dirty="0" smtClean="0"/>
              <a:t>o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jednoznačná: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mající jen jeden význam</a:t>
            </a:r>
          </a:p>
          <a:p>
            <a:r>
              <a:rPr lang="cs-CZ" sz="2800" dirty="0" smtClean="0"/>
              <a:t>patří sem:</a:t>
            </a:r>
          </a:p>
          <a:p>
            <a:pPr lvl="1"/>
            <a:r>
              <a:rPr lang="cs-CZ" sz="2400" dirty="0" smtClean="0"/>
              <a:t>vlastní jména </a:t>
            </a:r>
            <a:r>
              <a:rPr lang="cs-CZ" sz="2400" i="1" dirty="0" smtClean="0"/>
              <a:t>(Anna, Praha, </a:t>
            </a:r>
            <a:r>
              <a:rPr lang="cs-CZ" sz="2400" i="1" dirty="0" err="1" smtClean="0"/>
              <a:t>Alík</a:t>
            </a:r>
            <a:r>
              <a:rPr lang="cs-CZ" sz="2400" i="1" dirty="0" smtClean="0"/>
              <a:t>)</a:t>
            </a:r>
          </a:p>
          <a:p>
            <a:pPr lvl="1">
              <a:buNone/>
            </a:pPr>
            <a:endParaRPr lang="cs-CZ" sz="2400" dirty="0" smtClean="0"/>
          </a:p>
          <a:p>
            <a:pPr lvl="1"/>
            <a:r>
              <a:rPr lang="cs-CZ" sz="2400" dirty="0" smtClean="0"/>
              <a:t>odborné názvy </a:t>
            </a:r>
            <a:r>
              <a:rPr lang="cs-CZ" sz="2400" i="1" dirty="0" smtClean="0"/>
              <a:t>(zájmena, tětiva)</a:t>
            </a:r>
          </a:p>
          <a:p>
            <a:pPr lvl="1">
              <a:buNone/>
            </a:pPr>
            <a:endParaRPr lang="cs-CZ" sz="2400" dirty="0" smtClean="0"/>
          </a:p>
          <a:p>
            <a:pPr lvl="1"/>
            <a:r>
              <a:rPr lang="cs-CZ" sz="2400" dirty="0" smtClean="0"/>
              <a:t>jiná slova </a:t>
            </a:r>
            <a:r>
              <a:rPr lang="cs-CZ" sz="2400" i="1" dirty="0" smtClean="0"/>
              <a:t>(stůl, míč)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mnohoznačná: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873752"/>
          </a:xfrm>
        </p:spPr>
        <p:txBody>
          <a:bodyPr/>
          <a:lstStyle/>
          <a:p>
            <a:r>
              <a:rPr lang="cs-CZ" sz="2800" dirty="0" smtClean="0"/>
              <a:t>mající několik významů, označují více věcí</a:t>
            </a:r>
          </a:p>
          <a:p>
            <a:endParaRPr lang="cs-CZ" sz="2800" dirty="0" smtClean="0"/>
          </a:p>
          <a:p>
            <a:r>
              <a:rPr lang="cs-CZ" sz="2800" dirty="0" smtClean="0"/>
              <a:t>mnohoznačná slova mají význam základní a další významy jsou přenesené</a:t>
            </a:r>
          </a:p>
          <a:p>
            <a:endParaRPr lang="cs-CZ" dirty="0" smtClean="0"/>
          </a:p>
          <a:p>
            <a:pPr lvl="1"/>
            <a:r>
              <a:rPr lang="cs-CZ" sz="2400" dirty="0" smtClean="0"/>
              <a:t>přenesení významu podle vnější podobnosti </a:t>
            </a:r>
          </a:p>
          <a:p>
            <a:pPr lvl="1">
              <a:buNone/>
            </a:pPr>
            <a:r>
              <a:rPr lang="cs-CZ" sz="2400" dirty="0" smtClean="0"/>
              <a:t>	= </a:t>
            </a:r>
            <a:r>
              <a:rPr lang="cs-CZ" sz="2400" b="1" dirty="0" smtClean="0"/>
              <a:t>metafora</a:t>
            </a:r>
          </a:p>
          <a:p>
            <a:pPr lvl="1"/>
            <a:endParaRPr lang="cs-CZ" sz="2400" b="1" dirty="0" smtClean="0"/>
          </a:p>
          <a:p>
            <a:pPr lvl="1"/>
            <a:r>
              <a:rPr lang="cs-CZ" sz="2400" dirty="0" smtClean="0"/>
              <a:t>Přenesení významu na základě vnitřní podobnosti = </a:t>
            </a:r>
            <a:r>
              <a:rPr lang="cs-CZ" sz="2400" b="1" dirty="0" smtClean="0"/>
              <a:t>metonymie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Rozlište slova jednoznačná a mnohoznačná: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oko</a:t>
            </a:r>
          </a:p>
          <a:p>
            <a:r>
              <a:rPr lang="cs-CZ" dirty="0" smtClean="0"/>
              <a:t>duše</a:t>
            </a:r>
          </a:p>
          <a:p>
            <a:r>
              <a:rPr lang="cs-CZ" dirty="0" smtClean="0"/>
              <a:t>kniha</a:t>
            </a:r>
          </a:p>
          <a:p>
            <a:r>
              <a:rPr lang="cs-CZ" dirty="0" smtClean="0"/>
              <a:t>cukr</a:t>
            </a:r>
          </a:p>
          <a:p>
            <a:r>
              <a:rPr lang="cs-CZ" dirty="0" smtClean="0"/>
              <a:t>Brno</a:t>
            </a:r>
          </a:p>
          <a:p>
            <a:r>
              <a:rPr lang="cs-CZ" dirty="0" smtClean="0"/>
              <a:t>ucho</a:t>
            </a:r>
          </a:p>
          <a:p>
            <a:r>
              <a:rPr lang="cs-CZ" dirty="0" smtClean="0"/>
              <a:t>list</a:t>
            </a:r>
          </a:p>
          <a:p>
            <a:r>
              <a:rPr lang="cs-CZ" dirty="0" smtClean="0"/>
              <a:t>mozek</a:t>
            </a:r>
          </a:p>
          <a:p>
            <a:r>
              <a:rPr lang="cs-CZ" dirty="0" smtClean="0"/>
              <a:t>obálka</a:t>
            </a:r>
          </a:p>
          <a:p>
            <a:r>
              <a:rPr lang="cs-CZ" dirty="0" smtClean="0"/>
              <a:t>hvězda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748464" cy="9807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Metafora:</a:t>
            </a:r>
            <a:br>
              <a:rPr lang="cs-CZ" dirty="0" smtClean="0"/>
            </a:br>
            <a:r>
              <a:rPr lang="cs-CZ" dirty="0" smtClean="0"/>
              <a:t>Který význam je základní a který přenesený?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3657600" cy="594928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200" dirty="0" smtClean="0"/>
              <a:t>bolavý zub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zub pily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kapka vody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kapka naděje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bolest hlavy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hlava rodiny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oko na punčoše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lidské oko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čelo postele</a:t>
            </a:r>
          </a:p>
          <a:p>
            <a:r>
              <a:rPr lang="cs-CZ" sz="2200" dirty="0" smtClean="0"/>
              <a:t>ťukat si na čelo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908720"/>
            <a:ext cx="3657600" cy="526348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200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sz="2200" dirty="0" smtClean="0"/>
          </a:p>
          <a:p>
            <a:pPr>
              <a:spcBef>
                <a:spcPts val="0"/>
              </a:spcBef>
            </a:pPr>
            <a:r>
              <a:rPr lang="cs-CZ" sz="2200" dirty="0" smtClean="0"/>
              <a:t>přenesený</a:t>
            </a:r>
          </a:p>
          <a:p>
            <a:pPr>
              <a:spcBef>
                <a:spcPts val="0"/>
              </a:spcBef>
            </a:pPr>
            <a:r>
              <a:rPr lang="cs-CZ" sz="2200" dirty="0" smtClean="0"/>
              <a:t>základní</a:t>
            </a:r>
          </a:p>
          <a:p>
            <a:endParaRPr lang="cs-CZ" sz="2200" dirty="0" smtClean="0"/>
          </a:p>
          <a:p>
            <a:r>
              <a:rPr lang="cs-CZ" sz="2200" dirty="0" smtClean="0"/>
              <a:t>přenesený</a:t>
            </a:r>
          </a:p>
          <a:p>
            <a:r>
              <a:rPr lang="cs-CZ" sz="2200" dirty="0" smtClean="0"/>
              <a:t>základní</a:t>
            </a: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Pojmenujte obrázky a použijte ve větě v jiném významu: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ucho</a:t>
            </a:r>
          </a:p>
          <a:p>
            <a:r>
              <a:rPr lang="cs-CZ" dirty="0" smtClean="0"/>
              <a:t>Urazila jsem ucho mého oblíbeného hrnku.</a:t>
            </a:r>
          </a:p>
          <a:p>
            <a:endParaRPr lang="cs-CZ" dirty="0" smtClean="0"/>
          </a:p>
          <a:p>
            <a:r>
              <a:rPr lang="cs-CZ" dirty="0" smtClean="0"/>
              <a:t>kolo</a:t>
            </a:r>
          </a:p>
          <a:p>
            <a:r>
              <a:rPr lang="cs-CZ" dirty="0" smtClean="0"/>
              <a:t>U auta jsme museli spravovat píchlé kolo.</a:t>
            </a:r>
          </a:p>
          <a:p>
            <a:endParaRPr lang="cs-CZ" dirty="0" smtClean="0"/>
          </a:p>
          <a:p>
            <a:r>
              <a:rPr lang="cs-CZ" dirty="0" smtClean="0"/>
              <a:t>list</a:t>
            </a:r>
          </a:p>
          <a:p>
            <a:r>
              <a:rPr lang="cs-CZ" dirty="0" smtClean="0"/>
              <a:t>Napiš to na list papíru.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rtina\AppData\Local\Microsoft\Windows\Temporary Internet Files\Content.IE5\NLDB0XKF\MC900281285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1224136" cy="1811777"/>
          </a:xfrm>
          <a:prstGeom prst="rect">
            <a:avLst/>
          </a:prstGeom>
          <a:noFill/>
        </p:spPr>
      </p:pic>
      <p:pic>
        <p:nvPicPr>
          <p:cNvPr id="1028" name="Picture 4" descr="C:\Users\Martina\AppData\Local\Microsoft\Windows\Temporary Internet Files\Content.IE5\IRG7ZN4M\MC9003535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329473"/>
            <a:ext cx="1818238" cy="1528527"/>
          </a:xfrm>
          <a:prstGeom prst="rect">
            <a:avLst/>
          </a:prstGeom>
          <a:noFill/>
        </p:spPr>
      </p:pic>
      <p:pic>
        <p:nvPicPr>
          <p:cNvPr id="1029" name="Picture 5" descr="C:\Users\Martina\AppData\Local\Microsoft\Windows\Temporary Internet Files\Content.IE5\NLDB0XKF\MC9003056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645024"/>
            <a:ext cx="1800454" cy="13423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208912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Metonymie:</a:t>
            </a:r>
            <a:br>
              <a:rPr lang="cs-CZ" dirty="0" smtClean="0"/>
            </a:br>
            <a:r>
              <a:rPr lang="cs-CZ" dirty="0" smtClean="0"/>
              <a:t>Který význam je základní a který přenesený?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4546848" cy="594928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dirty="0" smtClean="0"/>
              <a:t>kontrola úkolu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kontrola z finančního úřadu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učení mi nejde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ukliď si učení do tašky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pojedeme do Německa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Německo kapitulovalo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s tebou je kříž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mosazný kříž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porcelánový talíř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snědl celý talíř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076056" y="908720"/>
            <a:ext cx="3528392" cy="594928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přenesený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přenesený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základní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základní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přenesený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</TotalTime>
  <Words>243</Words>
  <Application>Microsoft Office PowerPoint</Application>
  <PresentationFormat>Předvádění na obrazovce (4:3)</PresentationFormat>
  <Paragraphs>133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Slova jednoznačná a mnohoznačná</vt:lpstr>
      <vt:lpstr>Pokračujte v řadě:</vt:lpstr>
      <vt:lpstr>Slova jednoznačná:</vt:lpstr>
      <vt:lpstr>Slova mnohoznačná:</vt:lpstr>
      <vt:lpstr>Rozlište slova jednoznačná a mnohoznačná:</vt:lpstr>
      <vt:lpstr>Metafora: Který význam je základní a který přenesený?</vt:lpstr>
      <vt:lpstr>Pojmenujte obrázky a použijte ve větě v jiném významu:</vt:lpstr>
      <vt:lpstr>Metonymie: Který význam je základní a který přenesený?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jednoznačná a mnohoznačná</dc:title>
  <dc:creator>Martina</dc:creator>
  <cp:lastModifiedBy>Martina</cp:lastModifiedBy>
  <cp:revision>8</cp:revision>
  <dcterms:created xsi:type="dcterms:W3CDTF">2010-09-21T17:02:13Z</dcterms:created>
  <dcterms:modified xsi:type="dcterms:W3CDTF">2011-08-31T11:43:23Z</dcterms:modified>
</cp:coreProperties>
</file>