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64" r:id="rId2"/>
    <p:sldId id="256" r:id="rId3"/>
    <p:sldId id="263" r:id="rId4"/>
    <p:sldId id="257" r:id="rId5"/>
    <p:sldId id="258" r:id="rId6"/>
    <p:sldId id="259" r:id="rId7"/>
    <p:sldId id="260" r:id="rId8"/>
    <p:sldId id="261" r:id="rId9"/>
    <p:sldId id="262"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395" autoAdjust="0"/>
    <p:restoredTop sz="94660"/>
  </p:normalViewPr>
  <p:slideViewPr>
    <p:cSldViewPr>
      <p:cViewPr varScale="1">
        <p:scale>
          <a:sx n="45" d="100"/>
          <a:sy n="45" d="100"/>
        </p:scale>
        <p:origin x="-1356"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A03093-B968-4485-A7A2-AB5D812F4005}" type="datetimeFigureOut">
              <a:rPr lang="cs-CZ" smtClean="0"/>
              <a:pPr/>
              <a:t>31.8.2011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162C47-6320-4AB2-B5DE-4C7A313C064B}"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3">
        <a:schemeClr val="bg1"/>
      </p:bgRef>
    </p:bg>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8ACC8D6F-817B-47F5-9FAC-0414F8CE7B14}" type="datetimeFigureOut">
              <a:rPr lang="cs-CZ" smtClean="0"/>
              <a:pPr/>
              <a:t>31.8.2011</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9E45C38C-F44D-48F2-AA06-982670C5A88B}" type="slidenum">
              <a:rPr lang="cs-CZ" smtClean="0"/>
              <a:pPr/>
              <a:t>‹#›</a:t>
            </a:fld>
            <a:endParaRPr lang="cs-CZ"/>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8ACC8D6F-817B-47F5-9FAC-0414F8CE7B14}" type="datetimeFigureOut">
              <a:rPr lang="cs-CZ" smtClean="0"/>
              <a:pPr/>
              <a:t>31.8.2011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E45C38C-F44D-48F2-AA06-982670C5A88B}" type="slidenum">
              <a:rPr lang="cs-CZ" smtClean="0"/>
              <a:pPr/>
              <a:t>‹#›</a:t>
            </a:fld>
            <a:endParaRPr lang="cs-CZ"/>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8ACC8D6F-817B-47F5-9FAC-0414F8CE7B14}" type="datetimeFigureOut">
              <a:rPr lang="cs-CZ" smtClean="0"/>
              <a:pPr/>
              <a:t>31.8.2011</a:t>
            </a:fld>
            <a:endParaRPr lang="cs-CZ"/>
          </a:p>
        </p:txBody>
      </p:sp>
      <p:sp>
        <p:nvSpPr>
          <p:cNvPr id="5" name="Zástupný symbol pro zápatí 4"/>
          <p:cNvSpPr>
            <a:spLocks noGrp="1"/>
          </p:cNvSpPr>
          <p:nvPr>
            <p:ph type="ftr" sz="quarter" idx="11"/>
          </p:nvPr>
        </p:nvSpPr>
        <p:spPr>
          <a:xfrm>
            <a:off x="800100" y="6172200"/>
            <a:ext cx="4000500" cy="457200"/>
          </a:xfrm>
        </p:spPr>
        <p:txBody>
          <a:bodyPr/>
          <a:lstStyle/>
          <a:p>
            <a:endParaRPr lang="cs-CZ"/>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9E45C38C-F44D-48F2-AA06-982670C5A88B}"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8ACC8D6F-817B-47F5-9FAC-0414F8CE7B14}" type="datetimeFigureOut">
              <a:rPr lang="cs-CZ" smtClean="0"/>
              <a:pPr/>
              <a:t>31.8.2011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E45C38C-F44D-48F2-AA06-982670C5A88B}" type="slidenum">
              <a:rPr lang="cs-CZ" smtClean="0"/>
              <a:pPr/>
              <a:t>‹#›</a:t>
            </a:fld>
            <a:endParaRPr lang="cs-CZ"/>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8ACC8D6F-817B-47F5-9FAC-0414F8CE7B14}" type="datetimeFigureOut">
              <a:rPr lang="cs-CZ" smtClean="0"/>
              <a:pPr/>
              <a:t>31.8.2011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E45C38C-F44D-48F2-AA06-982670C5A88B}" type="slidenum">
              <a:rPr lang="cs-CZ" smtClean="0"/>
              <a:pPr/>
              <a:t>‹#›</a:t>
            </a:fld>
            <a:endParaRPr lang="cs-CZ"/>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8ACC8D6F-817B-47F5-9FAC-0414F8CE7B14}" type="datetimeFigureOut">
              <a:rPr lang="cs-CZ" smtClean="0"/>
              <a:pPr/>
              <a:t>31.8.2011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E45C38C-F44D-48F2-AA06-982670C5A88B}"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ACC8D6F-817B-47F5-9FAC-0414F8CE7B14}" type="datetimeFigureOut">
              <a:rPr lang="cs-CZ" smtClean="0"/>
              <a:pPr/>
              <a:t>31.8.2011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E45C38C-F44D-48F2-AA06-982670C5A88B}"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8ACC8D6F-817B-47F5-9FAC-0414F8CE7B14}" type="datetimeFigureOut">
              <a:rPr lang="cs-CZ" smtClean="0"/>
              <a:pPr/>
              <a:t>31.8.2011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E45C38C-F44D-48F2-AA06-982670C5A88B}" type="slidenum">
              <a:rPr lang="cs-CZ" smtClean="0"/>
              <a:pPr/>
              <a:t>‹#›</a:t>
            </a:fld>
            <a:endParaRPr lang="cs-CZ"/>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8ACC8D6F-817B-47F5-9FAC-0414F8CE7B14}" type="datetimeFigureOut">
              <a:rPr lang="cs-CZ" smtClean="0"/>
              <a:pPr/>
              <a:t>31.8.2011</a:t>
            </a:fld>
            <a:endParaRPr lang="cs-CZ"/>
          </a:p>
        </p:txBody>
      </p:sp>
      <p:sp>
        <p:nvSpPr>
          <p:cNvPr id="6" name="Zástupný symbol pro zápatí 5"/>
          <p:cNvSpPr>
            <a:spLocks noGrp="1"/>
          </p:cNvSpPr>
          <p:nvPr>
            <p:ph type="ftr" sz="quarter" idx="11"/>
          </p:nvPr>
        </p:nvSpPr>
        <p:spPr>
          <a:xfrm>
            <a:off x="914400" y="6172200"/>
            <a:ext cx="3886200" cy="457200"/>
          </a:xfrm>
        </p:spPr>
        <p:txBody>
          <a:bodyPr/>
          <a:lstStyle/>
          <a:p>
            <a:endParaRPr lang="cs-CZ"/>
          </a:p>
        </p:txBody>
      </p:sp>
      <p:sp>
        <p:nvSpPr>
          <p:cNvPr id="7" name="Zástupný symbol pro číslo snímku 6"/>
          <p:cNvSpPr>
            <a:spLocks noGrp="1"/>
          </p:cNvSpPr>
          <p:nvPr>
            <p:ph type="sldNum" sz="quarter" idx="12"/>
          </p:nvPr>
        </p:nvSpPr>
        <p:spPr>
          <a:xfrm>
            <a:off x="146304" y="6208776"/>
            <a:ext cx="457200" cy="457200"/>
          </a:xfrm>
        </p:spPr>
        <p:txBody>
          <a:bodyPr/>
          <a:lstStyle/>
          <a:p>
            <a:fld id="{9E45C38C-F44D-48F2-AA06-982670C5A88B}" type="slidenum">
              <a:rPr lang="cs-CZ" smtClean="0"/>
              <a:pPr/>
              <a:t>‹#›</a:t>
            </a:fld>
            <a:endParaRPr lang="cs-CZ"/>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Klepnutím na ikonu přidáte obrázek.</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ACC8D6F-817B-47F5-9FAC-0414F8CE7B14}" type="datetimeFigureOut">
              <a:rPr lang="cs-CZ" smtClean="0"/>
              <a:pPr/>
              <a:t>31.8.2011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E45C38C-F44D-48F2-AA06-982670C5A88B}"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ACC8D6F-817B-47F5-9FAC-0414F8CE7B14}" type="datetimeFigureOut">
              <a:rPr lang="cs-CZ" smtClean="0"/>
              <a:pPr/>
              <a:t>31.8.2011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E45C38C-F44D-48F2-AA06-982670C5A88B}"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8ACC8D6F-817B-47F5-9FAC-0414F8CE7B14}" type="datetimeFigureOut">
              <a:rPr lang="cs-CZ" smtClean="0"/>
              <a:pPr/>
              <a:t>31.8.2011</a:t>
            </a:fld>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cs-CZ"/>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9E45C38C-F44D-48F2-AA06-982670C5A88B}"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obrázek 2"/>
          <p:cNvPicPr>
            <a:picLocks noChangeAspect="1" noChangeArrowheads="1"/>
          </p:cNvPicPr>
          <p:nvPr/>
        </p:nvPicPr>
        <p:blipFill>
          <a:blip r:embed="rId2" cstate="print"/>
          <a:srcRect/>
          <a:stretch>
            <a:fillRect/>
          </a:stretch>
        </p:blipFill>
        <p:spPr bwMode="auto">
          <a:xfrm>
            <a:off x="1907704" y="332656"/>
            <a:ext cx="5600700" cy="1047750"/>
          </a:xfrm>
          <a:prstGeom prst="rect">
            <a:avLst/>
          </a:prstGeom>
          <a:noFill/>
          <a:ln w="9525">
            <a:noFill/>
            <a:miter lim="800000"/>
            <a:headEnd/>
            <a:tailEnd/>
          </a:ln>
        </p:spPr>
      </p:pic>
      <p:pic>
        <p:nvPicPr>
          <p:cNvPr id="1028" name="obrázek 2" descr="C:\Documents and Settings\OEM\Dokumenty\Obrázky\2.ZŠ-panáčci\2zs_logo2-color.JPG"/>
          <p:cNvPicPr>
            <a:picLocks noChangeAspect="1" noChangeArrowheads="1"/>
          </p:cNvPicPr>
          <p:nvPr/>
        </p:nvPicPr>
        <p:blipFill>
          <a:blip r:embed="rId3" cstate="print"/>
          <a:srcRect/>
          <a:stretch>
            <a:fillRect/>
          </a:stretch>
        </p:blipFill>
        <p:spPr bwMode="auto">
          <a:xfrm>
            <a:off x="2411760" y="1412776"/>
            <a:ext cx="4129841" cy="3801642"/>
          </a:xfrm>
          <a:prstGeom prst="rect">
            <a:avLst/>
          </a:prstGeom>
          <a:noFill/>
          <a:ln w="9525">
            <a:noFill/>
            <a:miter lim="800000"/>
            <a:headEnd/>
            <a:tailEnd/>
          </a:ln>
        </p:spPr>
      </p:pic>
      <p:graphicFrame>
        <p:nvGraphicFramePr>
          <p:cNvPr id="7" name="Tabulka 6"/>
          <p:cNvGraphicFramePr>
            <a:graphicFrameLocks noGrp="1"/>
          </p:cNvGraphicFramePr>
          <p:nvPr/>
        </p:nvGraphicFramePr>
        <p:xfrm>
          <a:off x="395536" y="5229200"/>
          <a:ext cx="8136904" cy="1402080"/>
        </p:xfrm>
        <a:graphic>
          <a:graphicData uri="http://schemas.openxmlformats.org/drawingml/2006/table">
            <a:tbl>
              <a:tblPr/>
              <a:tblGrid>
                <a:gridCol w="2463466"/>
                <a:gridCol w="5673438"/>
              </a:tblGrid>
              <a:tr h="348146">
                <a:tc>
                  <a:txBody>
                    <a:bodyPr/>
                    <a:lstStyle/>
                    <a:p>
                      <a:pPr>
                        <a:lnSpc>
                          <a:spcPct val="115000"/>
                        </a:lnSpc>
                        <a:spcAft>
                          <a:spcPts val="0"/>
                        </a:spcAft>
                      </a:pPr>
                      <a:r>
                        <a:rPr lang="cs-CZ" sz="2000" dirty="0">
                          <a:latin typeface="Calibri"/>
                          <a:ea typeface="Calibri"/>
                          <a:cs typeface="Times New Roman"/>
                        </a:rPr>
                        <a:t>Číslo projektu</a:t>
                      </a:r>
                      <a:endParaRPr lang="cs-CZ" sz="100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0" dirty="0">
                          <a:latin typeface="Times New Roman,Bold"/>
                          <a:ea typeface="Calibri"/>
                          <a:cs typeface="Times New Roman,Bold"/>
                        </a:rPr>
                        <a:t>CZ.1.07/1.4.00/21.1405</a:t>
                      </a:r>
                      <a:endParaRPr lang="cs-CZ" sz="1000" b="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Název sady materiálů</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1" dirty="0" smtClean="0">
                          <a:latin typeface="Times New Roman"/>
                          <a:ea typeface="Calibri"/>
                          <a:cs typeface="Times New Roman"/>
                        </a:rPr>
                        <a:t>Český jazyk 7. </a:t>
                      </a:r>
                      <a:r>
                        <a:rPr lang="cs-CZ" sz="2000" b="1" dirty="0" smtClean="0">
                          <a:latin typeface="Times New Roman"/>
                          <a:ea typeface="Calibri"/>
                          <a:cs typeface="Times New Roman"/>
                        </a:rPr>
                        <a:t>ročník</a:t>
                      </a:r>
                      <a:endParaRPr lang="cs-CZ" sz="2000" b="1" dirty="0">
                        <a:latin typeface="Times New Roman"/>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Název materiálu</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1" smtClean="0">
                          <a:latin typeface="Times New Roman"/>
                          <a:ea typeface="Calibri"/>
                          <a:cs typeface="Times New Roman"/>
                        </a:rPr>
                        <a:t>VY_32_INOVACE_08_Odborné</a:t>
                      </a:r>
                      <a:r>
                        <a:rPr lang="cs-CZ" sz="2000" b="1" baseline="0" smtClean="0">
                          <a:latin typeface="Times New Roman"/>
                          <a:ea typeface="Calibri"/>
                          <a:cs typeface="Times New Roman"/>
                        </a:rPr>
                        <a:t> názvy</a:t>
                      </a:r>
                      <a:endParaRPr lang="cs-CZ" sz="200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Autor</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dirty="0" err="1" smtClean="0">
                          <a:latin typeface="Times New Roman"/>
                          <a:ea typeface="Calibri"/>
                          <a:cs typeface="Times New Roman"/>
                        </a:rPr>
                        <a:t>Chňoupková</a:t>
                      </a:r>
                      <a:r>
                        <a:rPr lang="cs-CZ" sz="2000" dirty="0" smtClean="0">
                          <a:latin typeface="Times New Roman"/>
                          <a:ea typeface="Calibri"/>
                          <a:cs typeface="Times New Roman"/>
                        </a:rPr>
                        <a:t> Martina</a:t>
                      </a:r>
                      <a:endParaRPr lang="cs-CZ" sz="2000" dirty="0">
                        <a:latin typeface="Times New Roman"/>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dirty="0" smtClean="0"/>
          </a:p>
          <a:p>
            <a:r>
              <a:rPr lang="cs-CZ" dirty="0" smtClean="0">
                <a:latin typeface="Times New Roman" pitchFamily="18" charset="0"/>
                <a:cs typeface="Times New Roman" pitchFamily="18" charset="0"/>
              </a:rPr>
              <a:t>Mgr. Martina </a:t>
            </a:r>
            <a:r>
              <a:rPr lang="cs-CZ" dirty="0" err="1" smtClean="0">
                <a:latin typeface="Times New Roman" pitchFamily="18" charset="0"/>
                <a:cs typeface="Times New Roman" pitchFamily="18" charset="0"/>
              </a:rPr>
              <a:t>Chňoupková</a:t>
            </a:r>
            <a:endParaRPr lang="cs-CZ" dirty="0">
              <a:latin typeface="Times New Roman" pitchFamily="18" charset="0"/>
              <a:cs typeface="Times New Roman" pitchFamily="18" charset="0"/>
            </a:endParaRPr>
          </a:p>
        </p:txBody>
      </p:sp>
      <p:sp>
        <p:nvSpPr>
          <p:cNvPr id="2" name="Nadpis 1"/>
          <p:cNvSpPr>
            <a:spLocks noGrp="1"/>
          </p:cNvSpPr>
          <p:nvPr>
            <p:ph type="ctrTitle"/>
          </p:nvPr>
        </p:nvSpPr>
        <p:spPr/>
        <p:txBody>
          <a:bodyPr/>
          <a:lstStyle/>
          <a:p>
            <a:r>
              <a:rPr lang="cs-CZ" dirty="0" smtClean="0"/>
              <a:t>Odborné názvy</a:t>
            </a:r>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Doplňte:</a:t>
            </a:r>
            <a:endParaRPr lang="cs-CZ" dirty="0"/>
          </a:p>
        </p:txBody>
      </p:sp>
      <p:graphicFrame>
        <p:nvGraphicFramePr>
          <p:cNvPr id="4" name="Zástupný symbol pro obsah 3"/>
          <p:cNvGraphicFramePr>
            <a:graphicFrameLocks noGrp="1"/>
          </p:cNvGraphicFramePr>
          <p:nvPr>
            <p:ph sz="quarter" idx="1"/>
          </p:nvPr>
        </p:nvGraphicFramePr>
        <p:xfrm>
          <a:off x="5724128" y="3933056"/>
          <a:ext cx="3153409" cy="2453640"/>
        </p:xfrm>
        <a:graphic>
          <a:graphicData uri="http://schemas.openxmlformats.org/drawingml/2006/table">
            <a:tbl>
              <a:tblPr/>
              <a:tblGrid>
                <a:gridCol w="630545"/>
                <a:gridCol w="630545"/>
                <a:gridCol w="630545"/>
                <a:gridCol w="630887"/>
                <a:gridCol w="630887"/>
              </a:tblGrid>
              <a:tr h="373377">
                <a:tc>
                  <a:txBody>
                    <a:bodyPr/>
                    <a:lstStyle/>
                    <a:p>
                      <a:pPr algn="ctr">
                        <a:lnSpc>
                          <a:spcPct val="115000"/>
                        </a:lnSpc>
                        <a:spcAft>
                          <a:spcPts val="0"/>
                        </a:spcAft>
                      </a:pPr>
                      <a:r>
                        <a:rPr lang="cs-CZ" sz="2800" dirty="0">
                          <a:latin typeface="Calibri"/>
                          <a:ea typeface="Calibri"/>
                          <a:cs typeface="Times New Roman"/>
                        </a:rPr>
                        <a:t>K</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15000"/>
                        </a:lnSpc>
                        <a:spcAft>
                          <a:spcPts val="0"/>
                        </a:spcAft>
                      </a:pPr>
                      <a:r>
                        <a:rPr lang="cs-CZ" sz="2800" dirty="0">
                          <a:latin typeface="Calibri"/>
                          <a:ea typeface="Calibri"/>
                          <a:cs typeface="Times New Roman"/>
                        </a:rPr>
                        <a:t>O</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15000"/>
                        </a:lnSpc>
                        <a:spcAft>
                          <a:spcPts val="0"/>
                        </a:spcAft>
                      </a:pPr>
                      <a:r>
                        <a:rPr lang="cs-CZ" sz="2800" dirty="0">
                          <a:latin typeface="Calibri"/>
                          <a:ea typeface="Calibri"/>
                          <a:cs typeface="Times New Roman"/>
                        </a:rPr>
                        <a:t>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15000"/>
                        </a:lnSpc>
                        <a:spcAft>
                          <a:spcPts val="0"/>
                        </a:spcAft>
                      </a:pPr>
                      <a:r>
                        <a:rPr lang="cs-CZ" sz="2800" dirty="0">
                          <a:latin typeface="Calibri"/>
                          <a:ea typeface="Calibri"/>
                          <a:cs typeface="Times New Roman"/>
                        </a:rPr>
                        <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15000"/>
                        </a:lnSpc>
                        <a:spcAft>
                          <a:spcPts val="0"/>
                        </a:spcAft>
                      </a:pPr>
                      <a:r>
                        <a:rPr lang="cs-CZ" sz="2800" dirty="0">
                          <a:latin typeface="Calibri"/>
                          <a:ea typeface="Calibri"/>
                          <a:cs typeface="Times New Roman"/>
                        </a:rPr>
                        <a:t>J</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r>
              <a:tr h="373377">
                <a:tc>
                  <a:txBody>
                    <a:bodyPr/>
                    <a:lstStyle/>
                    <a:p>
                      <a:pPr algn="ctr">
                        <a:lnSpc>
                          <a:spcPct val="115000"/>
                        </a:lnSpc>
                        <a:spcAft>
                          <a:spcPts val="0"/>
                        </a:spcAft>
                      </a:pPr>
                      <a:r>
                        <a:rPr lang="cs-CZ" sz="2800">
                          <a:latin typeface="Calibri"/>
                          <a:ea typeface="Calibri"/>
                          <a:cs typeface="Times New Roman"/>
                        </a:rPr>
                        <a:t>O</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dirty="0">
                          <a:latin typeface="Calibri"/>
                          <a:ea typeface="Calibri"/>
                          <a:cs typeface="Times New Roman"/>
                        </a:rPr>
                        <a: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a:latin typeface="Calibri"/>
                          <a:ea typeface="Calibri"/>
                          <a:cs typeface="Times New Roman"/>
                        </a:rPr>
                        <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dirty="0">
                          <a:latin typeface="Calibri"/>
                          <a:ea typeface="Calibri"/>
                          <a:cs typeface="Times New Roman"/>
                        </a:rPr>
                        <a:t>M</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a:latin typeface="Calibri"/>
                          <a:ea typeface="Calibri"/>
                          <a:cs typeface="Times New Roman"/>
                        </a:rPr>
                        <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73377">
                <a:tc>
                  <a:txBody>
                    <a:bodyPr/>
                    <a:lstStyle/>
                    <a:p>
                      <a:pPr algn="ctr">
                        <a:lnSpc>
                          <a:spcPct val="115000"/>
                        </a:lnSpc>
                        <a:spcAft>
                          <a:spcPts val="0"/>
                        </a:spcAft>
                      </a:pPr>
                      <a:r>
                        <a:rPr lang="cs-CZ" sz="2800">
                          <a:latin typeface="Calibri"/>
                          <a:ea typeface="Calibri"/>
                          <a:cs typeface="Times New Roman"/>
                        </a:rPr>
                        <a:t>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dirty="0">
                          <a:latin typeface="Calibri"/>
                          <a:ea typeface="Calibri"/>
                          <a:cs typeface="Times New Roman"/>
                        </a:rPr>
                        <a:t>O</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dirty="0">
                          <a:latin typeface="Calibri"/>
                          <a:ea typeface="Calibri"/>
                          <a:cs typeface="Times New Roman"/>
                        </a:rPr>
                        <a:t>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dirty="0">
                          <a:latin typeface="Calibri"/>
                          <a:ea typeface="Calibri"/>
                          <a:cs typeface="Times New Roman"/>
                        </a:rPr>
                        <a:t>O</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dirty="0">
                          <a:latin typeface="Calibri"/>
                          <a:ea typeface="Calibri"/>
                          <a:cs typeface="Times New Roman"/>
                        </a:rPr>
                        <a:t>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73377">
                <a:tc>
                  <a:txBody>
                    <a:bodyPr/>
                    <a:lstStyle/>
                    <a:p>
                      <a:pPr algn="ctr">
                        <a:lnSpc>
                          <a:spcPct val="115000"/>
                        </a:lnSpc>
                        <a:spcAft>
                          <a:spcPts val="0"/>
                        </a:spcAft>
                      </a:pPr>
                      <a:r>
                        <a:rPr lang="cs-CZ" sz="2800">
                          <a:latin typeface="Calibri"/>
                          <a:ea typeface="Calibri"/>
                          <a:cs typeface="Times New Roman"/>
                        </a:rPr>
                        <a:t>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a:latin typeface="Calibri"/>
                          <a:ea typeface="Calibri"/>
                          <a:cs typeface="Times New Roman"/>
                        </a:rPr>
                        <a:t>B</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dirty="0" smtClean="0">
                          <a:latin typeface="Calibri"/>
                          <a:ea typeface="Calibri"/>
                          <a:cs typeface="Times New Roman"/>
                        </a:rPr>
                        <a:t>K</a:t>
                      </a: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dirty="0">
                          <a:latin typeface="Calibri"/>
                          <a:ea typeface="Calibri"/>
                          <a:cs typeface="Times New Roman"/>
                        </a:rPr>
                        <a:t>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dirty="0">
                          <a:latin typeface="Calibri"/>
                          <a:ea typeface="Calibri"/>
                          <a:cs typeface="Times New Roman"/>
                        </a:rPr>
                        <a:t>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73377">
                <a:tc>
                  <a:txBody>
                    <a:bodyPr/>
                    <a:lstStyle/>
                    <a:p>
                      <a:pPr algn="ctr">
                        <a:lnSpc>
                          <a:spcPct val="115000"/>
                        </a:lnSpc>
                        <a:spcAft>
                          <a:spcPts val="0"/>
                        </a:spcAft>
                      </a:pPr>
                      <a:r>
                        <a:rPr lang="cs-CZ" sz="2800">
                          <a:latin typeface="Calibri"/>
                          <a:ea typeface="Calibri"/>
                          <a:cs typeface="Times New Roman"/>
                        </a:rPr>
                        <a:t>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a:latin typeface="Calibri"/>
                          <a:ea typeface="Calibri"/>
                          <a:cs typeface="Times New Roman"/>
                        </a:rPr>
                        <a:t>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dirty="0" smtClean="0">
                          <a:latin typeface="Calibri"/>
                          <a:ea typeface="Calibri"/>
                          <a:cs typeface="Times New Roman"/>
                        </a:rPr>
                        <a:t>Y</a:t>
                      </a: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dirty="0">
                          <a:latin typeface="Calibri"/>
                          <a:ea typeface="Calibri"/>
                          <a:cs typeface="Times New Roman"/>
                        </a:rPr>
                        <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dirty="0">
                          <a:latin typeface="Calibri"/>
                          <a:ea typeface="Calibri"/>
                          <a:cs typeface="Times New Roman"/>
                        </a:rPr>
                        <a:t>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 name="TextovéPole 4"/>
          <p:cNvSpPr txBox="1"/>
          <p:nvPr/>
        </p:nvSpPr>
        <p:spPr>
          <a:xfrm>
            <a:off x="0" y="1700808"/>
            <a:ext cx="5591595" cy="3477875"/>
          </a:xfrm>
          <a:prstGeom prst="rect">
            <a:avLst/>
          </a:prstGeom>
          <a:noFill/>
        </p:spPr>
        <p:txBody>
          <a:bodyPr wrap="none" rtlCol="0">
            <a:spAutoFit/>
          </a:bodyPr>
          <a:lstStyle/>
          <a:p>
            <a:pPr marL="457200" indent="-457200">
              <a:buAutoNum type="arabicPeriod"/>
            </a:pPr>
            <a:r>
              <a:rPr lang="cs-CZ" sz="2200" dirty="0" smtClean="0">
                <a:latin typeface="Arial" pitchFamily="34" charset="0"/>
                <a:cs typeface="Arial" pitchFamily="34" charset="0"/>
              </a:rPr>
              <a:t>Napište antonymum ke slovu </a:t>
            </a:r>
            <a:r>
              <a:rPr lang="cs-CZ" sz="2200" i="1" dirty="0" smtClean="0">
                <a:latin typeface="Arial" pitchFamily="34" charset="0"/>
                <a:cs typeface="Arial" pitchFamily="34" charset="0"/>
              </a:rPr>
              <a:t>nekonat.</a:t>
            </a:r>
          </a:p>
          <a:p>
            <a:pPr marL="457200" indent="-457200">
              <a:buAutoNum type="arabicPeriod"/>
            </a:pPr>
            <a:r>
              <a:rPr lang="cs-CZ" sz="2200" dirty="0" smtClean="0">
                <a:latin typeface="Arial" pitchFamily="34" charset="0"/>
                <a:cs typeface="Arial" pitchFamily="34" charset="0"/>
              </a:rPr>
              <a:t>Napište synonymum ke slovu </a:t>
            </a:r>
            <a:r>
              <a:rPr lang="cs-CZ" sz="2200" i="1" dirty="0" smtClean="0">
                <a:latin typeface="Arial" pitchFamily="34" charset="0"/>
                <a:cs typeface="Arial" pitchFamily="34" charset="0"/>
              </a:rPr>
              <a:t>člověk.</a:t>
            </a:r>
          </a:p>
          <a:p>
            <a:pPr marL="457200" indent="-457200">
              <a:buAutoNum type="arabicPeriod"/>
            </a:pPr>
            <a:r>
              <a:rPr lang="cs-CZ" sz="2200" dirty="0" smtClean="0">
                <a:latin typeface="Arial" pitchFamily="34" charset="0"/>
                <a:cs typeface="Arial" pitchFamily="34" charset="0"/>
              </a:rPr>
              <a:t>Doplňte rčení: </a:t>
            </a:r>
            <a:r>
              <a:rPr lang="cs-CZ" sz="2200" i="1" dirty="0" smtClean="0">
                <a:latin typeface="Arial" pitchFamily="34" charset="0"/>
                <a:cs typeface="Arial" pitchFamily="34" charset="0"/>
              </a:rPr>
              <a:t>Lenošil, chytal </a:t>
            </a:r>
          </a:p>
          <a:p>
            <a:pPr marL="457200" indent="-457200"/>
            <a:r>
              <a:rPr lang="cs-CZ" sz="2200" i="1" dirty="0" smtClean="0">
                <a:latin typeface="Arial" pitchFamily="34" charset="0"/>
                <a:cs typeface="Arial" pitchFamily="34" charset="0"/>
              </a:rPr>
              <a:t>	________. </a:t>
            </a:r>
          </a:p>
          <a:p>
            <a:pPr marL="457200" indent="-457200">
              <a:buAutoNum type="arabicPeriod" startAt="4"/>
            </a:pPr>
            <a:r>
              <a:rPr lang="cs-CZ" sz="2200" dirty="0" smtClean="0">
                <a:latin typeface="Arial" pitchFamily="34" charset="0"/>
                <a:cs typeface="Arial" pitchFamily="34" charset="0"/>
              </a:rPr>
              <a:t>Uveďte synonymum cizího původu ke</a:t>
            </a:r>
          </a:p>
          <a:p>
            <a:pPr marL="457200" indent="-457200"/>
            <a:r>
              <a:rPr lang="cs-CZ" sz="2200" dirty="0" smtClean="0">
                <a:latin typeface="Arial" pitchFamily="34" charset="0"/>
                <a:cs typeface="Arial" pitchFamily="34" charset="0"/>
              </a:rPr>
              <a:t>	slovu </a:t>
            </a:r>
            <a:r>
              <a:rPr lang="cs-CZ" sz="2200" i="1" dirty="0" smtClean="0">
                <a:latin typeface="Arial" pitchFamily="34" charset="0"/>
                <a:cs typeface="Arial" pitchFamily="34" charset="0"/>
              </a:rPr>
              <a:t>cit.</a:t>
            </a:r>
          </a:p>
          <a:p>
            <a:pPr marL="457200" indent="-457200">
              <a:buAutoNum type="arabicPeriod" startAt="5"/>
            </a:pPr>
            <a:r>
              <a:rPr lang="cs-CZ" sz="2200" dirty="0" smtClean="0">
                <a:latin typeface="Arial" pitchFamily="34" charset="0"/>
                <a:cs typeface="Arial" pitchFamily="34" charset="0"/>
              </a:rPr>
              <a:t>Uveďte citově zabarvené synonymum k</a:t>
            </a:r>
          </a:p>
          <a:p>
            <a:pPr marL="457200" indent="-457200"/>
            <a:r>
              <a:rPr lang="cs-CZ" sz="2200" dirty="0" smtClean="0">
                <a:latin typeface="Arial" pitchFamily="34" charset="0"/>
                <a:cs typeface="Arial" pitchFamily="34" charset="0"/>
              </a:rPr>
              <a:t>	vlastnímu jménu </a:t>
            </a:r>
            <a:r>
              <a:rPr lang="cs-CZ" sz="2200" i="1" dirty="0" smtClean="0">
                <a:latin typeface="Arial" pitchFamily="34" charset="0"/>
                <a:cs typeface="Arial" pitchFamily="34" charset="0"/>
              </a:rPr>
              <a:t>Jan.</a:t>
            </a:r>
          </a:p>
          <a:p>
            <a:pPr marL="457200" indent="-457200"/>
            <a:endParaRPr lang="cs-CZ" sz="2200" dirty="0" smtClean="0">
              <a:latin typeface="Arial" pitchFamily="34" charset="0"/>
              <a:cs typeface="Arial" pitchFamily="34" charset="0"/>
            </a:endParaRPr>
          </a:p>
          <a:p>
            <a:pPr marL="457200" indent="-457200"/>
            <a:r>
              <a:rPr lang="cs-CZ" sz="2200" dirty="0" smtClean="0">
                <a:latin typeface="Arial" pitchFamily="34" charset="0"/>
                <a:cs typeface="Arial" pitchFamily="34" charset="0"/>
              </a:rPr>
              <a:t>	</a:t>
            </a:r>
            <a:endParaRPr lang="cs-CZ" sz="2200" dirty="0">
              <a:latin typeface="Arial" pitchFamily="34" charset="0"/>
              <a:cs typeface="Arial" pitchFamily="34" charset="0"/>
            </a:endParaRPr>
          </a:p>
        </p:txBody>
      </p:sp>
      <p:graphicFrame>
        <p:nvGraphicFramePr>
          <p:cNvPr id="6" name="Zástupný symbol pro obsah 3"/>
          <p:cNvGraphicFramePr>
            <a:graphicFrameLocks/>
          </p:cNvGraphicFramePr>
          <p:nvPr/>
        </p:nvGraphicFramePr>
        <p:xfrm>
          <a:off x="5724128" y="1412776"/>
          <a:ext cx="3153409" cy="2453640"/>
        </p:xfrm>
        <a:graphic>
          <a:graphicData uri="http://schemas.openxmlformats.org/drawingml/2006/table">
            <a:tbl>
              <a:tblPr/>
              <a:tblGrid>
                <a:gridCol w="630545"/>
                <a:gridCol w="630545"/>
                <a:gridCol w="630545"/>
                <a:gridCol w="630887"/>
                <a:gridCol w="630887"/>
              </a:tblGrid>
              <a:tr h="373377">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r>
              <a:tr h="373377">
                <a:tc>
                  <a:txBody>
                    <a:bodyPr/>
                    <a:lstStyle/>
                    <a:p>
                      <a:pPr algn="ctr">
                        <a:lnSpc>
                          <a:spcPct val="115000"/>
                        </a:lnSpc>
                        <a:spcAft>
                          <a:spcPts val="0"/>
                        </a:spcAft>
                      </a:pPr>
                      <a:endParaRPr lang="cs-CZ" sz="2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2800">
                          <a:latin typeface="Calibri"/>
                          <a:ea typeface="Calibri"/>
                          <a:cs typeface="Times New Roman"/>
                        </a:rPr>
                        <a:t>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73377">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73377">
                <a:tc>
                  <a:txBody>
                    <a:bodyPr/>
                    <a:lstStyle/>
                    <a:p>
                      <a:pPr algn="ctr">
                        <a:lnSpc>
                          <a:spcPct val="115000"/>
                        </a:lnSpc>
                        <a:spcAft>
                          <a:spcPts val="0"/>
                        </a:spcAft>
                      </a:pPr>
                      <a:endParaRPr lang="cs-CZ" sz="2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73377">
                <a:tc>
                  <a:txBody>
                    <a:bodyPr/>
                    <a:lstStyle/>
                    <a:p>
                      <a:pPr algn="ctr">
                        <a:lnSpc>
                          <a:spcPct val="115000"/>
                        </a:lnSpc>
                        <a:spcAft>
                          <a:spcPts val="0"/>
                        </a:spcAft>
                      </a:pPr>
                      <a:endParaRPr lang="cs-CZ" sz="2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2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7" name="TextovéPole 6"/>
          <p:cNvSpPr txBox="1"/>
          <p:nvPr/>
        </p:nvSpPr>
        <p:spPr>
          <a:xfrm>
            <a:off x="5868144" y="1052736"/>
            <a:ext cx="357790" cy="369332"/>
          </a:xfrm>
          <a:prstGeom prst="rect">
            <a:avLst/>
          </a:prstGeom>
          <a:noFill/>
        </p:spPr>
        <p:txBody>
          <a:bodyPr wrap="none" rtlCol="0">
            <a:spAutoFit/>
          </a:bodyPr>
          <a:lstStyle/>
          <a:p>
            <a:r>
              <a:rPr lang="cs-CZ" dirty="0" smtClean="0"/>
              <a:t>1.</a:t>
            </a:r>
            <a:endParaRPr lang="cs-CZ" dirty="0"/>
          </a:p>
        </p:txBody>
      </p:sp>
      <p:sp>
        <p:nvSpPr>
          <p:cNvPr id="8" name="TextovéPole 7"/>
          <p:cNvSpPr txBox="1"/>
          <p:nvPr/>
        </p:nvSpPr>
        <p:spPr>
          <a:xfrm>
            <a:off x="6444208" y="1052736"/>
            <a:ext cx="357790" cy="369332"/>
          </a:xfrm>
          <a:prstGeom prst="rect">
            <a:avLst/>
          </a:prstGeom>
          <a:noFill/>
        </p:spPr>
        <p:txBody>
          <a:bodyPr wrap="none" rtlCol="0">
            <a:spAutoFit/>
          </a:bodyPr>
          <a:lstStyle/>
          <a:p>
            <a:r>
              <a:rPr lang="cs-CZ" dirty="0" smtClean="0"/>
              <a:t>2.</a:t>
            </a:r>
            <a:endParaRPr lang="cs-CZ" dirty="0"/>
          </a:p>
        </p:txBody>
      </p:sp>
      <p:sp>
        <p:nvSpPr>
          <p:cNvPr id="9" name="TextovéPole 8"/>
          <p:cNvSpPr txBox="1"/>
          <p:nvPr/>
        </p:nvSpPr>
        <p:spPr>
          <a:xfrm>
            <a:off x="7092280" y="1052736"/>
            <a:ext cx="357790" cy="369332"/>
          </a:xfrm>
          <a:prstGeom prst="rect">
            <a:avLst/>
          </a:prstGeom>
          <a:noFill/>
        </p:spPr>
        <p:txBody>
          <a:bodyPr wrap="none" rtlCol="0">
            <a:spAutoFit/>
          </a:bodyPr>
          <a:lstStyle/>
          <a:p>
            <a:r>
              <a:rPr lang="cs-CZ" dirty="0" smtClean="0"/>
              <a:t>3.</a:t>
            </a:r>
            <a:endParaRPr lang="cs-CZ" dirty="0"/>
          </a:p>
        </p:txBody>
      </p:sp>
      <p:sp>
        <p:nvSpPr>
          <p:cNvPr id="10" name="TextovéPole 9"/>
          <p:cNvSpPr txBox="1"/>
          <p:nvPr/>
        </p:nvSpPr>
        <p:spPr>
          <a:xfrm>
            <a:off x="7812360" y="1052736"/>
            <a:ext cx="357790" cy="369332"/>
          </a:xfrm>
          <a:prstGeom prst="rect">
            <a:avLst/>
          </a:prstGeom>
          <a:noFill/>
        </p:spPr>
        <p:txBody>
          <a:bodyPr wrap="none" rtlCol="0">
            <a:spAutoFit/>
          </a:bodyPr>
          <a:lstStyle/>
          <a:p>
            <a:r>
              <a:rPr lang="cs-CZ" dirty="0" smtClean="0"/>
              <a:t>4.</a:t>
            </a:r>
            <a:endParaRPr lang="cs-CZ" dirty="0"/>
          </a:p>
        </p:txBody>
      </p:sp>
      <p:sp>
        <p:nvSpPr>
          <p:cNvPr id="11" name="TextovéPole 10"/>
          <p:cNvSpPr txBox="1"/>
          <p:nvPr/>
        </p:nvSpPr>
        <p:spPr>
          <a:xfrm>
            <a:off x="8388424" y="1052736"/>
            <a:ext cx="357790" cy="369332"/>
          </a:xfrm>
          <a:prstGeom prst="rect">
            <a:avLst/>
          </a:prstGeom>
          <a:noFill/>
        </p:spPr>
        <p:txBody>
          <a:bodyPr wrap="none" rtlCol="0">
            <a:spAutoFit/>
          </a:bodyPr>
          <a:lstStyle/>
          <a:p>
            <a:r>
              <a:rPr lang="cs-CZ" dirty="0" smtClean="0"/>
              <a:t>5.</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400" dirty="0" smtClean="0"/>
              <a:t>ODBORNÉ NÁZVY - TERMÍNY</a:t>
            </a:r>
            <a:endParaRPr lang="cs-CZ" sz="4400" dirty="0"/>
          </a:p>
        </p:txBody>
      </p:sp>
      <p:sp>
        <p:nvSpPr>
          <p:cNvPr id="3" name="Zástupný symbol pro obsah 2"/>
          <p:cNvSpPr>
            <a:spLocks noGrp="1"/>
          </p:cNvSpPr>
          <p:nvPr>
            <p:ph sz="quarter" idx="1"/>
          </p:nvPr>
        </p:nvSpPr>
        <p:spPr>
          <a:xfrm>
            <a:off x="251520" y="1447800"/>
            <a:ext cx="8640960" cy="4572000"/>
          </a:xfrm>
        </p:spPr>
        <p:txBody>
          <a:bodyPr>
            <a:normAutofit/>
          </a:bodyPr>
          <a:lstStyle/>
          <a:p>
            <a:r>
              <a:rPr lang="cs-CZ" dirty="0" smtClean="0">
                <a:latin typeface="Times New Roman" pitchFamily="18" charset="0"/>
                <a:cs typeface="Times New Roman" pitchFamily="18" charset="0"/>
              </a:rPr>
              <a:t>slova s přesným významem užívané v odborném vyjadřování</a:t>
            </a:r>
          </a:p>
          <a:p>
            <a:r>
              <a:rPr lang="cs-CZ" dirty="0" smtClean="0">
                <a:latin typeface="Times New Roman" pitchFamily="18" charset="0"/>
                <a:cs typeface="Times New Roman" pitchFamily="18" charset="0"/>
              </a:rPr>
              <a:t>jsou ve svém oboru jednoznačné a nikdy nemají citové zabarvení</a:t>
            </a:r>
          </a:p>
          <a:p>
            <a:pPr lvl="1"/>
            <a:r>
              <a:rPr lang="cs-CZ" i="1" dirty="0" smtClean="0">
                <a:latin typeface="Times New Roman" pitchFamily="18" charset="0"/>
                <a:cs typeface="Times New Roman" pitchFamily="18" charset="0"/>
              </a:rPr>
              <a:t>příslovce, geometrie, kyselina…</a:t>
            </a:r>
          </a:p>
          <a:p>
            <a:pPr lvl="1"/>
            <a:endParaRPr lang="cs-CZ" i="1"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odborné názvy jsou: domácí nebo přejaté; jednoslovné nebo sousloví</a:t>
            </a:r>
          </a:p>
          <a:p>
            <a:endParaRPr lang="cs-CZ" i="1" dirty="0" smtClean="0">
              <a:latin typeface="Times New Roman" pitchFamily="18" charset="0"/>
              <a:cs typeface="Times New Roman" pitchFamily="18" charset="0"/>
            </a:endParaRPr>
          </a:p>
          <a:p>
            <a:r>
              <a:rPr lang="cs-CZ" dirty="0" smtClean="0">
                <a:latin typeface="Times New Roman" pitchFamily="18" charset="0"/>
                <a:cs typeface="Times New Roman" pitchFamily="18" charset="0"/>
              </a:rPr>
              <a:t>soubor termínů jednoho oboru = odborné názvosloví (terminologie)</a:t>
            </a:r>
            <a:endParaRPr lang="cs-CZ"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dirty="0" smtClean="0"/>
              <a:t>Z jakého oboru jsou následující termíny:</a:t>
            </a:r>
            <a:endParaRPr lang="cs-CZ" dirty="0"/>
          </a:p>
        </p:txBody>
      </p:sp>
      <p:sp>
        <p:nvSpPr>
          <p:cNvPr id="3" name="Zástupný symbol pro obsah 2"/>
          <p:cNvSpPr>
            <a:spLocks noGrp="1"/>
          </p:cNvSpPr>
          <p:nvPr>
            <p:ph sz="quarter" idx="1"/>
          </p:nvPr>
        </p:nvSpPr>
        <p:spPr/>
        <p:txBody>
          <a:bodyPr/>
          <a:lstStyle/>
          <a:p>
            <a:pPr>
              <a:buNone/>
            </a:pPr>
            <a:r>
              <a:rPr lang="cs-CZ" sz="3200" dirty="0" smtClean="0">
                <a:latin typeface="Times New Roman" pitchFamily="18" charset="0"/>
                <a:cs typeface="Times New Roman" pitchFamily="18" charset="0"/>
              </a:rPr>
              <a:t>vodík, neuron, podstatná jména, dělitel, </a:t>
            </a:r>
          </a:p>
          <a:p>
            <a:pPr>
              <a:buNone/>
            </a:pPr>
            <a:r>
              <a:rPr lang="cs-CZ" sz="3200" dirty="0" smtClean="0">
                <a:latin typeface="Times New Roman" pitchFamily="18" charset="0"/>
                <a:cs typeface="Times New Roman" pitchFamily="18" charset="0"/>
              </a:rPr>
              <a:t>borovice černá, morfologie, mikroskop, </a:t>
            </a:r>
          </a:p>
          <a:p>
            <a:pPr>
              <a:buNone/>
            </a:pPr>
            <a:r>
              <a:rPr lang="cs-CZ" sz="3200" dirty="0" smtClean="0">
                <a:latin typeface="Times New Roman" pitchFamily="18" charset="0"/>
                <a:cs typeface="Times New Roman" pitchFamily="18" charset="0"/>
              </a:rPr>
              <a:t>novověk, spojná čočka, rovnoběžka, </a:t>
            </a:r>
          </a:p>
          <a:p>
            <a:pPr>
              <a:buNone/>
            </a:pPr>
            <a:r>
              <a:rPr lang="cs-CZ" sz="3200" dirty="0" smtClean="0">
                <a:latin typeface="Times New Roman" pitchFamily="18" charset="0"/>
                <a:cs typeface="Times New Roman" pitchFamily="18" charset="0"/>
              </a:rPr>
              <a:t>hvězdokupy,  jižní polokoule, fotosyntéza, </a:t>
            </a:r>
          </a:p>
          <a:p>
            <a:pPr>
              <a:buNone/>
            </a:pPr>
            <a:r>
              <a:rPr lang="cs-CZ" sz="3200" dirty="0" smtClean="0">
                <a:latin typeface="Times New Roman" pitchFamily="18" charset="0"/>
                <a:cs typeface="Times New Roman" pitchFamily="18" charset="0"/>
              </a:rPr>
              <a:t>akord, buňka, metafora, orel skalní, těžnice</a:t>
            </a:r>
            <a:r>
              <a:rPr lang="cs-CZ" sz="3200" smtClean="0">
                <a:latin typeface="Times New Roman" pitchFamily="18" charset="0"/>
                <a:cs typeface="Times New Roman" pitchFamily="18" charset="0"/>
              </a:rPr>
              <a:t>, </a:t>
            </a:r>
          </a:p>
          <a:p>
            <a:pPr>
              <a:buNone/>
            </a:pPr>
            <a:r>
              <a:rPr lang="cs-CZ" sz="3200" smtClean="0">
                <a:latin typeface="Times New Roman" pitchFamily="18" charset="0"/>
                <a:cs typeface="Times New Roman" pitchFamily="18" charset="0"/>
              </a:rPr>
              <a:t>magnetické pole</a:t>
            </a:r>
            <a:endParaRPr lang="cs-CZ"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418058"/>
          </a:xfrm>
        </p:spPr>
        <p:txBody>
          <a:bodyPr>
            <a:noAutofit/>
          </a:bodyPr>
          <a:lstStyle/>
          <a:p>
            <a:pPr algn="ctr"/>
            <a:r>
              <a:rPr lang="cs-CZ" sz="2100" dirty="0" smtClean="0">
                <a:solidFill>
                  <a:schemeClr val="accent2">
                    <a:lumMod val="75000"/>
                  </a:schemeClr>
                </a:solidFill>
              </a:rPr>
              <a:t>V následujícím textu vyhledejte termíny, rozlište termíny jednoslovné a sousloví:</a:t>
            </a:r>
            <a:endParaRPr lang="cs-CZ" sz="2100" dirty="0">
              <a:solidFill>
                <a:schemeClr val="accent2">
                  <a:lumMod val="75000"/>
                </a:schemeClr>
              </a:solidFill>
            </a:endParaRPr>
          </a:p>
        </p:txBody>
      </p:sp>
      <p:sp>
        <p:nvSpPr>
          <p:cNvPr id="4" name="TextovéPole 3"/>
          <p:cNvSpPr txBox="1"/>
          <p:nvPr/>
        </p:nvSpPr>
        <p:spPr>
          <a:xfrm>
            <a:off x="0" y="548680"/>
            <a:ext cx="9144001" cy="6955750"/>
          </a:xfrm>
          <a:prstGeom prst="rect">
            <a:avLst/>
          </a:prstGeom>
          <a:noFill/>
        </p:spPr>
        <p:txBody>
          <a:bodyPr wrap="square" rtlCol="0">
            <a:spAutoFit/>
          </a:bodyPr>
          <a:lstStyle/>
          <a:p>
            <a:r>
              <a:rPr lang="cs-CZ" sz="1900" dirty="0" smtClean="0">
                <a:latin typeface="Times New Roman" pitchFamily="18" charset="0"/>
                <a:cs typeface="Times New Roman" pitchFamily="18" charset="0"/>
              </a:rPr>
              <a:t>Kapitán </a:t>
            </a:r>
            <a:r>
              <a:rPr lang="cs-CZ" sz="1900" dirty="0" err="1" smtClean="0">
                <a:latin typeface="Times New Roman" pitchFamily="18" charset="0"/>
                <a:cs typeface="Times New Roman" pitchFamily="18" charset="0"/>
              </a:rPr>
              <a:t>Nemo</a:t>
            </a:r>
            <a:r>
              <a:rPr lang="cs-CZ" sz="1900" dirty="0" smtClean="0">
                <a:latin typeface="Times New Roman" pitchFamily="18" charset="0"/>
                <a:cs typeface="Times New Roman" pitchFamily="18" charset="0"/>
              </a:rPr>
              <a:t> se mnou došel na záď kabiny a vešel se mnou do kabiny vedle místnosti posádky.</a:t>
            </a:r>
          </a:p>
          <a:p>
            <a:r>
              <a:rPr lang="cs-CZ" sz="1900" dirty="0" smtClean="0">
                <a:latin typeface="Times New Roman" pitchFamily="18" charset="0"/>
                <a:cs typeface="Times New Roman" pitchFamily="18" charset="0"/>
              </a:rPr>
              <a:t>Tam ležel na lůžku asi čtyřicetiletý muž energické tváře a výrazného anglosaského typu. Sklonil jsem se k němu. Nebyl to nemocný, nýbrž raněný. Jeho hlava byla obvázána zakrváceným obvazem a ležela na dvou poduškách. Uvolnil jsem mu obvaz. Raněný se na mne upřeně díval a nechal mě jednat bez jediného zasténání. Byla to strašná rána. Lebka byla proražena nějakým tupým předmětem tak, že bylo vidět mozek. Mozková tkáň byla porušena do značné hloubky. Ve vyteklém mozku barvy vinné sedliny se usadila krevní sraženina. Byl to těžký otřes a zároveň pohmoždění mozku. Dech nemocného byl pomalý. Tváří mu probíhaly křečovité záškuby svalstva. Šlo o povšechný zánět mozku, který přivodil citové i pohybové ochromení. Změřil jsem tep raněného. Byl nepravidelný. Končetiny mu už chladly. Viděl jsem, že se blíží smrt a že není možné jí čelit. Ovázal jsem mu zas hlavu a obrátil jsem se ke kapitánu </a:t>
            </a:r>
            <a:r>
              <a:rPr lang="cs-CZ" sz="1900" dirty="0" err="1" smtClean="0">
                <a:latin typeface="Times New Roman" pitchFamily="18" charset="0"/>
                <a:cs typeface="Times New Roman" pitchFamily="18" charset="0"/>
              </a:rPr>
              <a:t>Nemovi</a:t>
            </a:r>
            <a:r>
              <a:rPr lang="cs-CZ" sz="1900" dirty="0" smtClean="0">
                <a:latin typeface="Times New Roman" pitchFamily="18" charset="0"/>
                <a:cs typeface="Times New Roman" pitchFamily="18" charset="0"/>
              </a:rPr>
              <a:t>.</a:t>
            </a:r>
          </a:p>
          <a:p>
            <a:r>
              <a:rPr lang="cs-CZ" sz="1900" dirty="0" smtClean="0">
                <a:latin typeface="Times New Roman" pitchFamily="18" charset="0"/>
                <a:cs typeface="Times New Roman" pitchFamily="18" charset="0"/>
              </a:rPr>
              <a:t>„Jak k tomu zranění došlo?“ ptal jsem se.</a:t>
            </a:r>
          </a:p>
          <a:p>
            <a:r>
              <a:rPr lang="cs-CZ" sz="1900" dirty="0" smtClean="0">
                <a:latin typeface="Times New Roman" pitchFamily="18" charset="0"/>
                <a:cs typeface="Times New Roman" pitchFamily="18" charset="0"/>
              </a:rPr>
              <a:t>„Na tom nezáleží,“ odpověděl vyhýbavě kapitán. „Při nárazu Nautilu se zlomila páka stroje a tohoto muže udeřila. Vedle něho stál můj zástupce. Vrhl se před něho ... Není nic prostšího, než když se dá zabít bratr za bratra, přítel za přítele!To je zákon nás všech na Nautilu!Ale co soudíte o jeho stavu?“ Váhal jsem s odpovědí.</a:t>
            </a:r>
          </a:p>
          <a:p>
            <a:r>
              <a:rPr lang="cs-CZ" sz="1900" dirty="0" smtClean="0">
                <a:latin typeface="Times New Roman" pitchFamily="18" charset="0"/>
                <a:cs typeface="Times New Roman" pitchFamily="18" charset="0"/>
              </a:rPr>
              <a:t>„Můžete mluvit,“ řekl kapitán. „Ten muž francouzsky nerozumí.“</a:t>
            </a:r>
          </a:p>
          <a:p>
            <a:r>
              <a:rPr lang="cs-CZ" sz="1900" dirty="0" smtClean="0">
                <a:latin typeface="Times New Roman" pitchFamily="18" charset="0"/>
                <a:cs typeface="Times New Roman" pitchFamily="18" charset="0"/>
              </a:rPr>
              <a:t>Podíval jsem se naposled na zraněného a odpověděl jsem: „Ten člověk ve dvou hodinách zemře.“ </a:t>
            </a:r>
          </a:p>
          <a:p>
            <a:endParaRPr lang="cs-CZ" sz="1900" dirty="0" smtClean="0">
              <a:latin typeface="Times New Roman" pitchFamily="18" charset="0"/>
              <a:cs typeface="Times New Roman" pitchFamily="18" charset="0"/>
            </a:endParaRPr>
          </a:p>
          <a:p>
            <a:endParaRPr lang="cs-CZ" sz="2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spacetravels.gr/assets/images/verne.jpg"/>
          <p:cNvPicPr>
            <a:picLocks noChangeAspect="1" noChangeArrowheads="1"/>
          </p:cNvPicPr>
          <p:nvPr/>
        </p:nvPicPr>
        <p:blipFill>
          <a:blip r:embed="rId2" cstate="print"/>
          <a:srcRect/>
          <a:stretch>
            <a:fillRect/>
          </a:stretch>
        </p:blipFill>
        <p:spPr bwMode="auto">
          <a:xfrm>
            <a:off x="1115616" y="0"/>
            <a:ext cx="7344816" cy="6858000"/>
          </a:xfrm>
          <a:prstGeom prst="rect">
            <a:avLst/>
          </a:prstGeom>
          <a:noFill/>
        </p:spPr>
      </p:pic>
      <p:sp>
        <p:nvSpPr>
          <p:cNvPr id="5" name="TextovéPole 4"/>
          <p:cNvSpPr txBox="1"/>
          <p:nvPr/>
        </p:nvSpPr>
        <p:spPr>
          <a:xfrm>
            <a:off x="1187624" y="5157192"/>
            <a:ext cx="7170553" cy="1384995"/>
          </a:xfrm>
          <a:prstGeom prst="rect">
            <a:avLst/>
          </a:prstGeom>
          <a:noFill/>
        </p:spPr>
        <p:txBody>
          <a:bodyPr wrap="none" rtlCol="0">
            <a:spAutoFit/>
          </a:bodyPr>
          <a:lstStyle/>
          <a:p>
            <a:r>
              <a:rPr lang="cs-CZ" sz="2800" b="1" dirty="0" smtClean="0">
                <a:solidFill>
                  <a:srgbClr val="FFFF00"/>
                </a:solidFill>
                <a:latin typeface="Times New Roman" pitchFamily="18" charset="0"/>
                <a:cs typeface="Times New Roman" pitchFamily="18" charset="0"/>
              </a:rPr>
              <a:t>Z  knihy jakého autora je předchozí ukázka? </a:t>
            </a:r>
          </a:p>
          <a:p>
            <a:r>
              <a:rPr lang="cs-CZ" sz="2800" b="1" dirty="0" smtClean="0">
                <a:solidFill>
                  <a:srgbClr val="FFFF00"/>
                </a:solidFill>
                <a:latin typeface="Times New Roman" pitchFamily="18" charset="0"/>
                <a:cs typeface="Times New Roman" pitchFamily="18" charset="0"/>
              </a:rPr>
              <a:t>Věděli byste jak se kniha jmenuje?</a:t>
            </a:r>
          </a:p>
          <a:p>
            <a:r>
              <a:rPr lang="cs-CZ" sz="2800" b="1" dirty="0" smtClean="0">
                <a:solidFill>
                  <a:srgbClr val="FFFF00"/>
                </a:solidFill>
                <a:latin typeface="Times New Roman" pitchFamily="18" charset="0"/>
                <a:cs typeface="Times New Roman" pitchFamily="18" charset="0"/>
              </a:rPr>
              <a:t>Jmenujte další díla tohoto známého autora.</a:t>
            </a:r>
            <a:endParaRPr lang="cs-CZ" sz="2800" b="1" dirty="0">
              <a:solidFill>
                <a:srgbClr val="FFFF00"/>
              </a:solidFill>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5"/>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Podtrhněte odborné názvy:</a:t>
            </a:r>
            <a:endParaRPr lang="cs-CZ" dirty="0"/>
          </a:p>
        </p:txBody>
      </p:sp>
      <p:sp>
        <p:nvSpPr>
          <p:cNvPr id="3" name="Zástupný symbol pro obsah 2"/>
          <p:cNvSpPr>
            <a:spLocks noGrp="1"/>
          </p:cNvSpPr>
          <p:nvPr>
            <p:ph sz="quarter" idx="1"/>
          </p:nvPr>
        </p:nvSpPr>
        <p:spPr/>
        <p:txBody>
          <a:bodyPr>
            <a:normAutofit/>
          </a:bodyPr>
          <a:lstStyle/>
          <a:p>
            <a:pPr>
              <a:buNone/>
            </a:pPr>
            <a:r>
              <a:rPr lang="cs-CZ" sz="2800" dirty="0" smtClean="0">
                <a:latin typeface="Times New Roman" pitchFamily="18" charset="0"/>
                <a:cs typeface="Times New Roman" pitchFamily="18" charset="0"/>
              </a:rPr>
              <a:t>sova pálená, let netopýra, kyselina chlorovodíková, </a:t>
            </a:r>
          </a:p>
          <a:p>
            <a:pPr>
              <a:buNone/>
            </a:pPr>
            <a:r>
              <a:rPr lang="cs-CZ" sz="2800" dirty="0" smtClean="0">
                <a:latin typeface="Times New Roman" pitchFamily="18" charset="0"/>
                <a:cs typeface="Times New Roman" pitchFamily="18" charset="0"/>
              </a:rPr>
              <a:t>dělení buněk, třetihory, mléčná dráha, zimní </a:t>
            </a:r>
          </a:p>
          <a:p>
            <a:pPr>
              <a:buNone/>
            </a:pPr>
            <a:r>
              <a:rPr lang="cs-CZ" sz="2800" dirty="0" smtClean="0">
                <a:latin typeface="Times New Roman" pitchFamily="18" charset="0"/>
                <a:cs typeface="Times New Roman" pitchFamily="18" charset="0"/>
              </a:rPr>
              <a:t>dovolená, dřevěný stůl, máta peprná, sluneční záření, </a:t>
            </a:r>
          </a:p>
          <a:p>
            <a:pPr>
              <a:buNone/>
            </a:pPr>
            <a:r>
              <a:rPr lang="cs-CZ" sz="2800" dirty="0" smtClean="0">
                <a:latin typeface="Times New Roman" pitchFamily="18" charset="0"/>
                <a:cs typeface="Times New Roman" pitchFamily="18" charset="0"/>
              </a:rPr>
              <a:t>magnetické pole, štěkající pes, zkažené maso, </a:t>
            </a:r>
          </a:p>
          <a:p>
            <a:pPr>
              <a:buNone/>
            </a:pPr>
            <a:r>
              <a:rPr lang="cs-CZ" sz="2800" dirty="0" smtClean="0">
                <a:latin typeface="Times New Roman" pitchFamily="18" charset="0"/>
                <a:cs typeface="Times New Roman" pitchFamily="18" charset="0"/>
              </a:rPr>
              <a:t>spodoba znělosti, skleněná mísa, bezolovnatý </a:t>
            </a:r>
          </a:p>
          <a:p>
            <a:pPr>
              <a:buNone/>
            </a:pPr>
            <a:r>
              <a:rPr lang="cs-CZ" sz="2800" dirty="0" smtClean="0">
                <a:latin typeface="Times New Roman" pitchFamily="18" charset="0"/>
                <a:cs typeface="Times New Roman" pitchFamily="18" charset="0"/>
              </a:rPr>
              <a:t>benzín, zářivé sluníčko, železná ruda, rozkvetlá </a:t>
            </a:r>
          </a:p>
          <a:p>
            <a:pPr>
              <a:buNone/>
            </a:pPr>
            <a:r>
              <a:rPr lang="cs-CZ" sz="2800" dirty="0" smtClean="0">
                <a:latin typeface="Times New Roman" pitchFamily="18" charset="0"/>
                <a:cs typeface="Times New Roman" pitchFamily="18" charset="0"/>
              </a:rPr>
              <a:t>louka, proton, společnost, rovnice</a:t>
            </a:r>
          </a:p>
          <a:p>
            <a:pPr>
              <a:buNone/>
            </a:pPr>
            <a:endParaRPr lang="cs-CZ" sz="2800" dirty="0">
              <a:latin typeface="Times New Roman" pitchFamily="18" charset="0"/>
              <a:cs typeface="Times New Roman" pitchFamily="18" charset="0"/>
            </a:endParaRPr>
          </a:p>
        </p:txBody>
      </p:sp>
      <p:cxnSp>
        <p:nvCxnSpPr>
          <p:cNvPr id="5" name="Přímá spojovací čára 4"/>
          <p:cNvCxnSpPr/>
          <p:nvPr/>
        </p:nvCxnSpPr>
        <p:spPr>
          <a:xfrm>
            <a:off x="971600" y="1916832"/>
            <a:ext cx="180020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6" name="Přímá spojovací čára 5"/>
          <p:cNvCxnSpPr/>
          <p:nvPr/>
        </p:nvCxnSpPr>
        <p:spPr>
          <a:xfrm>
            <a:off x="4716016" y="1916832"/>
            <a:ext cx="360040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8" name="Přímá spojovací čára 7"/>
          <p:cNvCxnSpPr/>
          <p:nvPr/>
        </p:nvCxnSpPr>
        <p:spPr>
          <a:xfrm>
            <a:off x="1043608" y="2420888"/>
            <a:ext cx="1872208"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0" name="Přímá spojovací čára 9"/>
          <p:cNvCxnSpPr/>
          <p:nvPr/>
        </p:nvCxnSpPr>
        <p:spPr>
          <a:xfrm>
            <a:off x="2987824" y="2420888"/>
            <a:ext cx="1296144"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2" name="Přímá spojovací čára 11"/>
          <p:cNvCxnSpPr/>
          <p:nvPr/>
        </p:nvCxnSpPr>
        <p:spPr>
          <a:xfrm>
            <a:off x="4427984" y="2420888"/>
            <a:ext cx="1944216"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4" name="Přímá spojovací čára 13"/>
          <p:cNvCxnSpPr/>
          <p:nvPr/>
        </p:nvCxnSpPr>
        <p:spPr>
          <a:xfrm>
            <a:off x="4427984" y="2924944"/>
            <a:ext cx="180020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5" name="Přímá spojovací čára 14"/>
          <p:cNvCxnSpPr/>
          <p:nvPr/>
        </p:nvCxnSpPr>
        <p:spPr>
          <a:xfrm>
            <a:off x="6372200" y="2924944"/>
            <a:ext cx="2232248"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7" name="Přímá spojovací čára 16"/>
          <p:cNvCxnSpPr/>
          <p:nvPr/>
        </p:nvCxnSpPr>
        <p:spPr>
          <a:xfrm>
            <a:off x="899592" y="3429000"/>
            <a:ext cx="2592288"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9" name="Přímá spojovací čára 18"/>
          <p:cNvCxnSpPr/>
          <p:nvPr/>
        </p:nvCxnSpPr>
        <p:spPr>
          <a:xfrm>
            <a:off x="971600" y="3933056"/>
            <a:ext cx="2592288"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1" name="Přímá spojovací čára 20"/>
          <p:cNvCxnSpPr/>
          <p:nvPr/>
        </p:nvCxnSpPr>
        <p:spPr>
          <a:xfrm>
            <a:off x="5724128" y="4005064"/>
            <a:ext cx="180020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2" name="Přímá spojovací čára 21"/>
          <p:cNvCxnSpPr/>
          <p:nvPr/>
        </p:nvCxnSpPr>
        <p:spPr>
          <a:xfrm>
            <a:off x="971600" y="4437112"/>
            <a:ext cx="108012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16" name="Přímá spojovací čára 15"/>
          <p:cNvCxnSpPr/>
          <p:nvPr/>
        </p:nvCxnSpPr>
        <p:spPr>
          <a:xfrm>
            <a:off x="4427984" y="4437112"/>
            <a:ext cx="1872208"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3" name="Přímá spojovací čára 22"/>
          <p:cNvCxnSpPr/>
          <p:nvPr/>
        </p:nvCxnSpPr>
        <p:spPr>
          <a:xfrm>
            <a:off x="1979712" y="4941168"/>
            <a:ext cx="1008112"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25" name="Přímá spojovací čára 24"/>
          <p:cNvCxnSpPr/>
          <p:nvPr/>
        </p:nvCxnSpPr>
        <p:spPr>
          <a:xfrm>
            <a:off x="4716016" y="4941168"/>
            <a:ext cx="1152128" cy="0"/>
          </a:xfrm>
          <a:prstGeom prst="line">
            <a:avLst/>
          </a:prstGeom>
          <a:ln w="19050"/>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4)">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4"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heel(4)">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4"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heel(4)">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4"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heel(4)">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4"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heel(4)">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4" fill="hold"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wheel(4)">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4" fill="hold"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wheel(4)">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21" presetClass="entr" presetSubtype="4" fill="hold"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wheel(4)">
                                      <p:cBhvr>
                                        <p:cTn id="42" dur="500"/>
                                        <p:tgtEl>
                                          <p:spTgt spid="17"/>
                                        </p:tgtEl>
                                      </p:cBhvr>
                                    </p:animEffect>
                                  </p:childTnLst>
                                </p:cTn>
                              </p:par>
                            </p:childTnLst>
                          </p:cTn>
                        </p:par>
                      </p:childTnLst>
                    </p:cTn>
                  </p:par>
                  <p:par>
                    <p:cTn id="43" fill="hold">
                      <p:stCondLst>
                        <p:cond delay="indefinite"/>
                      </p:stCondLst>
                      <p:childTnLst>
                        <p:par>
                          <p:cTn id="44" fill="hold">
                            <p:stCondLst>
                              <p:cond delay="0"/>
                            </p:stCondLst>
                            <p:childTnLst>
                              <p:par>
                                <p:cTn id="45" presetID="21" presetClass="entr" presetSubtype="4" fill="hold"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wheel(4)">
                                      <p:cBhvr>
                                        <p:cTn id="47" dur="500"/>
                                        <p:tgtEl>
                                          <p:spTgt spid="19"/>
                                        </p:tgtEl>
                                      </p:cBhvr>
                                    </p:animEffect>
                                  </p:childTnLst>
                                </p:cTn>
                              </p:par>
                            </p:childTnLst>
                          </p:cTn>
                        </p:par>
                      </p:childTnLst>
                    </p:cTn>
                  </p:par>
                  <p:par>
                    <p:cTn id="48" fill="hold">
                      <p:stCondLst>
                        <p:cond delay="indefinite"/>
                      </p:stCondLst>
                      <p:childTnLst>
                        <p:par>
                          <p:cTn id="49" fill="hold">
                            <p:stCondLst>
                              <p:cond delay="0"/>
                            </p:stCondLst>
                            <p:childTnLst>
                              <p:par>
                                <p:cTn id="50" presetID="21" presetClass="entr" presetSubtype="4" fill="hold" nodeType="clickEffect">
                                  <p:stCondLst>
                                    <p:cond delay="0"/>
                                  </p:stCondLst>
                                  <p:childTnLst>
                                    <p:set>
                                      <p:cBhvr>
                                        <p:cTn id="51" dur="1" fill="hold">
                                          <p:stCondLst>
                                            <p:cond delay="0"/>
                                          </p:stCondLst>
                                        </p:cTn>
                                        <p:tgtEl>
                                          <p:spTgt spid="21"/>
                                        </p:tgtEl>
                                        <p:attrNameLst>
                                          <p:attrName>style.visibility</p:attrName>
                                        </p:attrNameLst>
                                      </p:cBhvr>
                                      <p:to>
                                        <p:strVal val="visible"/>
                                      </p:to>
                                    </p:set>
                                    <p:animEffect transition="in" filter="wheel(4)">
                                      <p:cBhvr>
                                        <p:cTn id="52" dur="500"/>
                                        <p:tgtEl>
                                          <p:spTgt spid="21"/>
                                        </p:tgtEl>
                                      </p:cBhvr>
                                    </p:animEffect>
                                  </p:childTnLst>
                                </p:cTn>
                              </p:par>
                              <p:par>
                                <p:cTn id="53" presetID="21" presetClass="entr" presetSubtype="4" fill="hold" nodeType="with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wheel(4)">
                                      <p:cBhvr>
                                        <p:cTn id="55" dur="500"/>
                                        <p:tgtEl>
                                          <p:spTgt spid="22"/>
                                        </p:tgtEl>
                                      </p:cBhvr>
                                    </p:animEffect>
                                  </p:childTnLst>
                                </p:cTn>
                              </p:par>
                            </p:childTnLst>
                          </p:cTn>
                        </p:par>
                      </p:childTnLst>
                    </p:cTn>
                  </p:par>
                  <p:par>
                    <p:cTn id="56" fill="hold">
                      <p:stCondLst>
                        <p:cond delay="indefinite"/>
                      </p:stCondLst>
                      <p:childTnLst>
                        <p:par>
                          <p:cTn id="57" fill="hold">
                            <p:stCondLst>
                              <p:cond delay="0"/>
                            </p:stCondLst>
                            <p:childTnLst>
                              <p:par>
                                <p:cTn id="58" presetID="21" presetClass="entr" presetSubtype="4" fill="hold" nodeType="clickEffect">
                                  <p:stCondLst>
                                    <p:cond delay="0"/>
                                  </p:stCondLst>
                                  <p:childTnLst>
                                    <p:set>
                                      <p:cBhvr>
                                        <p:cTn id="59" dur="1" fill="hold">
                                          <p:stCondLst>
                                            <p:cond delay="0"/>
                                          </p:stCondLst>
                                        </p:cTn>
                                        <p:tgtEl>
                                          <p:spTgt spid="16"/>
                                        </p:tgtEl>
                                        <p:attrNameLst>
                                          <p:attrName>style.visibility</p:attrName>
                                        </p:attrNameLst>
                                      </p:cBhvr>
                                      <p:to>
                                        <p:strVal val="visible"/>
                                      </p:to>
                                    </p:set>
                                    <p:animEffect transition="in" filter="wheel(4)">
                                      <p:cBhvr>
                                        <p:cTn id="60" dur="500"/>
                                        <p:tgtEl>
                                          <p:spTgt spid="16"/>
                                        </p:tgtEl>
                                      </p:cBhvr>
                                    </p:animEffect>
                                  </p:childTnLst>
                                </p:cTn>
                              </p:par>
                            </p:childTnLst>
                          </p:cTn>
                        </p:par>
                      </p:childTnLst>
                    </p:cTn>
                  </p:par>
                  <p:par>
                    <p:cTn id="61" fill="hold">
                      <p:stCondLst>
                        <p:cond delay="indefinite"/>
                      </p:stCondLst>
                      <p:childTnLst>
                        <p:par>
                          <p:cTn id="62" fill="hold">
                            <p:stCondLst>
                              <p:cond delay="0"/>
                            </p:stCondLst>
                            <p:childTnLst>
                              <p:par>
                                <p:cTn id="63" presetID="21" presetClass="entr" presetSubtype="4" fill="hold" nodeType="clickEffect">
                                  <p:stCondLst>
                                    <p:cond delay="0"/>
                                  </p:stCondLst>
                                  <p:childTnLst>
                                    <p:set>
                                      <p:cBhvr>
                                        <p:cTn id="64" dur="1" fill="hold">
                                          <p:stCondLst>
                                            <p:cond delay="0"/>
                                          </p:stCondLst>
                                        </p:cTn>
                                        <p:tgtEl>
                                          <p:spTgt spid="23"/>
                                        </p:tgtEl>
                                        <p:attrNameLst>
                                          <p:attrName>style.visibility</p:attrName>
                                        </p:attrNameLst>
                                      </p:cBhvr>
                                      <p:to>
                                        <p:strVal val="visible"/>
                                      </p:to>
                                    </p:set>
                                    <p:animEffect transition="in" filter="wheel(4)">
                                      <p:cBhvr>
                                        <p:cTn id="65" dur="500"/>
                                        <p:tgtEl>
                                          <p:spTgt spid="23"/>
                                        </p:tgtEl>
                                      </p:cBhvr>
                                    </p:animEffect>
                                  </p:childTnLst>
                                </p:cTn>
                              </p:par>
                            </p:childTnLst>
                          </p:cTn>
                        </p:par>
                      </p:childTnLst>
                    </p:cTn>
                  </p:par>
                  <p:par>
                    <p:cTn id="66" fill="hold">
                      <p:stCondLst>
                        <p:cond delay="indefinite"/>
                      </p:stCondLst>
                      <p:childTnLst>
                        <p:par>
                          <p:cTn id="67" fill="hold">
                            <p:stCondLst>
                              <p:cond delay="0"/>
                            </p:stCondLst>
                            <p:childTnLst>
                              <p:par>
                                <p:cTn id="68" presetID="21" presetClass="entr" presetSubtype="4" fill="hold" nodeType="clickEffect">
                                  <p:stCondLst>
                                    <p:cond delay="0"/>
                                  </p:stCondLst>
                                  <p:childTnLst>
                                    <p:set>
                                      <p:cBhvr>
                                        <p:cTn id="69" dur="1" fill="hold">
                                          <p:stCondLst>
                                            <p:cond delay="0"/>
                                          </p:stCondLst>
                                        </p:cTn>
                                        <p:tgtEl>
                                          <p:spTgt spid="25"/>
                                        </p:tgtEl>
                                        <p:attrNameLst>
                                          <p:attrName>style.visibility</p:attrName>
                                        </p:attrNameLst>
                                      </p:cBhvr>
                                      <p:to>
                                        <p:strVal val="visible"/>
                                      </p:to>
                                    </p:set>
                                    <p:animEffect transition="in" filter="wheel(4)">
                                      <p:cBhvr>
                                        <p:cTn id="70"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Procvičení:</a:t>
            </a:r>
            <a:endParaRPr lang="cs-CZ" dirty="0"/>
          </a:p>
        </p:txBody>
      </p:sp>
      <p:sp>
        <p:nvSpPr>
          <p:cNvPr id="3" name="Zástupný symbol pro obsah 2"/>
          <p:cNvSpPr>
            <a:spLocks noGrp="1"/>
          </p:cNvSpPr>
          <p:nvPr>
            <p:ph sz="quarter" idx="1"/>
          </p:nvPr>
        </p:nvSpPr>
        <p:spPr/>
        <p:txBody>
          <a:bodyPr>
            <a:normAutofit/>
          </a:bodyPr>
          <a:lstStyle/>
          <a:p>
            <a:pPr algn="ctr">
              <a:buNone/>
            </a:pPr>
            <a:endParaRPr lang="cs-CZ" sz="3600" dirty="0" smtClean="0">
              <a:latin typeface="Times New Roman" pitchFamily="18" charset="0"/>
              <a:cs typeface="Times New Roman" pitchFamily="18" charset="0"/>
            </a:endParaRPr>
          </a:p>
          <a:p>
            <a:pPr algn="ctr">
              <a:buNone/>
            </a:pPr>
            <a:endParaRPr lang="cs-CZ" sz="3600" smtClean="0">
              <a:latin typeface="Times New Roman" pitchFamily="18" charset="0"/>
              <a:cs typeface="Times New Roman" pitchFamily="18" charset="0"/>
            </a:endParaRPr>
          </a:p>
          <a:p>
            <a:pPr algn="ctr">
              <a:buNone/>
            </a:pPr>
            <a:r>
              <a:rPr lang="cs-CZ" sz="3600" smtClean="0">
                <a:latin typeface="Times New Roman" pitchFamily="18" charset="0"/>
                <a:cs typeface="Times New Roman" pitchFamily="18" charset="0"/>
              </a:rPr>
              <a:t>Učebnice </a:t>
            </a:r>
            <a:r>
              <a:rPr lang="cs-CZ" sz="3600" dirty="0" smtClean="0">
                <a:latin typeface="Times New Roman" pitchFamily="18" charset="0"/>
                <a:cs typeface="Times New Roman" pitchFamily="18" charset="0"/>
              </a:rPr>
              <a:t>strana 70,71</a:t>
            </a:r>
            <a:r>
              <a:rPr lang="cs-CZ" sz="3600" smtClean="0">
                <a:latin typeface="Times New Roman" pitchFamily="18" charset="0"/>
                <a:cs typeface="Times New Roman" pitchFamily="18" charset="0"/>
              </a:rPr>
              <a:t>, cvičení 1-4.</a:t>
            </a:r>
            <a:endParaRPr lang="cs-CZ" sz="360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Jmění">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Jmění">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768</TotalTime>
  <Words>582</Words>
  <Application>Microsoft Office PowerPoint</Application>
  <PresentationFormat>Předvádění na obrazovce (4:3)</PresentationFormat>
  <Paragraphs>90</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Jmění</vt:lpstr>
      <vt:lpstr>Snímek 1</vt:lpstr>
      <vt:lpstr>Odborné názvy</vt:lpstr>
      <vt:lpstr>Doplňte:</vt:lpstr>
      <vt:lpstr>ODBORNÉ NÁZVY - TERMÍNY</vt:lpstr>
      <vt:lpstr>Z jakého oboru jsou následující termíny:</vt:lpstr>
      <vt:lpstr>V následujícím textu vyhledejte termíny, rozlište termíny jednoslovné a sousloví:</vt:lpstr>
      <vt:lpstr>Snímek 7</vt:lpstr>
      <vt:lpstr>Podtrhněte odborné názvy:</vt:lpstr>
      <vt:lpstr>Procvičení:</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Odborné názvy</dc:title>
  <dc:creator>Martina</dc:creator>
  <cp:lastModifiedBy>Martina</cp:lastModifiedBy>
  <cp:revision>23</cp:revision>
  <dcterms:created xsi:type="dcterms:W3CDTF">2010-11-08T18:45:59Z</dcterms:created>
  <dcterms:modified xsi:type="dcterms:W3CDTF">2011-08-31T11:47:39Z</dcterms:modified>
</cp:coreProperties>
</file>