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6" r:id="rId3"/>
    <p:sldId id="257" r:id="rId4"/>
    <p:sldId id="259" r:id="rId5"/>
    <p:sldId id="262" r:id="rId6"/>
    <p:sldId id="258" r:id="rId7"/>
    <p:sldId id="260" r:id="rId8"/>
    <p:sldId id="263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E0B8F38F-CCC1-4C01-94F8-9F55387829ED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4E02B53E-97C9-432A-80B2-35F61251BF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B8F38F-CCC1-4C01-94F8-9F55387829ED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E02B53E-97C9-432A-80B2-35F61251BF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E0B8F38F-CCC1-4C01-94F8-9F55387829ED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4E02B53E-97C9-432A-80B2-35F61251BF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B8F38F-CCC1-4C01-94F8-9F55387829ED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4E02B53E-97C9-432A-80B2-35F61251BF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B8F38F-CCC1-4C01-94F8-9F55387829ED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4E02B53E-97C9-432A-80B2-35F61251BF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B8F38F-CCC1-4C01-94F8-9F55387829ED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E02B53E-97C9-432A-80B2-35F61251BF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B8F38F-CCC1-4C01-94F8-9F55387829ED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E02B53E-97C9-432A-80B2-35F61251BF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E0B8F38F-CCC1-4C01-94F8-9F55387829ED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4E02B53E-97C9-432A-80B2-35F61251BF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E0B8F38F-CCC1-4C01-94F8-9F55387829ED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4E02B53E-97C9-432A-80B2-35F61251BF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B8F38F-CCC1-4C01-94F8-9F55387829ED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E02B53E-97C9-432A-80B2-35F61251BF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B8F38F-CCC1-4C01-94F8-9F55387829ED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E02B53E-97C9-432A-80B2-35F61251BF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E0B8F38F-CCC1-4C01-94F8-9F55387829ED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4E02B53E-97C9-432A-80B2-35F61251BF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395536" y="5229200"/>
          <a:ext cx="8136904" cy="1402080"/>
        </p:xfrm>
        <a:graphic>
          <a:graphicData uri="http://schemas.openxmlformats.org/drawingml/2006/table">
            <a:tbl>
              <a:tblPr/>
              <a:tblGrid>
                <a:gridCol w="2463466"/>
                <a:gridCol w="567343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 jazyk 7.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VY_32_INOVACE_09_Význam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slov 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- opakování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Chňoupková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Martina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Význam slov – opakování: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326832" cy="1752600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Mgr. Martina </a:t>
            </a:r>
            <a:r>
              <a:rPr lang="cs-CZ" dirty="0" err="1" smtClean="0"/>
              <a:t>Chňoupková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Elipsa 11"/>
          <p:cNvSpPr/>
          <p:nvPr/>
        </p:nvSpPr>
        <p:spPr>
          <a:xfrm>
            <a:off x="4644008" y="5373216"/>
            <a:ext cx="360040" cy="360040"/>
          </a:xfrm>
          <a:prstGeom prst="ellipse">
            <a:avLst/>
          </a:prstGeom>
          <a:solidFill>
            <a:schemeClr val="tx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4644008" y="4509120"/>
            <a:ext cx="360040" cy="360040"/>
          </a:xfrm>
          <a:prstGeom prst="ellipse">
            <a:avLst/>
          </a:prstGeom>
          <a:solidFill>
            <a:schemeClr val="tx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4644008" y="3356992"/>
            <a:ext cx="360040" cy="360040"/>
          </a:xfrm>
          <a:prstGeom prst="ellipse">
            <a:avLst/>
          </a:prstGeom>
          <a:solidFill>
            <a:schemeClr val="tx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4644008" y="1556792"/>
            <a:ext cx="360040" cy="360040"/>
          </a:xfrm>
          <a:prstGeom prst="ellipse">
            <a:avLst/>
          </a:prstGeom>
          <a:solidFill>
            <a:schemeClr val="tx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251520" y="5733256"/>
            <a:ext cx="360040" cy="360040"/>
          </a:xfrm>
          <a:prstGeom prst="ellipse">
            <a:avLst/>
          </a:prstGeom>
          <a:solidFill>
            <a:schemeClr val="tx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323528" y="4293096"/>
            <a:ext cx="360040" cy="360040"/>
          </a:xfrm>
          <a:prstGeom prst="ellipse">
            <a:avLst/>
          </a:prstGeom>
          <a:solidFill>
            <a:schemeClr val="tx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251520" y="3429000"/>
            <a:ext cx="360040" cy="360040"/>
          </a:xfrm>
          <a:prstGeom prst="ellipse">
            <a:avLst/>
          </a:prstGeom>
          <a:solidFill>
            <a:schemeClr val="tx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251520" y="1988840"/>
            <a:ext cx="360040" cy="360040"/>
          </a:xfrm>
          <a:prstGeom prst="ellipse">
            <a:avLst/>
          </a:prstGeom>
          <a:solidFill>
            <a:schemeClr val="tx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799200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empus Sans ITC" pitchFamily="82" charset="0"/>
              </a:rPr>
              <a:t>Zakroužkujte správné odpovědi:</a:t>
            </a:r>
            <a:endParaRPr lang="cs-CZ" dirty="0">
              <a:latin typeface="Tempus Sans ITC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1340768"/>
            <a:ext cx="4244280" cy="5517232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dirty="0" smtClean="0">
                <a:latin typeface="Tempus Sans ITC" pitchFamily="82" charset="0"/>
              </a:rPr>
              <a:t>Slovo </a:t>
            </a:r>
            <a:r>
              <a:rPr lang="cs-CZ" b="1" dirty="0" smtClean="0">
                <a:latin typeface="Tempus Sans ITC" pitchFamily="82" charset="0"/>
              </a:rPr>
              <a:t>míč </a:t>
            </a:r>
            <a:r>
              <a:rPr lang="cs-CZ" dirty="0" smtClean="0">
                <a:latin typeface="Tempus Sans ITC" pitchFamily="82" charset="0"/>
              </a:rPr>
              <a:t>je :</a:t>
            </a:r>
          </a:p>
          <a:p>
            <a:pPr marL="457200" indent="-457200">
              <a:buAutoNum type="alphaLcParenR"/>
            </a:pPr>
            <a:r>
              <a:rPr lang="cs-CZ" dirty="0" smtClean="0">
                <a:latin typeface="Tempus Sans ITC" pitchFamily="82" charset="0"/>
              </a:rPr>
              <a:t>mnohoznačné </a:t>
            </a:r>
          </a:p>
          <a:p>
            <a:pPr marL="457200" indent="-457200">
              <a:buAutoNum type="alphaLcParenR"/>
            </a:pPr>
            <a:r>
              <a:rPr lang="cs-CZ" dirty="0" smtClean="0">
                <a:latin typeface="Tempus Sans ITC" pitchFamily="82" charset="0"/>
              </a:rPr>
              <a:t>jednoznačné</a:t>
            </a:r>
          </a:p>
          <a:p>
            <a:pPr marL="457200" indent="-457200">
              <a:buNone/>
            </a:pPr>
            <a:endParaRPr lang="cs-CZ" dirty="0" smtClean="0">
              <a:latin typeface="Tempus Sans ITC" pitchFamily="82" charset="0"/>
            </a:endParaRPr>
          </a:p>
          <a:p>
            <a:pPr marL="457200" indent="-457200">
              <a:buNone/>
            </a:pPr>
            <a:r>
              <a:rPr lang="cs-CZ" dirty="0" smtClean="0">
                <a:latin typeface="Tempus Sans ITC" pitchFamily="82" charset="0"/>
              </a:rPr>
              <a:t>Co znamená rčení: </a:t>
            </a:r>
            <a:r>
              <a:rPr lang="cs-CZ" b="1" dirty="0" smtClean="0">
                <a:latin typeface="Tempus Sans ITC" pitchFamily="82" charset="0"/>
              </a:rPr>
              <a:t>Nemaluj </a:t>
            </a:r>
          </a:p>
          <a:p>
            <a:pPr marL="457200" indent="-457200">
              <a:buNone/>
            </a:pPr>
            <a:r>
              <a:rPr lang="cs-CZ" b="1" dirty="0" smtClean="0">
                <a:latin typeface="Tempus Sans ITC" pitchFamily="82" charset="0"/>
              </a:rPr>
              <a:t>čerta na zeď.</a:t>
            </a:r>
          </a:p>
          <a:p>
            <a:pPr marL="457200" indent="-457200">
              <a:buAutoNum type="alphaLcParenR"/>
            </a:pPr>
            <a:r>
              <a:rPr lang="cs-CZ" dirty="0" smtClean="0">
                <a:latin typeface="Tempus Sans ITC" pitchFamily="82" charset="0"/>
              </a:rPr>
              <a:t>nekresli na zeď</a:t>
            </a:r>
          </a:p>
          <a:p>
            <a:pPr marL="457200" indent="-457200">
              <a:buAutoNum type="alphaLcParenR"/>
            </a:pPr>
            <a:r>
              <a:rPr lang="cs-CZ" dirty="0" smtClean="0">
                <a:latin typeface="Tempus Sans ITC" pitchFamily="82" charset="0"/>
              </a:rPr>
              <a:t>nepřivolávej neštěstí</a:t>
            </a:r>
          </a:p>
          <a:p>
            <a:pPr marL="457200" indent="-457200">
              <a:buNone/>
            </a:pPr>
            <a:endParaRPr lang="cs-CZ" dirty="0" smtClean="0">
              <a:latin typeface="Tempus Sans ITC" pitchFamily="82" charset="0"/>
            </a:endParaRPr>
          </a:p>
          <a:p>
            <a:pPr marL="457200" indent="-457200">
              <a:buNone/>
            </a:pPr>
            <a:r>
              <a:rPr lang="cs-CZ" dirty="0" smtClean="0">
                <a:latin typeface="Tempus Sans ITC" pitchFamily="82" charset="0"/>
              </a:rPr>
              <a:t>Zakroužkujte sousloví:</a:t>
            </a:r>
          </a:p>
          <a:p>
            <a:pPr marL="457200" indent="-457200">
              <a:buAutoNum type="alphaLcParenR"/>
            </a:pPr>
            <a:r>
              <a:rPr lang="cs-CZ" dirty="0" smtClean="0">
                <a:latin typeface="Tempus Sans ITC" pitchFamily="82" charset="0"/>
              </a:rPr>
              <a:t>orbitální stanice</a:t>
            </a:r>
          </a:p>
          <a:p>
            <a:pPr marL="457200" indent="-457200">
              <a:buAutoNum type="alphaLcParenR"/>
            </a:pPr>
            <a:r>
              <a:rPr lang="cs-CZ" dirty="0" smtClean="0">
                <a:latin typeface="Tempus Sans ITC" pitchFamily="82" charset="0"/>
              </a:rPr>
              <a:t>dřevěný stůl</a:t>
            </a:r>
          </a:p>
          <a:p>
            <a:pPr marL="457200" indent="-457200">
              <a:buNone/>
            </a:pPr>
            <a:endParaRPr lang="cs-CZ" dirty="0" smtClean="0">
              <a:latin typeface="Tempus Sans ITC" pitchFamily="82" charset="0"/>
            </a:endParaRPr>
          </a:p>
          <a:p>
            <a:pPr marL="457200" indent="-457200">
              <a:buNone/>
            </a:pPr>
            <a:r>
              <a:rPr lang="cs-CZ" dirty="0" smtClean="0">
                <a:latin typeface="Tempus Sans ITC" pitchFamily="82" charset="0"/>
              </a:rPr>
              <a:t>V jakém případě se jedná o </a:t>
            </a:r>
          </a:p>
          <a:p>
            <a:pPr marL="457200" indent="-457200">
              <a:buNone/>
            </a:pPr>
            <a:r>
              <a:rPr lang="cs-CZ" dirty="0" smtClean="0">
                <a:latin typeface="Tempus Sans ITC" pitchFamily="82" charset="0"/>
              </a:rPr>
              <a:t>metonymii?</a:t>
            </a:r>
          </a:p>
          <a:p>
            <a:pPr marL="457200" indent="-457200">
              <a:buAutoNum type="alphaLcParenR"/>
            </a:pPr>
            <a:r>
              <a:rPr lang="cs-CZ" dirty="0" smtClean="0">
                <a:latin typeface="Tempus Sans ITC" pitchFamily="82" charset="0"/>
              </a:rPr>
              <a:t>číst Nerudu</a:t>
            </a:r>
          </a:p>
          <a:p>
            <a:pPr marL="457200" indent="-457200">
              <a:buAutoNum type="alphaLcParenR"/>
            </a:pPr>
            <a:r>
              <a:rPr lang="cs-CZ" dirty="0" smtClean="0">
                <a:latin typeface="Tempus Sans ITC" pitchFamily="82" charset="0"/>
              </a:rPr>
              <a:t>zub pily</a:t>
            </a:r>
          </a:p>
          <a:p>
            <a:pPr marL="457200" indent="-457200">
              <a:buAutoNum type="alphaLcParenR"/>
            </a:pPr>
            <a:endParaRPr lang="cs-CZ" dirty="0" smtClean="0">
              <a:latin typeface="Tempus Sans ITC" pitchFamily="82" charset="0"/>
            </a:endParaRPr>
          </a:p>
          <a:p>
            <a:pPr marL="457200" indent="-457200">
              <a:buNone/>
            </a:pPr>
            <a:endParaRPr lang="cs-CZ" dirty="0" smtClean="0">
              <a:latin typeface="Tempus Sans ITC" pitchFamily="82" charset="0"/>
            </a:endParaRPr>
          </a:p>
          <a:p>
            <a:pPr marL="457200" indent="-457200">
              <a:buAutoNum type="alphaLcParenR"/>
            </a:pPr>
            <a:endParaRPr lang="cs-CZ" dirty="0" smtClean="0">
              <a:latin typeface="Tempus Sans ITC" pitchFamily="82" charset="0"/>
            </a:endParaRPr>
          </a:p>
          <a:p>
            <a:pPr marL="457200" indent="-457200">
              <a:buAutoNum type="alphaLcParenR"/>
            </a:pPr>
            <a:endParaRPr lang="cs-CZ" dirty="0" smtClean="0">
              <a:latin typeface="Tempus Sans ITC" pitchFamily="82" charset="0"/>
            </a:endParaRPr>
          </a:p>
          <a:p>
            <a:pPr marL="457200" indent="-457200">
              <a:buNone/>
            </a:pPr>
            <a:endParaRPr lang="cs-CZ" sz="2200" dirty="0">
              <a:latin typeface="Tempus Sans ITC" pitchFamily="82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268760"/>
            <a:ext cx="4495800" cy="5256584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dirty="0" smtClean="0">
                <a:latin typeface="Tempus Sans ITC" pitchFamily="82" charset="0"/>
              </a:rPr>
              <a:t>Synonyma ke slovu </a:t>
            </a:r>
            <a:r>
              <a:rPr lang="cs-CZ" b="1" dirty="0" smtClean="0">
                <a:latin typeface="Tempus Sans ITC" pitchFamily="82" charset="0"/>
              </a:rPr>
              <a:t>otec</a:t>
            </a:r>
            <a:r>
              <a:rPr lang="cs-CZ" dirty="0" smtClean="0">
                <a:latin typeface="Tempus Sans ITC" pitchFamily="82" charset="0"/>
              </a:rPr>
              <a:t> jsou:</a:t>
            </a:r>
          </a:p>
          <a:p>
            <a:pPr marL="457200" indent="-457200">
              <a:buAutoNum type="alphaLcParenR"/>
            </a:pPr>
            <a:r>
              <a:rPr lang="cs-CZ" dirty="0" smtClean="0">
                <a:latin typeface="Tempus Sans ITC" pitchFamily="82" charset="0"/>
              </a:rPr>
              <a:t>táta, tatínek, </a:t>
            </a:r>
            <a:r>
              <a:rPr lang="cs-CZ" dirty="0" err="1" smtClean="0">
                <a:latin typeface="Tempus Sans ITC" pitchFamily="82" charset="0"/>
              </a:rPr>
              <a:t>taťulda</a:t>
            </a:r>
            <a:endParaRPr lang="cs-CZ" dirty="0" smtClean="0">
              <a:latin typeface="Tempus Sans ITC" pitchFamily="82" charset="0"/>
            </a:endParaRPr>
          </a:p>
          <a:p>
            <a:pPr marL="457200" indent="-457200">
              <a:buAutoNum type="alphaLcParenR"/>
            </a:pPr>
            <a:r>
              <a:rPr lang="cs-CZ" dirty="0" smtClean="0">
                <a:latin typeface="Tempus Sans ITC" pitchFamily="82" charset="0"/>
              </a:rPr>
              <a:t>táta, dědeček, děda</a:t>
            </a:r>
          </a:p>
          <a:p>
            <a:pPr marL="457200" indent="-457200">
              <a:buNone/>
            </a:pPr>
            <a:endParaRPr lang="cs-CZ" dirty="0" smtClean="0">
              <a:latin typeface="Tempus Sans ITC" pitchFamily="82" charset="0"/>
            </a:endParaRPr>
          </a:p>
          <a:p>
            <a:pPr marL="457200" indent="-457200">
              <a:buNone/>
            </a:pPr>
            <a:r>
              <a:rPr lang="cs-CZ" dirty="0" smtClean="0">
                <a:latin typeface="Tempus Sans ITC" pitchFamily="82" charset="0"/>
              </a:rPr>
              <a:t>Je večer antonymum ke slovu </a:t>
            </a:r>
          </a:p>
          <a:p>
            <a:pPr marL="457200" indent="-457200">
              <a:buNone/>
            </a:pPr>
            <a:r>
              <a:rPr lang="cs-CZ" dirty="0" smtClean="0">
                <a:latin typeface="Tempus Sans ITC" pitchFamily="82" charset="0"/>
              </a:rPr>
              <a:t>noc?</a:t>
            </a:r>
            <a:endParaRPr lang="cs-CZ" b="1" dirty="0" smtClean="0">
              <a:latin typeface="Tempus Sans ITC" pitchFamily="82" charset="0"/>
            </a:endParaRPr>
          </a:p>
          <a:p>
            <a:pPr marL="457200" indent="-457200">
              <a:buAutoNum type="alphaLcParenR"/>
            </a:pPr>
            <a:r>
              <a:rPr lang="cs-CZ" dirty="0" smtClean="0">
                <a:latin typeface="Tempus Sans ITC" pitchFamily="82" charset="0"/>
              </a:rPr>
              <a:t>ano</a:t>
            </a:r>
          </a:p>
          <a:p>
            <a:pPr marL="457200" indent="-457200">
              <a:buAutoNum type="alphaLcParenR"/>
            </a:pPr>
            <a:r>
              <a:rPr lang="cs-CZ" dirty="0" smtClean="0">
                <a:latin typeface="Tempus Sans ITC" pitchFamily="82" charset="0"/>
              </a:rPr>
              <a:t>ne</a:t>
            </a:r>
          </a:p>
          <a:p>
            <a:pPr marL="457200" indent="-457200">
              <a:buNone/>
            </a:pPr>
            <a:endParaRPr lang="cs-CZ" dirty="0" smtClean="0">
              <a:latin typeface="Tempus Sans ITC" pitchFamily="82" charset="0"/>
            </a:endParaRPr>
          </a:p>
          <a:p>
            <a:pPr marL="457200" indent="-457200">
              <a:buNone/>
            </a:pPr>
            <a:r>
              <a:rPr lang="cs-CZ" dirty="0" smtClean="0">
                <a:latin typeface="Tempus Sans ITC" pitchFamily="82" charset="0"/>
              </a:rPr>
              <a:t>Kde jsou pouze homonyma?</a:t>
            </a:r>
          </a:p>
          <a:p>
            <a:pPr marL="457200" indent="-457200">
              <a:buAutoNum type="alphaLcParenR"/>
            </a:pPr>
            <a:r>
              <a:rPr lang="cs-CZ" dirty="0" smtClean="0">
                <a:latin typeface="Tempus Sans ITC" pitchFamily="82" charset="0"/>
              </a:rPr>
              <a:t>kolej, zámek, oko</a:t>
            </a:r>
          </a:p>
          <a:p>
            <a:pPr marL="457200" indent="-457200">
              <a:buAutoNum type="alphaLcParenR"/>
            </a:pPr>
            <a:r>
              <a:rPr lang="cs-CZ" dirty="0" smtClean="0">
                <a:latin typeface="Tempus Sans ITC" pitchFamily="82" charset="0"/>
              </a:rPr>
              <a:t>los, zámek, stopka</a:t>
            </a:r>
          </a:p>
          <a:p>
            <a:pPr marL="457200" indent="-457200">
              <a:buNone/>
            </a:pPr>
            <a:endParaRPr lang="cs-CZ" dirty="0" smtClean="0">
              <a:latin typeface="Tempus Sans ITC" pitchFamily="82" charset="0"/>
            </a:endParaRPr>
          </a:p>
          <a:p>
            <a:pPr marL="457200" indent="-457200">
              <a:buNone/>
            </a:pPr>
            <a:r>
              <a:rPr lang="cs-CZ" dirty="0" smtClean="0">
                <a:latin typeface="Tempus Sans ITC" pitchFamily="82" charset="0"/>
              </a:rPr>
              <a:t>Odborné názvy jsou:</a:t>
            </a:r>
          </a:p>
          <a:p>
            <a:pPr marL="457200" indent="-457200">
              <a:buAutoNum type="alphaLcParenR"/>
            </a:pPr>
            <a:r>
              <a:rPr lang="cs-CZ" dirty="0" smtClean="0">
                <a:latin typeface="Tempus Sans ITC" pitchFamily="82" charset="0"/>
              </a:rPr>
              <a:t>příslovce, síra, Slunce</a:t>
            </a:r>
          </a:p>
          <a:p>
            <a:pPr marL="457200" indent="-457200">
              <a:buAutoNum type="alphaLcParenR"/>
            </a:pPr>
            <a:r>
              <a:rPr lang="cs-CZ" dirty="0" smtClean="0">
                <a:latin typeface="Tempus Sans ITC" pitchFamily="82" charset="0"/>
              </a:rPr>
              <a:t>měsíček, sirka, med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1" grpId="0" animBg="1"/>
      <p:bldP spid="10" grpId="0" animBg="1"/>
      <p:bldP spid="9" grpId="0" animBg="1"/>
      <p:bldP spid="8" grpId="0" animBg="1"/>
      <p:bldP spid="7" grpId="0" animBg="1"/>
      <p:bldP spid="6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1"/>
          <p:cNvSpPr>
            <a:spLocks noChangeArrowheads="1"/>
          </p:cNvSpPr>
          <p:nvPr/>
        </p:nvSpPr>
        <p:spPr bwMode="auto">
          <a:xfrm>
            <a:off x="1187624" y="332656"/>
            <a:ext cx="4032448" cy="71096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altLang="zh-CN" sz="3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empus Sans ITC" pitchFamily="82" charset="0"/>
                <a:ea typeface="Times New Roman" pitchFamily="18" charset="0"/>
                <a:cs typeface="Arial" pitchFamily="34" charset="0"/>
              </a:rPr>
              <a:t>Hledejte synonyma: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altLang="zh-CN" sz="2800" dirty="0" smtClean="0">
              <a:latin typeface="Tempus Sans ITC" pitchFamily="82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altLang="zh-CN" sz="28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empus Sans ITC" pitchFamily="82" charset="0"/>
                <a:ea typeface="Times New Roman" pitchFamily="18" charset="0"/>
                <a:cs typeface="Arial" pitchFamily="34" charset="0"/>
              </a:rPr>
              <a:t>tady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altLang="zh-CN" sz="2800" dirty="0" smtClean="0">
                <a:latin typeface="Tempus Sans ITC" pitchFamily="82" charset="0"/>
                <a:ea typeface="Times New Roman" pitchFamily="18" charset="0"/>
                <a:cs typeface="Arial" pitchFamily="34" charset="0"/>
              </a:rPr>
              <a:t>moudrý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altLang="zh-CN" sz="2800" dirty="0" smtClean="0">
                <a:latin typeface="Tempus Sans ITC" pitchFamily="82" charset="0"/>
                <a:ea typeface="Times New Roman" pitchFamily="18" charset="0"/>
                <a:cs typeface="Arial" pitchFamily="34" charset="0"/>
              </a:rPr>
              <a:t>jitro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altLang="zh-CN" sz="2800" dirty="0" smtClean="0">
                <a:latin typeface="Tempus Sans ITC" pitchFamily="82" charset="0"/>
                <a:ea typeface="Times New Roman" pitchFamily="18" charset="0"/>
                <a:cs typeface="Arial" pitchFamily="34" charset="0"/>
              </a:rPr>
              <a:t>velice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altLang="zh-CN" sz="2800" dirty="0" smtClean="0">
                <a:latin typeface="Tempus Sans ITC" pitchFamily="82" charset="0"/>
                <a:ea typeface="Times New Roman" pitchFamily="18" charset="0"/>
                <a:cs typeface="Arial" pitchFamily="34" charset="0"/>
              </a:rPr>
              <a:t>daleký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altLang="zh-CN" sz="2800" dirty="0" smtClean="0">
                <a:latin typeface="Tempus Sans ITC" pitchFamily="82" charset="0"/>
                <a:ea typeface="Times New Roman" pitchFamily="18" charset="0"/>
                <a:cs typeface="Arial" pitchFamily="34" charset="0"/>
              </a:rPr>
              <a:t>pach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altLang="zh-CN" sz="28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empus Sans ITC" pitchFamily="82" charset="0"/>
                <a:ea typeface="Times New Roman" pitchFamily="18" charset="0"/>
                <a:cs typeface="Arial" pitchFamily="34" charset="0"/>
              </a:rPr>
              <a:t>pokrm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altLang="zh-CN" sz="2800" dirty="0" smtClean="0">
                <a:latin typeface="Tempus Sans ITC" pitchFamily="82" charset="0"/>
                <a:ea typeface="Times New Roman" pitchFamily="18" charset="0"/>
                <a:cs typeface="Arial" pitchFamily="34" charset="0"/>
              </a:rPr>
              <a:t>boj</a:t>
            </a:r>
            <a:endParaRPr kumimoji="0" lang="cs-CZ" altLang="zh-CN" sz="280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empus Sans ITC" pitchFamily="82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altLang="zh-CN" sz="2800" dirty="0" smtClean="0">
                <a:latin typeface="Tempus Sans ITC" pitchFamily="82" charset="0"/>
                <a:ea typeface="Times New Roman" pitchFamily="18" charset="0"/>
                <a:cs typeface="Arial" pitchFamily="34" charset="0"/>
              </a:rPr>
              <a:t>sobecký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altLang="zh-CN" sz="28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empus Sans ITC" pitchFamily="82" charset="0"/>
                <a:ea typeface="Times New Roman" pitchFamily="18" charset="0"/>
                <a:cs typeface="Arial" pitchFamily="34" charset="0"/>
              </a:rPr>
              <a:t>obec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altLang="zh-CN" sz="2800" dirty="0" smtClean="0">
                <a:latin typeface="Tempus Sans ITC" pitchFamily="82" charset="0"/>
                <a:ea typeface="Times New Roman" pitchFamily="18" charset="0"/>
                <a:cs typeface="Arial" pitchFamily="34" charset="0"/>
              </a:rPr>
              <a:t>pracovat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altLang="zh-CN" sz="2800" dirty="0" smtClean="0">
                <a:latin typeface="Tempus Sans ITC" pitchFamily="82" charset="0"/>
                <a:ea typeface="Times New Roman" pitchFamily="18" charset="0"/>
                <a:cs typeface="Arial" pitchFamily="34" charset="0"/>
              </a:rPr>
              <a:t>mnoho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zh-CN" sz="280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empus Sans ITC" pitchFamily="82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zh-CN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empus Sans ITC" pitchFamily="82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660232" y="105273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23928" y="1268760"/>
            <a:ext cx="11993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empus Sans ITC" pitchFamily="82" charset="0"/>
              </a:rPr>
              <a:t>tu, zde</a:t>
            </a:r>
            <a:endParaRPr lang="cs-CZ" sz="2800" dirty="0">
              <a:latin typeface="Tempus Sans ITC" pitchFamily="8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23928" y="1700808"/>
            <a:ext cx="11448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empus Sans ITC" pitchFamily="82" charset="0"/>
              </a:rPr>
              <a:t>chytrý</a:t>
            </a:r>
            <a:endParaRPr lang="cs-CZ" sz="2800" dirty="0">
              <a:latin typeface="Tempus Sans ITC" pitchFamily="82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79912" y="2132856"/>
            <a:ext cx="8787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empus Sans ITC" pitchFamily="82" charset="0"/>
              </a:rPr>
              <a:t>ráno</a:t>
            </a:r>
            <a:endParaRPr lang="cs-CZ" sz="2800" dirty="0">
              <a:latin typeface="Tempus Sans ITC" pitchFamily="82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779912" y="2564904"/>
            <a:ext cx="10086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empus Sans ITC" pitchFamily="82" charset="0"/>
              </a:rPr>
              <a:t>velmi</a:t>
            </a:r>
            <a:endParaRPr lang="cs-CZ" sz="2800" dirty="0">
              <a:latin typeface="Tempus Sans ITC" pitchFamily="82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851920" y="2996952"/>
            <a:ext cx="14879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empus Sans ITC" pitchFamily="82" charset="0"/>
              </a:rPr>
              <a:t>vzdálený</a:t>
            </a:r>
            <a:endParaRPr lang="cs-CZ" sz="2800" dirty="0">
              <a:latin typeface="Tempus Sans ITC" pitchFamily="82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779912" y="3356992"/>
            <a:ext cx="11801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empus Sans ITC" pitchFamily="82" charset="0"/>
              </a:rPr>
              <a:t>zápach</a:t>
            </a:r>
            <a:endParaRPr lang="cs-CZ" sz="2800" dirty="0">
              <a:latin typeface="Tempus Sans ITC" pitchFamily="82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851920" y="3861048"/>
            <a:ext cx="8611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empus Sans ITC" pitchFamily="82" charset="0"/>
              </a:rPr>
              <a:t>jídlo</a:t>
            </a:r>
            <a:endParaRPr lang="cs-CZ" sz="2800" dirty="0">
              <a:latin typeface="Tempus Sans ITC" pitchFamily="82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779912" y="4293096"/>
            <a:ext cx="21259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empus Sans ITC" pitchFamily="82" charset="0"/>
              </a:rPr>
              <a:t>bitva, souboj</a:t>
            </a:r>
            <a:endParaRPr lang="cs-CZ" sz="2800" dirty="0">
              <a:latin typeface="Tempus Sans ITC" pitchFamily="82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23928" y="1124744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dirty="0">
              <a:latin typeface="Tempus Sans ITC" pitchFamily="82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923928" y="4725144"/>
            <a:ext cx="15440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empus Sans ITC" pitchFamily="82" charset="0"/>
              </a:rPr>
              <a:t>samolibý</a:t>
            </a:r>
            <a:endParaRPr lang="cs-CZ" sz="2800" dirty="0">
              <a:latin typeface="Tempus Sans ITC" pitchFamily="82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707904" y="5157192"/>
            <a:ext cx="12474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empus Sans ITC" pitchFamily="82" charset="0"/>
              </a:rPr>
              <a:t>vesnice</a:t>
            </a:r>
            <a:endParaRPr lang="cs-CZ" sz="2800" dirty="0">
              <a:latin typeface="Tempus Sans ITC" pitchFamily="82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923928" y="5589240"/>
            <a:ext cx="9076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empus Sans ITC" pitchFamily="82" charset="0"/>
              </a:rPr>
              <a:t>dělat</a:t>
            </a:r>
            <a:endParaRPr lang="cs-CZ" sz="2800" dirty="0">
              <a:latin typeface="Tempus Sans ITC" pitchFamily="82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923928" y="6021288"/>
            <a:ext cx="19944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empus Sans ITC" pitchFamily="82" charset="0"/>
              </a:rPr>
              <a:t>moc, hodně</a:t>
            </a:r>
            <a:endParaRPr lang="cs-CZ" sz="2800" dirty="0">
              <a:latin typeface="Tempus Sans ITC" pitchFamily="82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3" grpId="0"/>
      <p:bldP spid="15" grpId="0"/>
      <p:bldP spid="16" grpId="0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3391806"/>
          </a:xfrm>
        </p:spPr>
        <p:txBody>
          <a:bodyPr>
            <a:normAutofit/>
          </a:bodyPr>
          <a:lstStyle/>
          <a:p>
            <a:pPr algn="ctr"/>
            <a:r>
              <a:rPr lang="cs-CZ" sz="6600" dirty="0" smtClean="0">
                <a:latin typeface="Tempus Sans ITC" pitchFamily="82" charset="0"/>
              </a:rPr>
              <a:t>Skládačka - synonyma</a:t>
            </a:r>
            <a:endParaRPr lang="cs-CZ" sz="6600" dirty="0">
              <a:latin typeface="Tempus Sans ITC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395536" y="260648"/>
            <a:ext cx="849694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empus Sans ITC" pitchFamily="82" charset="0"/>
              </a:rPr>
              <a:t>Božena ___________ </a:t>
            </a:r>
            <a:r>
              <a:rPr lang="cs-CZ" sz="2400" i="1" dirty="0" smtClean="0">
                <a:latin typeface="Tempus Sans ITC" pitchFamily="82" charset="0"/>
              </a:rPr>
              <a:t>(tajenka)</a:t>
            </a:r>
            <a:r>
              <a:rPr lang="cs-CZ" sz="2400" dirty="0" smtClean="0">
                <a:latin typeface="Tempus Sans ITC" pitchFamily="82" charset="0"/>
              </a:rPr>
              <a:t> prožila celý život v ponižující chudobě a často i v hladu. Korespondence ukazuje, že byla nucena opakovaně žádat o pomoc v českých vlasteneckých kruzích. Neúčinnost této pomoci kontrastuje s velkolepým pohřbem, který jí vlastenci uspořádali a s posmrtnou slávou, které se jí dostalo. </a:t>
            </a:r>
            <a:endParaRPr lang="cs-CZ" sz="2400" dirty="0">
              <a:latin typeface="Tempus Sans ITC" pitchFamily="82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5536" y="2708920"/>
            <a:ext cx="5300425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empus Sans ITC" pitchFamily="82" charset="0"/>
              </a:rPr>
              <a:t>Popletená antonyma:</a:t>
            </a:r>
          </a:p>
          <a:p>
            <a:pPr marL="457200" indent="-457200">
              <a:buAutoNum type="arabicPeriod"/>
            </a:pPr>
            <a:r>
              <a:rPr lang="cs-CZ" sz="2400" dirty="0" smtClean="0">
                <a:latin typeface="Tempus Sans ITC" pitchFamily="82" charset="0"/>
              </a:rPr>
              <a:t>velký			konec - V</a:t>
            </a:r>
          </a:p>
          <a:p>
            <a:pPr marL="457200" indent="-457200">
              <a:buAutoNum type="arabicPeriod"/>
            </a:pPr>
            <a:r>
              <a:rPr lang="cs-CZ" sz="2400" dirty="0" smtClean="0">
                <a:latin typeface="Tempus Sans ITC" pitchFamily="82" charset="0"/>
              </a:rPr>
              <a:t>lež				mír - O</a:t>
            </a:r>
          </a:p>
          <a:p>
            <a:pPr marL="457200" indent="-457200">
              <a:buAutoNum type="arabicPeriod"/>
            </a:pPr>
            <a:r>
              <a:rPr lang="cs-CZ" sz="2400" dirty="0" smtClean="0">
                <a:latin typeface="Tempus Sans ITC" pitchFamily="82" charset="0"/>
              </a:rPr>
              <a:t>uvnitř			jih - C</a:t>
            </a:r>
          </a:p>
          <a:p>
            <a:pPr marL="457200" indent="-457200">
              <a:buAutoNum type="arabicPeriod"/>
            </a:pPr>
            <a:r>
              <a:rPr lang="cs-CZ" sz="2400" dirty="0" smtClean="0">
                <a:latin typeface="Tempus Sans ITC" pitchFamily="82" charset="0"/>
              </a:rPr>
              <a:t>sever			světlo - Á</a:t>
            </a:r>
          </a:p>
          <a:p>
            <a:pPr marL="457200" indent="-457200">
              <a:buAutoNum type="arabicPeriod"/>
            </a:pPr>
            <a:r>
              <a:rPr lang="cs-CZ" sz="2400" dirty="0" smtClean="0">
                <a:latin typeface="Tempus Sans ITC" pitchFamily="82" charset="0"/>
              </a:rPr>
              <a:t>válka			malý - N</a:t>
            </a:r>
          </a:p>
          <a:p>
            <a:pPr marL="457200" indent="-457200">
              <a:buAutoNum type="arabicPeriod"/>
            </a:pPr>
            <a:r>
              <a:rPr lang="cs-CZ" sz="2400" dirty="0" smtClean="0">
                <a:latin typeface="Tempus Sans ITC" pitchFamily="82" charset="0"/>
              </a:rPr>
              <a:t>začátek			pravda - Ě</a:t>
            </a:r>
          </a:p>
          <a:p>
            <a:pPr marL="457200" indent="-457200">
              <a:buAutoNum type="arabicPeriod"/>
            </a:pPr>
            <a:r>
              <a:rPr lang="cs-CZ" sz="2400" dirty="0" smtClean="0">
                <a:latin typeface="Tempus Sans ITC" pitchFamily="82" charset="0"/>
              </a:rPr>
              <a:t>tma			venku - M</a:t>
            </a:r>
          </a:p>
          <a:p>
            <a:pPr marL="457200" indent="-457200">
              <a:buAutoNum type="arabicPeriod"/>
            </a:pPr>
            <a:endParaRPr lang="cs-CZ" sz="2400" dirty="0">
              <a:latin typeface="Tempus Sans ITC" pitchFamily="82" charset="0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7812360" y="2780928"/>
          <a:ext cx="839416" cy="3435096"/>
        </p:xfrm>
        <a:graphic>
          <a:graphicData uri="http://schemas.openxmlformats.org/drawingml/2006/table">
            <a:tbl>
              <a:tblPr/>
              <a:tblGrid>
                <a:gridCol w="419708"/>
                <a:gridCol w="419708"/>
              </a:tblGrid>
              <a:tr h="2160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Calibri"/>
                          <a:ea typeface="Calibri"/>
                          <a:cs typeface="Times New Roman"/>
                        </a:rPr>
                        <a:t>1.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Calibri"/>
                          <a:ea typeface="Calibri"/>
                          <a:cs typeface="Times New Roman"/>
                        </a:rPr>
                        <a:t>2.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Calibri"/>
                          <a:ea typeface="Calibri"/>
                          <a:cs typeface="Times New Roman"/>
                        </a:rPr>
                        <a:t>Ě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Calibri"/>
                          <a:ea typeface="Calibri"/>
                          <a:cs typeface="Times New Roman"/>
                        </a:rPr>
                        <a:t>3.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Calibri"/>
                          <a:ea typeface="Calibri"/>
                          <a:cs typeface="Times New Roman"/>
                        </a:rPr>
                        <a:t>4.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Calibri"/>
                          <a:ea typeface="Calibri"/>
                          <a:cs typeface="Times New Roman"/>
                        </a:rPr>
                        <a:t>5.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Calibri"/>
                          <a:ea typeface="Calibri"/>
                          <a:cs typeface="Times New Roman"/>
                        </a:rPr>
                        <a:t>6.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Calibri"/>
                          <a:ea typeface="Calibri"/>
                          <a:cs typeface="Times New Roman"/>
                        </a:rPr>
                        <a:t>7.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Calibri"/>
                          <a:ea typeface="Calibri"/>
                          <a:cs typeface="Times New Roman"/>
                        </a:rPr>
                        <a:t>Á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6228184" y="2852936"/>
          <a:ext cx="839416" cy="3435096"/>
        </p:xfrm>
        <a:graphic>
          <a:graphicData uri="http://schemas.openxmlformats.org/drawingml/2006/table">
            <a:tbl>
              <a:tblPr/>
              <a:tblGrid>
                <a:gridCol w="419708"/>
                <a:gridCol w="419708"/>
              </a:tblGrid>
              <a:tr h="2160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Calibri"/>
                          <a:ea typeface="Calibri"/>
                          <a:cs typeface="Times New Roman"/>
                        </a:rPr>
                        <a:t>1.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Calibri"/>
                          <a:ea typeface="Calibri"/>
                          <a:cs typeface="Times New Roman"/>
                        </a:rPr>
                        <a:t>2.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Calibri"/>
                          <a:ea typeface="Calibri"/>
                          <a:cs typeface="Times New Roman"/>
                        </a:rPr>
                        <a:t>3.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Calibri"/>
                          <a:ea typeface="Calibri"/>
                          <a:cs typeface="Times New Roman"/>
                        </a:rPr>
                        <a:t>4.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Calibri"/>
                          <a:ea typeface="Calibri"/>
                          <a:cs typeface="Times New Roman"/>
                        </a:rPr>
                        <a:t>5.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Calibri"/>
                          <a:ea typeface="Calibri"/>
                          <a:cs typeface="Times New Roman"/>
                        </a:rPr>
                        <a:t>6.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Calibri"/>
                          <a:ea typeface="Calibri"/>
                          <a:cs typeface="Times New Roman"/>
                        </a:rPr>
                        <a:t>7.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Tempus Sans ITC" pitchFamily="82" charset="0"/>
              </a:rPr>
              <a:t>Najděte ustálená sousloví s přídavnými jmény přivlastňovacími:</a:t>
            </a:r>
            <a:endParaRPr lang="cs-CZ" dirty="0">
              <a:latin typeface="Tempus Sans ITC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4000" dirty="0" smtClean="0">
                <a:latin typeface="Tempus Sans ITC" pitchFamily="82" charset="0"/>
              </a:rPr>
              <a:t>Brod</a:t>
            </a:r>
          </a:p>
          <a:p>
            <a:pPr>
              <a:buNone/>
            </a:pPr>
            <a:r>
              <a:rPr lang="cs-CZ" sz="4000" dirty="0" smtClean="0">
                <a:latin typeface="Tempus Sans ITC" pitchFamily="82" charset="0"/>
              </a:rPr>
              <a:t>archa</a:t>
            </a:r>
          </a:p>
          <a:p>
            <a:pPr>
              <a:buNone/>
            </a:pPr>
            <a:r>
              <a:rPr lang="cs-CZ" sz="4000" dirty="0" smtClean="0">
                <a:latin typeface="Tempus Sans ITC" pitchFamily="82" charset="0"/>
              </a:rPr>
              <a:t>šíp</a:t>
            </a:r>
          </a:p>
          <a:p>
            <a:pPr>
              <a:buNone/>
            </a:pPr>
            <a:r>
              <a:rPr lang="cs-CZ" sz="4000" dirty="0" smtClean="0">
                <a:latin typeface="Tempus Sans ITC" pitchFamily="82" charset="0"/>
              </a:rPr>
              <a:t>pád</a:t>
            </a:r>
          </a:p>
          <a:p>
            <a:pPr>
              <a:buNone/>
            </a:pPr>
            <a:r>
              <a:rPr lang="cs-CZ" sz="4000" dirty="0" smtClean="0">
                <a:latin typeface="Tempus Sans ITC" pitchFamily="82" charset="0"/>
              </a:rPr>
              <a:t>vejce</a:t>
            </a:r>
          </a:p>
          <a:p>
            <a:pPr>
              <a:buNone/>
            </a:pPr>
            <a:endParaRPr lang="cs-CZ" sz="4000" dirty="0" smtClean="0">
              <a:latin typeface="Tempus Sans ITC" pitchFamily="82" charset="0"/>
            </a:endParaRPr>
          </a:p>
          <a:p>
            <a:pPr>
              <a:buNone/>
            </a:pPr>
            <a:endParaRPr lang="cs-CZ" sz="4000" dirty="0">
              <a:latin typeface="Tempus Sans ITC" pitchFamily="82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4000" dirty="0" smtClean="0">
                <a:latin typeface="Tempus Sans ITC" pitchFamily="82" charset="0"/>
              </a:rPr>
              <a:t>Havlíčkův</a:t>
            </a:r>
          </a:p>
          <a:p>
            <a:pPr>
              <a:buNone/>
            </a:pPr>
            <a:r>
              <a:rPr lang="cs-CZ" sz="4000" dirty="0" err="1" smtClean="0">
                <a:latin typeface="Tempus Sans ITC" pitchFamily="82" charset="0"/>
              </a:rPr>
              <a:t>Noemova</a:t>
            </a:r>
            <a:endParaRPr lang="cs-CZ" sz="4000" dirty="0" smtClean="0">
              <a:latin typeface="Tempus Sans ITC" pitchFamily="82" charset="0"/>
            </a:endParaRPr>
          </a:p>
          <a:p>
            <a:pPr>
              <a:buNone/>
            </a:pPr>
            <a:r>
              <a:rPr lang="cs-CZ" sz="4000" dirty="0" smtClean="0">
                <a:latin typeface="Tempus Sans ITC" pitchFamily="82" charset="0"/>
              </a:rPr>
              <a:t>Amorův</a:t>
            </a:r>
          </a:p>
          <a:p>
            <a:pPr>
              <a:buNone/>
            </a:pPr>
            <a:r>
              <a:rPr lang="cs-CZ" sz="4000" dirty="0" err="1" smtClean="0">
                <a:latin typeface="Tempus Sans ITC" pitchFamily="82" charset="0"/>
              </a:rPr>
              <a:t>Ikarrův</a:t>
            </a:r>
            <a:endParaRPr lang="cs-CZ" sz="4000" dirty="0" smtClean="0">
              <a:latin typeface="Tempus Sans ITC" pitchFamily="82" charset="0"/>
            </a:endParaRPr>
          </a:p>
          <a:p>
            <a:pPr>
              <a:buNone/>
            </a:pPr>
            <a:r>
              <a:rPr lang="cs-CZ" sz="4000" dirty="0" smtClean="0">
                <a:latin typeface="Tempus Sans ITC" pitchFamily="82" charset="0"/>
              </a:rPr>
              <a:t>Kolumbovo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3200" dirty="0" smtClean="0">
                <a:latin typeface="Tempus Sans ITC" pitchFamily="82" charset="0"/>
              </a:rPr>
              <a:t>Vyhledejte </a:t>
            </a:r>
            <a:r>
              <a:rPr lang="cs-CZ" sz="3200" dirty="0" err="1" smtClean="0">
                <a:latin typeface="Tempus Sans ITC" pitchFamily="82" charset="0"/>
              </a:rPr>
              <a:t>temíny</a:t>
            </a:r>
            <a:r>
              <a:rPr lang="cs-CZ" sz="3200" dirty="0" smtClean="0">
                <a:latin typeface="Tempus Sans ITC" pitchFamily="82" charset="0"/>
              </a:rPr>
              <a:t>, uveďte, zda se jedná o sousloví (S) nebo jednoslovné pojmenování (JP):</a:t>
            </a:r>
            <a:endParaRPr lang="cs-CZ" sz="3200" dirty="0">
              <a:latin typeface="Tempus Sans ITC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Tempus Sans ITC" pitchFamily="82" charset="0"/>
              </a:rPr>
              <a:t>Čtverec je pravidelný čtyřúhelník.</a:t>
            </a:r>
          </a:p>
          <a:p>
            <a:r>
              <a:rPr lang="cs-CZ" dirty="0" smtClean="0">
                <a:latin typeface="Tempus Sans ITC" pitchFamily="82" charset="0"/>
              </a:rPr>
              <a:t>Kapraď samec je známý druh kapradin.</a:t>
            </a:r>
          </a:p>
          <a:p>
            <a:r>
              <a:rPr lang="cs-CZ" dirty="0" smtClean="0">
                <a:latin typeface="Tempus Sans ITC" pitchFamily="82" charset="0"/>
              </a:rPr>
              <a:t>Mléčný chrup se vyskytuje převážně u dětí.</a:t>
            </a:r>
          </a:p>
          <a:p>
            <a:r>
              <a:rPr lang="cs-CZ" dirty="0" smtClean="0">
                <a:latin typeface="Tempus Sans ITC" pitchFamily="82" charset="0"/>
              </a:rPr>
              <a:t>Klíč je grafický symbol, přítomný na počátku každé notové osnovy.</a:t>
            </a:r>
          </a:p>
          <a:p>
            <a:endParaRPr lang="cs-CZ" dirty="0">
              <a:latin typeface="Tempus Sans ITC" pitchFamily="82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Tempus Sans ITC" pitchFamily="82" charset="0"/>
              </a:rPr>
              <a:t>čtverec, čtyřúhelník – JP</a:t>
            </a:r>
          </a:p>
          <a:p>
            <a:r>
              <a:rPr lang="cs-CZ" dirty="0" smtClean="0">
                <a:latin typeface="Tempus Sans ITC" pitchFamily="82" charset="0"/>
              </a:rPr>
              <a:t>kapraď samec, kapradin – S, JP</a:t>
            </a:r>
          </a:p>
          <a:p>
            <a:r>
              <a:rPr lang="cs-CZ" dirty="0" smtClean="0">
                <a:latin typeface="Tempus Sans ITC" pitchFamily="82" charset="0"/>
              </a:rPr>
              <a:t>mléčný chrup – S</a:t>
            </a:r>
          </a:p>
          <a:p>
            <a:endParaRPr lang="cs-CZ" dirty="0" smtClean="0">
              <a:latin typeface="Tempus Sans ITC" pitchFamily="82" charset="0"/>
            </a:endParaRPr>
          </a:p>
          <a:p>
            <a:endParaRPr lang="cs-CZ" dirty="0" smtClean="0">
              <a:latin typeface="Tempus Sans ITC" pitchFamily="82" charset="0"/>
            </a:endParaRPr>
          </a:p>
          <a:p>
            <a:r>
              <a:rPr lang="cs-CZ" dirty="0" smtClean="0">
                <a:latin typeface="Tempus Sans ITC" pitchFamily="82" charset="0"/>
              </a:rPr>
              <a:t>klíč, grafický symbol, notové osnovy – JP, S, </a:t>
            </a:r>
            <a:r>
              <a:rPr lang="cs-CZ" smtClean="0">
                <a:latin typeface="Tempus Sans ITC" pitchFamily="82" charset="0"/>
              </a:rPr>
              <a:t>S</a:t>
            </a:r>
            <a:endParaRPr lang="cs-CZ" dirty="0" smtClean="0">
              <a:latin typeface="Tempus Sans ITC" pitchFamily="82" charset="0"/>
            </a:endParaRPr>
          </a:p>
          <a:p>
            <a:pPr>
              <a:buNone/>
            </a:pPr>
            <a:endParaRPr lang="cs-CZ" dirty="0" smtClean="0">
              <a:latin typeface="Tempus Sans ITC" pitchFamily="82" charset="0"/>
            </a:endParaRPr>
          </a:p>
          <a:p>
            <a:pPr>
              <a:buNone/>
            </a:pPr>
            <a:endParaRPr lang="cs-CZ" dirty="0" smtClean="0">
              <a:latin typeface="Tempus Sans ITC" pitchFamily="82" charset="0"/>
            </a:endParaRPr>
          </a:p>
          <a:p>
            <a:pPr>
              <a:buNone/>
            </a:pPr>
            <a:endParaRPr lang="cs-CZ" dirty="0">
              <a:latin typeface="Tempus Sans ITC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3607830"/>
          </a:xfrm>
        </p:spPr>
        <p:txBody>
          <a:bodyPr>
            <a:noAutofit/>
          </a:bodyPr>
          <a:lstStyle/>
          <a:p>
            <a:pPr algn="ctr"/>
            <a:r>
              <a:rPr lang="cs-CZ" sz="7200" dirty="0" smtClean="0">
                <a:latin typeface="Tempus Sans ITC" pitchFamily="82" charset="0"/>
              </a:rPr>
              <a:t>Hopsavý rébus</a:t>
            </a:r>
            <a:endParaRPr lang="cs-CZ" sz="7200" dirty="0">
              <a:latin typeface="Tempus Sans ITC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102</TotalTime>
  <Words>356</Words>
  <Application>Microsoft Office PowerPoint</Application>
  <PresentationFormat>Předvádění na obrazovce (4:3)</PresentationFormat>
  <Paragraphs>129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Lití písma</vt:lpstr>
      <vt:lpstr>Snímek 1</vt:lpstr>
      <vt:lpstr>Význam slov – opakování:</vt:lpstr>
      <vt:lpstr>Zakroužkujte správné odpovědi:</vt:lpstr>
      <vt:lpstr>Snímek 4</vt:lpstr>
      <vt:lpstr>Skládačka - synonyma</vt:lpstr>
      <vt:lpstr>Snímek 6</vt:lpstr>
      <vt:lpstr>Najděte ustálená sousloví s přídavnými jmény přivlastňovacími:</vt:lpstr>
      <vt:lpstr>Vyhledejte temíny, uveďte, zda se jedná o sousloví (S) nebo jednoslovné pojmenování (JP):</vt:lpstr>
      <vt:lpstr>Hopsavý rébus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Martina</dc:creator>
  <cp:lastModifiedBy>Martina</cp:lastModifiedBy>
  <cp:revision>14</cp:revision>
  <dcterms:created xsi:type="dcterms:W3CDTF">2010-11-09T07:21:20Z</dcterms:created>
  <dcterms:modified xsi:type="dcterms:W3CDTF">2011-08-31T11:48:15Z</dcterms:modified>
</cp:coreProperties>
</file>