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2" r:id="rId2"/>
    <p:sldId id="256" r:id="rId3"/>
    <p:sldId id="261" r:id="rId4"/>
    <p:sldId id="257" r:id="rId5"/>
    <p:sldId id="258" r:id="rId6"/>
    <p:sldId id="259" r:id="rId7"/>
    <p:sldId id="260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45" d="100"/>
          <a:sy n="45" d="100"/>
        </p:scale>
        <p:origin x="-1230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457200" y="3699804"/>
            <a:ext cx="8305800" cy="1143000"/>
          </a:xfrm>
        </p:spPr>
        <p:txBody>
          <a:bodyPr>
            <a:noAutofit/>
          </a:bodyPr>
          <a:lstStyle>
            <a:lvl1pPr marL="0" indent="0" algn="ctr">
              <a:buNone/>
              <a:defRPr sz="2200" spc="10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Nadpis 27"/>
          <p:cNvSpPr>
            <a:spLocks noGrp="1"/>
          </p:cNvSpPr>
          <p:nvPr>
            <p:ph type="ctrTitle"/>
          </p:nvPr>
        </p:nvSpPr>
        <p:spPr>
          <a:xfrm>
            <a:off x="457200" y="1433732"/>
            <a:ext cx="8305800" cy="1981200"/>
          </a:xfrm>
          <a:ln w="6350" cap="rnd">
            <a:noFill/>
          </a:ln>
        </p:spPr>
        <p:txBody>
          <a:bodyPr anchor="b" anchorCtr="0">
            <a:noAutofit/>
          </a:bodyPr>
          <a:lstStyle>
            <a:lvl1pPr algn="ctr">
              <a:defRPr lang="en-US" sz="4800" b="0" dirty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50800" dist="25400" dir="13500000">
                    <a:srgbClr val="000000">
                      <a:alpha val="70000"/>
                    </a:srgbClr>
                  </a:innerShdw>
                </a:effectLst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cxnSp>
        <p:nvCxnSpPr>
          <p:cNvPr id="8" name="Přímá spojovací čára 7"/>
          <p:cNvCxnSpPr/>
          <p:nvPr/>
        </p:nvCxnSpPr>
        <p:spPr>
          <a:xfrm>
            <a:off x="1463626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ovací čára 12"/>
          <p:cNvCxnSpPr/>
          <p:nvPr/>
        </p:nvCxnSpPr>
        <p:spPr>
          <a:xfrm>
            <a:off x="4708574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Elipsa 13"/>
          <p:cNvSpPr/>
          <p:nvPr/>
        </p:nvSpPr>
        <p:spPr>
          <a:xfrm>
            <a:off x="4540348" y="3526302"/>
            <a:ext cx="45720" cy="45720"/>
          </a:xfrm>
          <a:prstGeom prst="ellipse">
            <a:avLst/>
          </a:prstGeom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2">
            <a:schemeClr val="accent2"/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Zástupný symbol pro datum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C3B967-50F4-4D89-AE00-3B5CFC37E40E}" type="datetimeFigureOut">
              <a:rPr lang="cs-CZ" smtClean="0"/>
              <a:pPr/>
              <a:t>31.8.2011</a:t>
            </a:fld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0BBA6C21-918E-411F-84F8-00813E6E93A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ástupný symbol pro obsah 8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4CC3B967-50F4-4D89-AE00-3B5CFC37E40E}" type="datetimeFigureOut">
              <a:rPr lang="cs-CZ" smtClean="0"/>
              <a:pPr/>
              <a:t>31.8.2011</a:t>
            </a:fld>
            <a:endParaRPr lang="cs-CZ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 algn="ctr">
              <a:defRPr/>
            </a:lvl1pPr>
          </a:lstStyle>
          <a:p>
            <a:fld id="{0BBA6C21-918E-411F-84F8-00813E6E93A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6" name="Zástupný symbol pro zápatí 15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C3B967-50F4-4D89-AE00-3B5CFC37E40E}" type="datetimeFigureOut">
              <a:rPr lang="cs-CZ" smtClean="0"/>
              <a:pPr/>
              <a:t>31.8.2011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BA6C21-918E-411F-84F8-00813E6E93A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3505200"/>
            <a:ext cx="7924800" cy="137160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lang="en-US" sz="4800" b="0" dirty="0">
                <a:ln w="3200">
                  <a:solidFill>
                    <a:schemeClr val="bg2">
                      <a:shade val="2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38100" dist="25400" dir="13500000">
                    <a:prstClr val="black">
                      <a:alpha val="70000"/>
                    </a:prstClr>
                  </a:innerShdw>
                </a:effectLst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685800" y="4958864"/>
            <a:ext cx="7924800" cy="984736"/>
          </a:xfrm>
        </p:spPr>
        <p:txBody>
          <a:bodyPr anchor="t"/>
          <a:lstStyle>
            <a:lvl1pPr marL="0" indent="0">
              <a:buNone/>
              <a:defRPr sz="2000" spc="10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cxnSp>
        <p:nvCxnSpPr>
          <p:cNvPr id="7" name="Přímá spojovací čára 6"/>
          <p:cNvCxnSpPr/>
          <p:nvPr/>
        </p:nvCxnSpPr>
        <p:spPr>
          <a:xfrm>
            <a:off x="685800" y="4916992"/>
            <a:ext cx="7924800" cy="4301"/>
          </a:xfrm>
          <a:prstGeom prst="line">
            <a:avLst/>
          </a:prstGeom>
          <a:noFill/>
          <a:ln w="9525" cap="flat" cmpd="sng" algn="ctr">
            <a:solidFill>
              <a:srgbClr val="E9E9E8"/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C3B967-50F4-4D89-AE00-3B5CFC37E40E}" type="datetimeFigureOut">
              <a:rPr lang="cs-CZ" smtClean="0"/>
              <a:pPr/>
              <a:t>31.8.2011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BA6C21-918E-411F-84F8-00813E6E93A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half" idx="1"/>
          </p:nvPr>
        </p:nvSpPr>
        <p:spPr>
          <a:xfrm>
            <a:off x="457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BA6C21-918E-411F-84F8-00813E6E93A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C3B967-50F4-4D89-AE00-3B5CFC37E40E}" type="datetimeFigureOut">
              <a:rPr lang="cs-CZ" smtClean="0"/>
              <a:pPr/>
              <a:t>31.8.2011</a:t>
            </a:fld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  <a:sp3d prstMaterial="flat"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32" name="Zástupný symbol pro obsah 31"/>
          <p:cNvSpPr>
            <a:spLocks noGrp="1"/>
          </p:cNvSpPr>
          <p:nvPr>
            <p:ph sz="half" idx="2"/>
          </p:nvPr>
        </p:nvSpPr>
        <p:spPr>
          <a:xfrm>
            <a:off x="457200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34" name="Zástupný symbol pro obsah 33"/>
          <p:cNvSpPr>
            <a:spLocks noGrp="1"/>
          </p:cNvSpPr>
          <p:nvPr>
            <p:ph sz="quarter" idx="4"/>
          </p:nvPr>
        </p:nvSpPr>
        <p:spPr>
          <a:xfrm>
            <a:off x="4649788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idx="3"/>
          </p:nvPr>
        </p:nvSpPr>
        <p:spPr>
          <a:xfrm>
            <a:off x="4648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 baseline="0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cxnSp>
        <p:nvCxnSpPr>
          <p:cNvPr id="10" name="Přímá spojovací čára 9"/>
          <p:cNvCxnSpPr/>
          <p:nvPr/>
        </p:nvCxnSpPr>
        <p:spPr>
          <a:xfrm>
            <a:off x="562945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římá spojovací čára 16"/>
          <p:cNvCxnSpPr/>
          <p:nvPr/>
        </p:nvCxnSpPr>
        <p:spPr>
          <a:xfrm>
            <a:off x="4754880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C3B967-50F4-4D89-AE00-3B5CFC37E40E}" type="datetimeFigureOut">
              <a:rPr lang="cs-CZ" smtClean="0"/>
              <a:pPr/>
              <a:t>31.8.2011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BA6C21-918E-411F-84F8-00813E6E93A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C3B967-50F4-4D89-AE00-3B5CFC37E40E}" type="datetimeFigureOut">
              <a:rPr lang="cs-CZ" smtClean="0"/>
              <a:pPr/>
              <a:t>31.8.2011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BA6C21-918E-411F-84F8-00813E6E93A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Zástupný symbol pro obsah 28"/>
          <p:cNvSpPr>
            <a:spLocks noGrp="1"/>
          </p:cNvSpPr>
          <p:nvPr>
            <p:ph sz="quarter" idx="1"/>
          </p:nvPr>
        </p:nvSpPr>
        <p:spPr>
          <a:xfrm>
            <a:off x="457200" y="457200"/>
            <a:ext cx="6248400" cy="5715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781800" y="1600200"/>
            <a:ext cx="1984248" cy="3733800"/>
          </a:xfrm>
        </p:spPr>
        <p:txBody>
          <a:bodyPr tIns="45720" bIns="45720"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31" name="Nadpis 30"/>
          <p:cNvSpPr>
            <a:spLocks noGrp="1"/>
          </p:cNvSpPr>
          <p:nvPr>
            <p:ph type="title"/>
          </p:nvPr>
        </p:nvSpPr>
        <p:spPr>
          <a:xfrm>
            <a:off x="6781800" y="457200"/>
            <a:ext cx="19812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8" name="Zástupný symbol pro datum 7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4CC3B967-50F4-4D89-AE00-3B5CFC37E40E}" type="datetimeFigureOut">
              <a:rPr lang="cs-CZ" smtClean="0"/>
              <a:pPr/>
              <a:t>31.8.2011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0BBA6C21-918E-411F-84F8-00813E6E93A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629400" y="457200"/>
            <a:ext cx="20574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457200" y="457200"/>
            <a:ext cx="6019800" cy="5562600"/>
          </a:xfrm>
          <a:solidFill>
            <a:schemeClr val="tx2">
              <a:tint val="40000"/>
            </a:schemeClr>
          </a:solidFill>
          <a:effectLst>
            <a:outerShdw blurRad="88900" sx="103000" sy="103000" algn="ctr" rotWithShape="0">
              <a:prstClr val="black">
                <a:alpha val="32000"/>
              </a:prstClr>
            </a:outerShdw>
            <a:softEdge rad="127000"/>
          </a:effectLst>
        </p:spPr>
        <p:txBody>
          <a:bodyPr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629400" y="1600200"/>
            <a:ext cx="2057400" cy="4419600"/>
          </a:xfrm>
        </p:spPr>
        <p:txBody>
          <a:bodyPr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FontTx/>
              <a:buNone/>
              <a:defRPr sz="1600" b="0">
                <a:solidFill>
                  <a:schemeClr val="tx2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8" name="Zástupný symbol pro datum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C3B967-50F4-4D89-AE00-3B5CFC37E40E}" type="datetimeFigureOut">
              <a:rPr lang="cs-CZ" smtClean="0"/>
              <a:pPr/>
              <a:t>31.8.2011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0BBA6C21-918E-411F-84F8-00813E6E93A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C3B967-50F4-4D89-AE00-3B5CFC37E40E}" type="datetimeFigureOut">
              <a:rPr lang="cs-CZ" smtClean="0"/>
              <a:pPr/>
              <a:t>31.8.2011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BA6C21-918E-411F-84F8-00813E6E93A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C3B967-50F4-4D89-AE00-3B5CFC37E40E}" type="datetimeFigureOut">
              <a:rPr lang="cs-CZ" smtClean="0"/>
              <a:pPr/>
              <a:t>31.8.2011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BA6C21-918E-411F-84F8-00813E6E93A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ástupný symbol pro text 8"/>
          <p:cNvSpPr>
            <a:spLocks noGrp="1"/>
          </p:cNvSpPr>
          <p:nvPr>
            <p:ph type="body" idx="1"/>
          </p:nvPr>
        </p:nvSpPr>
        <p:spPr>
          <a:xfrm>
            <a:off x="457200" y="1447800"/>
            <a:ext cx="8229600" cy="46783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4" name="Zástupný symbol pro datum 23"/>
          <p:cNvSpPr>
            <a:spLocks noGrp="1"/>
          </p:cNvSpPr>
          <p:nvPr>
            <p:ph type="dt" sz="half" idx="2"/>
          </p:nvPr>
        </p:nvSpPr>
        <p:spPr>
          <a:xfrm>
            <a:off x="5791200" y="6203667"/>
            <a:ext cx="2590800" cy="384048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4CC3B967-50F4-4D89-AE00-3B5CFC37E40E}" type="datetimeFigureOut">
              <a:rPr lang="cs-CZ" smtClean="0"/>
              <a:pPr/>
              <a:t>31.8.2011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3"/>
          </p:nvPr>
        </p:nvSpPr>
        <p:spPr>
          <a:xfrm>
            <a:off x="2133600" y="6203667"/>
            <a:ext cx="358140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4"/>
          </p:nvPr>
        </p:nvSpPr>
        <p:spPr>
          <a:xfrm>
            <a:off x="8410575" y="6181531"/>
            <a:ext cx="609600" cy="457200"/>
          </a:xfrm>
          <a:prstGeom prst="rect">
            <a:avLst/>
          </a:prstGeom>
          <a:noFill/>
        </p:spPr>
        <p:txBody>
          <a:bodyPr vert="horz" lIns="0" tIns="0" rIns="0" bIns="0" anchor="ctr" anchorCtr="0">
            <a:noAutofit/>
          </a:bodyPr>
          <a:lstStyle>
            <a:lvl1pPr algn="ctr" eaLnBrk="1" latinLnBrk="0" hangingPunct="1">
              <a:defRPr kumimoji="0" sz="1600" baseline="0">
                <a:solidFill>
                  <a:schemeClr val="tx2"/>
                </a:solidFill>
              </a:defRPr>
            </a:lvl1pPr>
          </a:lstStyle>
          <a:p>
            <a:fld id="{0BBA6C21-918E-411F-84F8-00813E6E93A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5" name="Zástupný symbol pro nadpis 4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19200"/>
          </a:xfrm>
          <a:prstGeom prst="rect">
            <a:avLst/>
          </a:prstGeom>
          <a:ln w="6350" cap="rnd">
            <a:noFill/>
          </a:ln>
        </p:spPr>
        <p:txBody>
          <a:bodyPr vert="horz" anchor="b" anchorCtr="0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lang="en-US" sz="4200" b="0" kern="1200" spc="-100" baseline="0" dirty="0">
          <a:ln w="3200">
            <a:solidFill>
              <a:schemeClr val="bg2">
                <a:shade val="75000"/>
                <a:alpha val="25000"/>
              </a:schemeClr>
            </a:solidFill>
            <a:prstDash val="solid"/>
            <a:round/>
          </a:ln>
          <a:solidFill>
            <a:srgbClr val="F9F9F9"/>
          </a:solidFill>
          <a:effectLst>
            <a:innerShdw blurRad="50800" dist="25400" dir="13500000">
              <a:prstClr val="black">
                <a:alpha val="70000"/>
              </a:prstClr>
            </a:innerShdw>
          </a:effectLst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2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/>
        <a:buChar char="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2pPr>
      <a:lvl3pPr marL="1005840" indent="-228600" algn="l" rtl="0" eaLnBrk="1" latinLnBrk="0" hangingPunct="1">
        <a:spcBef>
          <a:spcPts val="300"/>
        </a:spcBef>
        <a:buClr>
          <a:schemeClr val="accent2">
            <a:shade val="50000"/>
          </a:schemeClr>
        </a:buClr>
        <a:buSzPct val="85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obrázek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07704" y="332656"/>
            <a:ext cx="5600700" cy="1047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8" name="obrázek 2" descr="C:\Documents and Settings\OEM\Dokumenty\Obrázky\2.ZŠ-panáčci\2zs_logo2-color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11760" y="1412776"/>
            <a:ext cx="4129841" cy="38016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7" name="Tabulka 6"/>
          <p:cNvGraphicFramePr>
            <a:graphicFrameLocks noGrp="1"/>
          </p:cNvGraphicFramePr>
          <p:nvPr/>
        </p:nvGraphicFramePr>
        <p:xfrm>
          <a:off x="0" y="5229200"/>
          <a:ext cx="9144000" cy="1402080"/>
        </p:xfrm>
        <a:graphic>
          <a:graphicData uri="http://schemas.openxmlformats.org/drawingml/2006/table">
            <a:tbl>
              <a:tblPr/>
              <a:tblGrid>
                <a:gridCol w="2768366"/>
                <a:gridCol w="6375634"/>
              </a:tblGrid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>
                          <a:latin typeface="Calibri"/>
                          <a:ea typeface="Calibri"/>
                          <a:cs typeface="Times New Roman"/>
                        </a:rPr>
                        <a:t>Číslo projektu</a:t>
                      </a:r>
                      <a:endParaRPr lang="cs-CZ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0" dirty="0">
                          <a:latin typeface="Times New Roman,Bold"/>
                          <a:ea typeface="Calibri"/>
                          <a:cs typeface="Times New Roman,Bold"/>
                        </a:rPr>
                        <a:t>CZ.1.07/1.4.00/21.1405</a:t>
                      </a:r>
                      <a:endParaRPr lang="cs-CZ" sz="1000" b="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latin typeface="Calibri"/>
                          <a:ea typeface="Calibri"/>
                          <a:cs typeface="Times New Roman"/>
                        </a:rPr>
                        <a:t>Název sady materiálů</a:t>
                      </a: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dirty="0" smtClean="0">
                          <a:latin typeface="Times New Roman"/>
                          <a:ea typeface="Calibri"/>
                          <a:cs typeface="Times New Roman"/>
                        </a:rPr>
                        <a:t>Český jazyk 7. </a:t>
                      </a:r>
                      <a:r>
                        <a:rPr lang="cs-CZ" sz="2000" b="1" dirty="0" smtClean="0">
                          <a:latin typeface="Times New Roman"/>
                          <a:ea typeface="Calibri"/>
                          <a:cs typeface="Times New Roman"/>
                        </a:rPr>
                        <a:t>ročník</a:t>
                      </a:r>
                      <a:endParaRPr lang="cs-CZ" sz="2000" b="1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latin typeface="Calibri"/>
                          <a:ea typeface="Calibri"/>
                          <a:cs typeface="Times New Roman"/>
                        </a:rPr>
                        <a:t>Název materiálu</a:t>
                      </a: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dirty="0" smtClean="0">
                          <a:latin typeface="Times New Roman"/>
                          <a:ea typeface="Calibri"/>
                          <a:cs typeface="Times New Roman"/>
                        </a:rPr>
                        <a:t>VY_32_INOVACE_10_Slovní zásoba</a:t>
                      </a:r>
                      <a:r>
                        <a:rPr lang="cs-CZ" sz="2000" b="1" baseline="0" dirty="0" smtClean="0">
                          <a:latin typeface="Times New Roman"/>
                          <a:ea typeface="Calibri"/>
                          <a:cs typeface="Times New Roman"/>
                        </a:rPr>
                        <a:t>  a její obohacování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latin typeface="Calibri"/>
                          <a:ea typeface="Calibri"/>
                          <a:cs typeface="Times New Roman"/>
                        </a:rPr>
                        <a:t>Autor</a:t>
                      </a: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err="1" smtClean="0">
                          <a:latin typeface="Times New Roman"/>
                          <a:ea typeface="Calibri"/>
                          <a:cs typeface="Times New Roman"/>
                        </a:rPr>
                        <a:t>Chňoupková</a:t>
                      </a:r>
                      <a:r>
                        <a:rPr lang="cs-CZ" sz="2000" dirty="0" smtClean="0">
                          <a:latin typeface="Times New Roman"/>
                          <a:ea typeface="Calibri"/>
                          <a:cs typeface="Times New Roman"/>
                        </a:rPr>
                        <a:t> Martina</a:t>
                      </a:r>
                      <a:endParaRPr lang="cs-CZ" sz="20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 smtClean="0"/>
          </a:p>
          <a:p>
            <a:r>
              <a:rPr lang="cs-CZ" dirty="0" smtClean="0"/>
              <a:t>Mgr. Martina </a:t>
            </a:r>
            <a:r>
              <a:rPr lang="cs-CZ" dirty="0" err="1" smtClean="0"/>
              <a:t>Chňoupková</a:t>
            </a:r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51520" y="1433732"/>
            <a:ext cx="8892480" cy="1981200"/>
          </a:xfrm>
        </p:spPr>
        <p:txBody>
          <a:bodyPr/>
          <a:lstStyle/>
          <a:p>
            <a:r>
              <a:rPr lang="cs-CZ" dirty="0" smtClean="0">
                <a:solidFill>
                  <a:schemeClr val="bg1">
                    <a:lumMod val="65000"/>
                    <a:lumOff val="35000"/>
                  </a:schemeClr>
                </a:solidFill>
              </a:rPr>
              <a:t>Slovní zásoba a její obohacování:</a:t>
            </a:r>
            <a:endParaRPr lang="cs-CZ" dirty="0">
              <a:solidFill>
                <a:schemeClr val="bg1">
                  <a:lumMod val="65000"/>
                  <a:lumOff val="3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Elipsa 10"/>
          <p:cNvSpPr/>
          <p:nvPr/>
        </p:nvSpPr>
        <p:spPr>
          <a:xfrm>
            <a:off x="4572000" y="4149080"/>
            <a:ext cx="467544" cy="43204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Elipsa 9"/>
          <p:cNvSpPr/>
          <p:nvPr/>
        </p:nvSpPr>
        <p:spPr>
          <a:xfrm>
            <a:off x="4572000" y="2924944"/>
            <a:ext cx="467544" cy="43204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Elipsa 8"/>
          <p:cNvSpPr/>
          <p:nvPr/>
        </p:nvSpPr>
        <p:spPr>
          <a:xfrm>
            <a:off x="0" y="5877272"/>
            <a:ext cx="467544" cy="43204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Elipsa 7"/>
          <p:cNvSpPr/>
          <p:nvPr/>
        </p:nvSpPr>
        <p:spPr>
          <a:xfrm>
            <a:off x="0" y="4293096"/>
            <a:ext cx="467544" cy="43204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Elipsa 6"/>
          <p:cNvSpPr/>
          <p:nvPr/>
        </p:nvSpPr>
        <p:spPr>
          <a:xfrm>
            <a:off x="0" y="1628800"/>
            <a:ext cx="467544" cy="43204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67544" y="0"/>
            <a:ext cx="8229600" cy="908720"/>
          </a:xfrm>
        </p:spPr>
        <p:txBody>
          <a:bodyPr/>
          <a:lstStyle/>
          <a:p>
            <a:pPr algn="ctr"/>
            <a:r>
              <a:rPr lang="cs-CZ" dirty="0" smtClean="0">
                <a:solidFill>
                  <a:schemeClr val="tx1">
                    <a:lumMod val="75000"/>
                  </a:schemeClr>
                </a:solidFill>
              </a:rPr>
              <a:t>Zakroužkujte správnou odpověď:</a:t>
            </a:r>
            <a:endParaRPr lang="cs-CZ" dirty="0">
              <a:solidFill>
                <a:schemeClr val="tx1">
                  <a:lumMod val="75000"/>
                </a:schemeClr>
              </a:solidFill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1"/>
          </p:nvPr>
        </p:nvSpPr>
        <p:spPr>
          <a:xfrm>
            <a:off x="0" y="836712"/>
            <a:ext cx="4644008" cy="6021288"/>
          </a:xfrm>
        </p:spPr>
        <p:txBody>
          <a:bodyPr>
            <a:normAutofit lnSpcReduction="10000"/>
          </a:bodyPr>
          <a:lstStyle/>
          <a:p>
            <a:pPr marL="514350" indent="-514350">
              <a:buNone/>
            </a:pPr>
            <a:r>
              <a:rPr lang="cs-CZ" sz="2400" dirty="0" smtClean="0"/>
              <a:t>1</a:t>
            </a:r>
            <a:r>
              <a:rPr lang="cs-CZ" sz="2300" dirty="0" smtClean="0">
                <a:solidFill>
                  <a:schemeClr val="tx1">
                    <a:lumMod val="75000"/>
                  </a:schemeClr>
                </a:solidFill>
              </a:rPr>
              <a:t>. Označte sousloví</a:t>
            </a:r>
          </a:p>
          <a:p>
            <a:pPr marL="514350" indent="-514350">
              <a:buNone/>
            </a:pPr>
            <a:r>
              <a:rPr lang="cs-CZ" sz="2300" dirty="0" smtClean="0">
                <a:solidFill>
                  <a:schemeClr val="tx1">
                    <a:lumMod val="75000"/>
                  </a:schemeClr>
                </a:solidFill>
              </a:rPr>
              <a:t>T) červený závěs</a:t>
            </a:r>
          </a:p>
          <a:p>
            <a:pPr marL="514350" indent="-514350">
              <a:buNone/>
            </a:pPr>
            <a:r>
              <a:rPr lang="cs-CZ" sz="2300" dirty="0" smtClean="0">
                <a:solidFill>
                  <a:schemeClr val="tx1">
                    <a:lumMod val="75000"/>
                  </a:schemeClr>
                </a:solidFill>
              </a:rPr>
              <a:t>H) orel skalní</a:t>
            </a:r>
          </a:p>
          <a:p>
            <a:pPr marL="514350" indent="-514350">
              <a:buNone/>
            </a:pPr>
            <a:r>
              <a:rPr lang="cs-CZ" sz="2300" dirty="0" smtClean="0">
                <a:solidFill>
                  <a:schemeClr val="tx1">
                    <a:lumMod val="75000"/>
                  </a:schemeClr>
                </a:solidFill>
              </a:rPr>
              <a:t>K) voňavá mandarinka</a:t>
            </a:r>
          </a:p>
          <a:p>
            <a:pPr marL="514350" indent="-514350">
              <a:buNone/>
            </a:pPr>
            <a:endParaRPr lang="cs-CZ" sz="2300" dirty="0" smtClean="0">
              <a:solidFill>
                <a:schemeClr val="tx1">
                  <a:lumMod val="75000"/>
                </a:schemeClr>
              </a:solidFill>
            </a:endParaRPr>
          </a:p>
          <a:p>
            <a:pPr marL="514350" indent="-514350">
              <a:buNone/>
            </a:pPr>
            <a:r>
              <a:rPr lang="cs-CZ" sz="2300" dirty="0" smtClean="0">
                <a:solidFill>
                  <a:schemeClr val="tx1">
                    <a:lumMod val="75000"/>
                  </a:schemeClr>
                </a:solidFill>
              </a:rPr>
              <a:t>2. Kde jsou pouze slova jednoznačná?</a:t>
            </a:r>
          </a:p>
          <a:p>
            <a:pPr marL="514350" indent="-514350">
              <a:buNone/>
            </a:pPr>
            <a:r>
              <a:rPr lang="cs-CZ" sz="2300" dirty="0" smtClean="0">
                <a:solidFill>
                  <a:schemeClr val="tx1">
                    <a:lumMod val="75000"/>
                  </a:schemeClr>
                </a:solidFill>
              </a:rPr>
              <a:t>E) kniha, dárek, list</a:t>
            </a:r>
          </a:p>
          <a:p>
            <a:pPr marL="514350" indent="-514350">
              <a:buNone/>
            </a:pPr>
            <a:r>
              <a:rPr lang="cs-CZ" sz="2300" dirty="0" smtClean="0">
                <a:solidFill>
                  <a:schemeClr val="tx1">
                    <a:lumMod val="75000"/>
                  </a:schemeClr>
                </a:solidFill>
              </a:rPr>
              <a:t>A) jablko, Praha, jeřáb</a:t>
            </a:r>
          </a:p>
          <a:p>
            <a:pPr marL="514350" indent="-514350">
              <a:buNone/>
            </a:pPr>
            <a:r>
              <a:rPr lang="cs-CZ" sz="2300" dirty="0" smtClean="0">
                <a:solidFill>
                  <a:schemeClr val="tx1">
                    <a:lumMod val="75000"/>
                  </a:schemeClr>
                </a:solidFill>
              </a:rPr>
              <a:t>O) stůl, míč, Domažlice</a:t>
            </a:r>
          </a:p>
          <a:p>
            <a:pPr marL="514350" indent="-514350">
              <a:buNone/>
            </a:pPr>
            <a:endParaRPr lang="cs-CZ" sz="2300" dirty="0" smtClean="0">
              <a:solidFill>
                <a:schemeClr val="tx1">
                  <a:lumMod val="75000"/>
                </a:schemeClr>
              </a:solidFill>
            </a:endParaRPr>
          </a:p>
          <a:p>
            <a:pPr marL="514350" indent="-514350">
              <a:buNone/>
            </a:pPr>
            <a:r>
              <a:rPr lang="cs-CZ" sz="2300" dirty="0" smtClean="0">
                <a:solidFill>
                  <a:schemeClr val="tx1">
                    <a:lumMod val="75000"/>
                  </a:schemeClr>
                </a:solidFill>
              </a:rPr>
              <a:t>3. Rčení „mít za ušima“ znamená:</a:t>
            </a:r>
          </a:p>
          <a:p>
            <a:pPr marL="514350" indent="-514350">
              <a:buNone/>
            </a:pPr>
            <a:r>
              <a:rPr lang="cs-CZ" sz="2300" dirty="0" smtClean="0">
                <a:solidFill>
                  <a:schemeClr val="tx1">
                    <a:lumMod val="75000"/>
                  </a:schemeClr>
                </a:solidFill>
              </a:rPr>
              <a:t>R) nosit brýle</a:t>
            </a:r>
          </a:p>
          <a:p>
            <a:pPr marL="514350" indent="-514350">
              <a:buNone/>
            </a:pPr>
            <a:r>
              <a:rPr lang="cs-CZ" sz="2300" dirty="0" smtClean="0">
                <a:solidFill>
                  <a:schemeClr val="tx1">
                    <a:lumMod val="75000"/>
                  </a:schemeClr>
                </a:solidFill>
              </a:rPr>
              <a:t>L) být chytrý</a:t>
            </a:r>
          </a:p>
          <a:p>
            <a:pPr marL="514350" indent="-514350">
              <a:buNone/>
            </a:pPr>
            <a:r>
              <a:rPr lang="cs-CZ" sz="2300" dirty="0" smtClean="0">
                <a:solidFill>
                  <a:schemeClr val="tx1">
                    <a:lumMod val="75000"/>
                  </a:schemeClr>
                </a:solidFill>
              </a:rPr>
              <a:t>V) nebýt chytrý</a:t>
            </a:r>
          </a:p>
          <a:p>
            <a:pPr marL="514350" indent="-514350">
              <a:buNone/>
            </a:pPr>
            <a:endParaRPr lang="cs-CZ" sz="2400" dirty="0" smtClean="0"/>
          </a:p>
          <a:p>
            <a:pPr marL="514350" indent="-514350">
              <a:buNone/>
            </a:pPr>
            <a:endParaRPr lang="cs-CZ" sz="2400" dirty="0"/>
          </a:p>
        </p:txBody>
      </p:sp>
      <p:sp>
        <p:nvSpPr>
          <p:cNvPr id="6" name="Zástupný symbol pro obsah 5"/>
          <p:cNvSpPr>
            <a:spLocks noGrp="1"/>
          </p:cNvSpPr>
          <p:nvPr>
            <p:ph sz="half" idx="2"/>
          </p:nvPr>
        </p:nvSpPr>
        <p:spPr>
          <a:xfrm>
            <a:off x="4648200" y="836712"/>
            <a:ext cx="4059936" cy="5259288"/>
          </a:xfrm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cs-CZ" sz="2300" dirty="0" smtClean="0">
                <a:solidFill>
                  <a:schemeClr val="tx1">
                    <a:lumMod val="75000"/>
                  </a:schemeClr>
                </a:solidFill>
              </a:rPr>
              <a:t>4.  Další význam slova jazyk vzniklý metaforou je:</a:t>
            </a:r>
          </a:p>
          <a:p>
            <a:pPr>
              <a:buNone/>
            </a:pPr>
            <a:r>
              <a:rPr lang="cs-CZ" sz="2300" dirty="0" smtClean="0">
                <a:solidFill>
                  <a:schemeClr val="tx1">
                    <a:lumMod val="75000"/>
                  </a:schemeClr>
                </a:solidFill>
              </a:rPr>
              <a:t>J) část těla</a:t>
            </a:r>
          </a:p>
          <a:p>
            <a:pPr>
              <a:buNone/>
            </a:pPr>
            <a:r>
              <a:rPr lang="cs-CZ" sz="2300" dirty="0" smtClean="0">
                <a:solidFill>
                  <a:schemeClr val="tx1">
                    <a:lumMod val="75000"/>
                  </a:schemeClr>
                </a:solidFill>
              </a:rPr>
              <a:t>P) je to slovo jednoznačné (nemá žádný přenesený význam)</a:t>
            </a:r>
          </a:p>
          <a:p>
            <a:pPr>
              <a:buNone/>
            </a:pPr>
            <a:r>
              <a:rPr lang="cs-CZ" sz="2300" dirty="0" smtClean="0">
                <a:solidFill>
                  <a:schemeClr val="tx1">
                    <a:lumMod val="75000"/>
                  </a:schemeClr>
                </a:solidFill>
              </a:rPr>
              <a:t>K) dorozumívací prostředek</a:t>
            </a:r>
          </a:p>
          <a:p>
            <a:pPr>
              <a:buNone/>
            </a:pPr>
            <a:endParaRPr lang="cs-CZ" sz="2300" dirty="0" smtClean="0">
              <a:solidFill>
                <a:schemeClr val="tx1">
                  <a:lumMod val="75000"/>
                </a:schemeClr>
              </a:solidFill>
            </a:endParaRPr>
          </a:p>
          <a:p>
            <a:pPr>
              <a:buNone/>
            </a:pPr>
            <a:r>
              <a:rPr lang="cs-CZ" sz="2300" dirty="0" smtClean="0">
                <a:solidFill>
                  <a:schemeClr val="tx1">
                    <a:lumMod val="75000"/>
                  </a:schemeClr>
                </a:solidFill>
              </a:rPr>
              <a:t>5. Termín parabola je z:</a:t>
            </a:r>
          </a:p>
          <a:p>
            <a:pPr>
              <a:buNone/>
            </a:pPr>
            <a:r>
              <a:rPr lang="cs-CZ" sz="2300" dirty="0" smtClean="0">
                <a:solidFill>
                  <a:schemeClr val="tx1">
                    <a:lumMod val="75000"/>
                  </a:schemeClr>
                </a:solidFill>
              </a:rPr>
              <a:t>A) matematiky</a:t>
            </a:r>
          </a:p>
          <a:p>
            <a:pPr marL="514350" indent="-514350">
              <a:buNone/>
            </a:pPr>
            <a:r>
              <a:rPr lang="cs-CZ" sz="2300" dirty="0" smtClean="0">
                <a:solidFill>
                  <a:schemeClr val="tx1">
                    <a:lumMod val="75000"/>
                  </a:schemeClr>
                </a:solidFill>
              </a:rPr>
              <a:t>I) dějepisu</a:t>
            </a:r>
          </a:p>
          <a:p>
            <a:pPr marL="514350" indent="-514350">
              <a:buNone/>
            </a:pPr>
            <a:r>
              <a:rPr lang="cs-CZ" sz="2300" dirty="0" smtClean="0">
                <a:solidFill>
                  <a:schemeClr val="tx1">
                    <a:lumMod val="75000"/>
                  </a:schemeClr>
                </a:solidFill>
              </a:rPr>
              <a:t>O) angličtiny</a:t>
            </a:r>
          </a:p>
          <a:p>
            <a:pPr marL="514350" indent="-514350">
              <a:buNone/>
            </a:pPr>
            <a:endParaRPr lang="cs-CZ" sz="2300" dirty="0">
              <a:solidFill>
                <a:schemeClr val="tx1">
                  <a:lumMod val="75000"/>
                </a:schemeClr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4283968" y="5445224"/>
            <a:ext cx="4672689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chemeClr val="tx1">
                    <a:lumMod val="75000"/>
                  </a:schemeClr>
                </a:solidFill>
              </a:rPr>
              <a:t>Ke slovu, které vyšlo v </a:t>
            </a:r>
          </a:p>
          <a:p>
            <a:r>
              <a:rPr lang="cs-CZ" sz="2800" smtClean="0">
                <a:solidFill>
                  <a:schemeClr val="tx1">
                    <a:lumMod val="75000"/>
                  </a:schemeClr>
                </a:solidFill>
              </a:rPr>
              <a:t>tajence, napište </a:t>
            </a:r>
            <a:r>
              <a:rPr lang="cs-CZ" sz="2800" dirty="0" smtClean="0">
                <a:solidFill>
                  <a:schemeClr val="tx1">
                    <a:lumMod val="75000"/>
                  </a:schemeClr>
                </a:solidFill>
              </a:rPr>
              <a:t>synonymum.</a:t>
            </a:r>
            <a:endParaRPr lang="cs-CZ" sz="2800" dirty="0">
              <a:solidFill>
                <a:schemeClr val="tx1">
                  <a:lumMod val="7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2000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0" grpId="0" animBg="1"/>
      <p:bldP spid="9" grpId="0" animBg="1"/>
      <p:bldP spid="8" grpId="0" animBg="1"/>
      <p:bldP spid="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0" y="1524000"/>
            <a:ext cx="9144000" cy="4572000"/>
          </a:xfrm>
        </p:spPr>
        <p:txBody>
          <a:bodyPr>
            <a:normAutofit/>
          </a:bodyPr>
          <a:lstStyle/>
          <a:p>
            <a:r>
              <a:rPr lang="cs-CZ" sz="3200" dirty="0" smtClean="0"/>
              <a:t>soubor všech slov a slovních spojení jazyka</a:t>
            </a:r>
          </a:p>
          <a:p>
            <a:endParaRPr lang="cs-CZ" sz="3200" dirty="0" smtClean="0"/>
          </a:p>
          <a:p>
            <a:r>
              <a:rPr lang="cs-CZ" sz="3200" dirty="0" smtClean="0"/>
              <a:t>Slovní zásoba             aktivní (3000 – 10000 slov)</a:t>
            </a:r>
          </a:p>
          <a:p>
            <a:endParaRPr lang="cs-CZ" sz="3200" dirty="0" smtClean="0"/>
          </a:p>
          <a:p>
            <a:pPr>
              <a:buNone/>
            </a:pPr>
            <a:r>
              <a:rPr lang="cs-CZ" sz="3200" dirty="0" smtClean="0"/>
              <a:t>				pasivní (obvykle 3-6 x vyšší)</a:t>
            </a:r>
          </a:p>
          <a:p>
            <a:endParaRPr lang="cs-CZ" sz="3200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>
                <a:solidFill>
                  <a:schemeClr val="bg1">
                    <a:lumMod val="65000"/>
                    <a:lumOff val="35000"/>
                  </a:schemeClr>
                </a:solidFill>
              </a:rPr>
              <a:t>Slovní zásoba:</a:t>
            </a:r>
            <a:endParaRPr lang="cs-CZ" dirty="0">
              <a:solidFill>
                <a:schemeClr val="bg1">
                  <a:lumMod val="65000"/>
                  <a:lumOff val="35000"/>
                </a:schemeClr>
              </a:solidFill>
            </a:endParaRPr>
          </a:p>
        </p:txBody>
      </p:sp>
      <p:cxnSp>
        <p:nvCxnSpPr>
          <p:cNvPr id="5" name="Přímá spojovací čára 4"/>
          <p:cNvCxnSpPr/>
          <p:nvPr/>
        </p:nvCxnSpPr>
        <p:spPr>
          <a:xfrm>
            <a:off x="2915816" y="2924944"/>
            <a:ext cx="864096" cy="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Přímá spojovací čára 5"/>
          <p:cNvCxnSpPr/>
          <p:nvPr/>
        </p:nvCxnSpPr>
        <p:spPr>
          <a:xfrm rot="16200000" flipH="1">
            <a:off x="2663788" y="3176972"/>
            <a:ext cx="936104" cy="432048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0" y="1052736"/>
            <a:ext cx="9144000" cy="5043264"/>
          </a:xfrm>
        </p:spPr>
        <p:txBody>
          <a:bodyPr>
            <a:normAutofit/>
          </a:bodyPr>
          <a:lstStyle/>
          <a:p>
            <a:r>
              <a:rPr lang="cs-CZ" sz="2800" dirty="0" smtClean="0"/>
              <a:t>tvořením slov </a:t>
            </a:r>
          </a:p>
          <a:p>
            <a:pPr lvl="1"/>
            <a:r>
              <a:rPr lang="cs-CZ" i="1" dirty="0" smtClean="0"/>
              <a:t>např.: ze slova LET utvoříme nové slovo ÚLET</a:t>
            </a:r>
          </a:p>
          <a:p>
            <a:r>
              <a:rPr lang="cs-CZ" sz="2800" dirty="0" smtClean="0"/>
              <a:t>změnami slovního významu</a:t>
            </a:r>
          </a:p>
          <a:p>
            <a:pPr lvl="1"/>
            <a:r>
              <a:rPr lang="cs-CZ" i="1" dirty="0" smtClean="0"/>
              <a:t>např.: slovo OKO v původním významu (orgán) změnilo význam a vzniklo např.: slovo s významem OKO (past)</a:t>
            </a:r>
          </a:p>
          <a:p>
            <a:r>
              <a:rPr lang="cs-CZ" sz="2800" dirty="0" smtClean="0"/>
              <a:t>tvořením víceslovných pojmenování</a:t>
            </a:r>
          </a:p>
          <a:p>
            <a:pPr lvl="1"/>
            <a:r>
              <a:rPr lang="cs-CZ" i="1" dirty="0" smtClean="0"/>
              <a:t>např.: vytvoření sousloví: jízdní kolo</a:t>
            </a:r>
          </a:p>
          <a:p>
            <a:r>
              <a:rPr lang="cs-CZ" sz="2800" dirty="0" smtClean="0"/>
              <a:t>krácením sousloví</a:t>
            </a:r>
          </a:p>
          <a:p>
            <a:pPr lvl="1"/>
            <a:r>
              <a:rPr lang="cs-CZ" i="1" dirty="0" smtClean="0"/>
              <a:t>např.: ze sousloví zoologická zahrada vznikne nové slovo ZOO</a:t>
            </a:r>
          </a:p>
          <a:p>
            <a:r>
              <a:rPr lang="cs-CZ" sz="2800" dirty="0" smtClean="0"/>
              <a:t>přejímáním z cizích jazyků</a:t>
            </a:r>
          </a:p>
          <a:p>
            <a:pPr lvl="1"/>
            <a:r>
              <a:rPr lang="cs-CZ" i="1" dirty="0" smtClean="0"/>
              <a:t>např.: rádio, režisér, dialog…</a:t>
            </a:r>
            <a:endParaRPr lang="cs-CZ" i="1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900336"/>
          </a:xfrm>
        </p:spPr>
        <p:txBody>
          <a:bodyPr/>
          <a:lstStyle/>
          <a:p>
            <a:pPr algn="ctr"/>
            <a:r>
              <a:rPr lang="cs-CZ" dirty="0" smtClean="0">
                <a:solidFill>
                  <a:schemeClr val="bg1">
                    <a:lumMod val="65000"/>
                    <a:lumOff val="35000"/>
                  </a:schemeClr>
                </a:solidFill>
              </a:rPr>
              <a:t>Obohacování slovní zásoby:</a:t>
            </a:r>
            <a:endParaRPr lang="cs-CZ" dirty="0">
              <a:solidFill>
                <a:schemeClr val="bg1">
                  <a:lumMod val="65000"/>
                  <a:lumOff val="3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cs-CZ" dirty="0" smtClean="0">
                <a:solidFill>
                  <a:schemeClr val="bg1">
                    <a:lumMod val="65000"/>
                    <a:lumOff val="35000"/>
                  </a:schemeClr>
                </a:solidFill>
              </a:rPr>
              <a:t>Jakým způsobem obohatila tato slova češtinu?</a:t>
            </a:r>
            <a:endParaRPr lang="cs-CZ" dirty="0">
              <a:solidFill>
                <a:schemeClr val="bg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/>
              <a:t>televizor</a:t>
            </a:r>
          </a:p>
          <a:p>
            <a:r>
              <a:rPr lang="cs-CZ" dirty="0" smtClean="0"/>
              <a:t>zeměkoule</a:t>
            </a:r>
          </a:p>
          <a:p>
            <a:r>
              <a:rPr lang="cs-CZ" dirty="0" smtClean="0"/>
              <a:t>nadpis</a:t>
            </a:r>
          </a:p>
          <a:p>
            <a:r>
              <a:rPr lang="cs-CZ" dirty="0" smtClean="0"/>
              <a:t>škola</a:t>
            </a:r>
          </a:p>
          <a:p>
            <a:r>
              <a:rPr lang="cs-CZ" dirty="0" smtClean="0"/>
              <a:t>pocestný</a:t>
            </a:r>
          </a:p>
          <a:p>
            <a:r>
              <a:rPr lang="cs-CZ" dirty="0" smtClean="0"/>
              <a:t>náklaďák</a:t>
            </a:r>
          </a:p>
          <a:p>
            <a:r>
              <a:rPr lang="cs-CZ" dirty="0" smtClean="0"/>
              <a:t>základní škola</a:t>
            </a:r>
          </a:p>
          <a:p>
            <a:r>
              <a:rPr lang="cs-CZ" dirty="0" smtClean="0"/>
              <a:t>otočení</a:t>
            </a:r>
          </a:p>
          <a:p>
            <a:r>
              <a:rPr lang="cs-CZ" dirty="0" smtClean="0"/>
              <a:t>vypsat</a:t>
            </a:r>
          </a:p>
          <a:p>
            <a:r>
              <a:rPr lang="cs-CZ" dirty="0" smtClean="0"/>
              <a:t>restaurace</a:t>
            </a:r>
          </a:p>
          <a:p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2"/>
          </p:nvPr>
        </p:nvSpPr>
        <p:spPr>
          <a:xfrm>
            <a:off x="3419872" y="1556792"/>
            <a:ext cx="5724128" cy="4572000"/>
          </a:xfrm>
        </p:spPr>
        <p:txBody>
          <a:bodyPr>
            <a:normAutofit lnSpcReduction="10000"/>
          </a:bodyPr>
          <a:lstStyle/>
          <a:p>
            <a:r>
              <a:rPr lang="cs-CZ" dirty="0" smtClean="0"/>
              <a:t>přejímáním</a:t>
            </a:r>
          </a:p>
          <a:p>
            <a:r>
              <a:rPr lang="cs-CZ" dirty="0" smtClean="0"/>
              <a:t>tvořením slov (skládáním)</a:t>
            </a:r>
          </a:p>
          <a:p>
            <a:r>
              <a:rPr lang="cs-CZ" dirty="0" smtClean="0"/>
              <a:t>tvořením slov (odvozováním)</a:t>
            </a:r>
          </a:p>
          <a:p>
            <a:r>
              <a:rPr lang="cs-CZ" dirty="0" smtClean="0"/>
              <a:t>přejímáním</a:t>
            </a:r>
          </a:p>
          <a:p>
            <a:r>
              <a:rPr lang="cs-CZ" dirty="0" smtClean="0"/>
              <a:t>tvořením slov (odvozováním)</a:t>
            </a:r>
          </a:p>
          <a:p>
            <a:r>
              <a:rPr lang="cs-CZ" dirty="0" smtClean="0"/>
              <a:t>krácením sousloví</a:t>
            </a:r>
          </a:p>
          <a:p>
            <a:r>
              <a:rPr lang="cs-CZ" dirty="0" smtClean="0"/>
              <a:t>tvořením víceslovných pojmenování</a:t>
            </a:r>
          </a:p>
          <a:p>
            <a:r>
              <a:rPr lang="cs-CZ" dirty="0" smtClean="0"/>
              <a:t>tvořením slov (odvozováním)</a:t>
            </a:r>
          </a:p>
          <a:p>
            <a:r>
              <a:rPr lang="cs-CZ" dirty="0" smtClean="0"/>
              <a:t>tvořením slov (odvozováním)</a:t>
            </a:r>
          </a:p>
          <a:p>
            <a:r>
              <a:rPr lang="cs-CZ" dirty="0" smtClean="0"/>
              <a:t>přejímáním</a:t>
            </a:r>
          </a:p>
          <a:p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>
              <a:buNone/>
            </a:pPr>
            <a:endParaRPr lang="cs-CZ" sz="4000" dirty="0" smtClean="0"/>
          </a:p>
          <a:p>
            <a:pPr algn="ctr">
              <a:buNone/>
            </a:pPr>
            <a:endParaRPr lang="cs-CZ" sz="4000" smtClean="0"/>
          </a:p>
          <a:p>
            <a:pPr algn="ctr">
              <a:buNone/>
            </a:pPr>
            <a:r>
              <a:rPr lang="cs-CZ" sz="4000" smtClean="0"/>
              <a:t>Učebnice </a:t>
            </a:r>
            <a:r>
              <a:rPr lang="cs-CZ" sz="4000" dirty="0" smtClean="0"/>
              <a:t>strana 71 – 74</a:t>
            </a:r>
            <a:r>
              <a:rPr lang="cs-CZ" sz="4000" smtClean="0"/>
              <a:t>, cvičení 1-5.</a:t>
            </a:r>
            <a:endParaRPr lang="cs-CZ" sz="4000"/>
          </a:p>
        </p:txBody>
      </p:sp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>
                <a:solidFill>
                  <a:schemeClr val="bg1">
                    <a:lumMod val="65000"/>
                    <a:lumOff val="35000"/>
                  </a:schemeClr>
                </a:solidFill>
              </a:rPr>
              <a:t>Procvičení:</a:t>
            </a:r>
            <a:endParaRPr lang="cs-CZ" dirty="0">
              <a:solidFill>
                <a:schemeClr val="bg1">
                  <a:lumMod val="65000"/>
                  <a:lumOff val="3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Papír">
  <a:themeElements>
    <a:clrScheme name="Vlastní 5">
      <a:dk1>
        <a:sysClr val="windowText" lastClr="000000"/>
      </a:dk1>
      <a:lt1>
        <a:srgbClr val="595959"/>
      </a:lt1>
      <a:dk2>
        <a:srgbClr val="BFBFBF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Papír">
      <a:maj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Papír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63000"/>
                <a:tint val="82000"/>
              </a:schemeClr>
              <a:schemeClr val="phClr">
                <a:tint val="10000"/>
                <a:satMod val="400000"/>
              </a:schemeClr>
            </a:duotone>
          </a:blip>
          <a:tile tx="0" ty="0" sx="40000" sy="40000" flip="none" algn="tl"/>
        </a:blipFill>
        <a:blipFill>
          <a:blip xmlns:r="http://schemas.openxmlformats.org/officeDocument/2006/relationships" r:embed="rId1">
            <a:duotone>
              <a:schemeClr val="phClr">
                <a:shade val="40000"/>
              </a:schemeClr>
              <a:schemeClr val="phClr">
                <a:tint val="42000"/>
              </a:schemeClr>
            </a:duotone>
          </a:blip>
          <a:tile tx="0" ty="0" sx="40000" sy="4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algn="tl" rotWithShape="0">
              <a:srgbClr val="000000">
                <a:alpha val="50000"/>
              </a:srgbClr>
            </a:outerShdw>
          </a:effectLst>
          <a:scene3d>
            <a:camera prst="orthographicFront"/>
            <a:lightRig rig="soft" dir="t">
              <a:rot lat="0" lon="0" rev="18000000"/>
            </a:lightRig>
          </a:scene3d>
          <a:sp3d prstMaterial="dkEdge">
            <a:bevelT w="73660" h="44450" prst="riblet"/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55000"/>
                <a:alpha val="20000"/>
              </a:schemeClr>
              <a:schemeClr val="phClr">
                <a:tint val="40000"/>
                <a:shade val="90000"/>
                <a:satMod val="60000"/>
                <a:alpha val="20000"/>
              </a:schemeClr>
            </a:duotone>
          </a:blip>
          <a:tile tx="0" ty="0" sx="58000" sy="38000" flip="none" algn="tl"/>
        </a:blipFill>
        <a:blipFill>
          <a:blip xmlns:r="http://schemas.openxmlformats.org/officeDocument/2006/relationships" r:embed="rId2">
            <a:duotone>
              <a:schemeClr val="phClr">
                <a:shade val="12000"/>
                <a:satMod val="240000"/>
              </a:schemeClr>
              <a:schemeClr val="phClr">
                <a:tint val="6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Paper</Template>
  <TotalTime>37</TotalTime>
  <Words>315</Words>
  <Application>Microsoft Office PowerPoint</Application>
  <PresentationFormat>Předvádění na obrazovce (4:3)</PresentationFormat>
  <Paragraphs>79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Papír</vt:lpstr>
      <vt:lpstr>Snímek 1</vt:lpstr>
      <vt:lpstr>Slovní zásoba a její obohacování:</vt:lpstr>
      <vt:lpstr>Zakroužkujte správnou odpověď:</vt:lpstr>
      <vt:lpstr>Slovní zásoba:</vt:lpstr>
      <vt:lpstr>Obohacování slovní zásoby:</vt:lpstr>
      <vt:lpstr>Jakým způsobem obohatila tato slova češtinu?</vt:lpstr>
      <vt:lpstr>Procvičení:</vt:lpstr>
    </vt:vector>
  </TitlesOfParts>
  <Company>HP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Martina</dc:creator>
  <cp:lastModifiedBy>Martina</cp:lastModifiedBy>
  <cp:revision>10</cp:revision>
  <dcterms:created xsi:type="dcterms:W3CDTF">2010-11-09T07:22:05Z</dcterms:created>
  <dcterms:modified xsi:type="dcterms:W3CDTF">2011-08-31T11:49:02Z</dcterms:modified>
</cp:coreProperties>
</file>