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75F33FA-A76B-4873-AC2E-6CF01F740387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78A0474-53DB-43CD-B8F4-7B4EC7CD6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VY_32_INOVACE_11_Odvozování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ODVOZOVÁNÍ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1043608" y="4149080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0" y="4077072"/>
            <a:ext cx="467544" cy="43204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39552" y="3645024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475656" y="3212976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427984" y="2780928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067944" y="2780928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347864" y="2276872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907704" y="2276872"/>
            <a:ext cx="288032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452320" y="1844824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131840" y="1844824"/>
            <a:ext cx="216024" cy="43204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259632" y="1340768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300192" y="908720"/>
            <a:ext cx="216024" cy="36004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1705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pc="200" dirty="0" smtClean="0"/>
              <a:t>Včera jsme byli v Mladé Boleslavy, kde sídlí </a:t>
            </a:r>
          </a:p>
          <a:p>
            <a:pPr>
              <a:buNone/>
            </a:pPr>
            <a:r>
              <a:rPr lang="cs-CZ" spc="200" dirty="0" smtClean="0"/>
              <a:t>firma škoda auto.</a:t>
            </a:r>
          </a:p>
          <a:p>
            <a:pPr>
              <a:buNone/>
            </a:pPr>
            <a:r>
              <a:rPr lang="cs-CZ" spc="200" dirty="0" smtClean="0"/>
              <a:t>Křivoklát je </a:t>
            </a:r>
            <a:r>
              <a:rPr lang="cs-CZ" spc="200" dirty="0" err="1" smtClean="0"/>
              <a:t>gotycký</a:t>
            </a:r>
            <a:r>
              <a:rPr lang="cs-CZ" spc="200" dirty="0" smtClean="0"/>
              <a:t> hrad ve </a:t>
            </a:r>
            <a:r>
              <a:rPr lang="cs-CZ" spc="200" dirty="0" err="1" smtClean="0"/>
              <a:t>stejnojmené</a:t>
            </a:r>
            <a:r>
              <a:rPr lang="cs-CZ" spc="200" dirty="0" smtClean="0"/>
              <a:t> </a:t>
            </a:r>
          </a:p>
          <a:p>
            <a:pPr>
              <a:buNone/>
            </a:pPr>
            <a:r>
              <a:rPr lang="cs-CZ" spc="200" dirty="0" smtClean="0"/>
              <a:t>vesnici v Okrese </a:t>
            </a:r>
            <a:r>
              <a:rPr lang="cs-CZ" spc="200" dirty="0" err="1" smtClean="0"/>
              <a:t>rakovník</a:t>
            </a:r>
            <a:r>
              <a:rPr lang="cs-CZ" spc="200" dirty="0" smtClean="0"/>
              <a:t>.</a:t>
            </a:r>
          </a:p>
          <a:p>
            <a:pPr>
              <a:buNone/>
            </a:pPr>
            <a:r>
              <a:rPr lang="cs-CZ" spc="200" dirty="0" smtClean="0"/>
              <a:t>Papyrus byl </a:t>
            </a:r>
            <a:r>
              <a:rPr lang="cs-CZ" spc="200" dirty="0" err="1" smtClean="0"/>
              <a:t>obyvately</a:t>
            </a:r>
            <a:r>
              <a:rPr lang="cs-CZ" spc="200" dirty="0" smtClean="0"/>
              <a:t> </a:t>
            </a:r>
            <a:r>
              <a:rPr lang="cs-CZ" spc="200" dirty="0" err="1" smtClean="0"/>
              <a:t>egypta</a:t>
            </a:r>
            <a:r>
              <a:rPr lang="cs-CZ" spc="200" dirty="0" smtClean="0"/>
              <a:t> po celá tisíciletí </a:t>
            </a:r>
          </a:p>
          <a:p>
            <a:pPr>
              <a:buNone/>
            </a:pPr>
            <a:r>
              <a:rPr lang="cs-CZ" spc="200" dirty="0" err="1" smtClean="0"/>
              <a:t>všestraně</a:t>
            </a:r>
            <a:r>
              <a:rPr lang="cs-CZ" spc="200" dirty="0" smtClean="0"/>
              <a:t> využíván.</a:t>
            </a:r>
          </a:p>
          <a:p>
            <a:pPr>
              <a:buNone/>
            </a:pPr>
            <a:r>
              <a:rPr lang="cs-CZ" spc="200" dirty="0" smtClean="0"/>
              <a:t>O velikonocích přijede kamarádka z Lomnice </a:t>
            </a:r>
          </a:p>
          <a:p>
            <a:pPr>
              <a:buNone/>
            </a:pPr>
            <a:r>
              <a:rPr lang="cs-CZ" spc="200" dirty="0" smtClean="0"/>
              <a:t>Nad popelkou.</a:t>
            </a:r>
          </a:p>
          <a:p>
            <a:pPr>
              <a:buNone/>
            </a:pPr>
            <a:r>
              <a:rPr lang="cs-CZ" spc="200" dirty="0" smtClean="0"/>
              <a:t>Olovo je mnohem těžší než hliník.</a:t>
            </a:r>
            <a:endParaRPr lang="cs-CZ" spc="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ctr"/>
            <a:r>
              <a:rPr lang="cs-CZ" dirty="0" smtClean="0"/>
              <a:t>Opravte chyby: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085184"/>
            <a:ext cx="75472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poslední větě vyhledejte odborné názvy.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5661248"/>
            <a:ext cx="2334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olovo, hliník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5" grpId="0" animBg="1"/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ze způsobů tvoření nových slov v češtině</a:t>
            </a:r>
          </a:p>
          <a:p>
            <a:endParaRPr lang="cs-CZ" dirty="0" smtClean="0"/>
          </a:p>
          <a:p>
            <a:r>
              <a:rPr lang="cs-CZ" dirty="0" smtClean="0"/>
              <a:t>jeden z nejčastějších způsobů tvoření nových slov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Odvozování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základových slov pomocí: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předpony</a:t>
            </a:r>
          </a:p>
          <a:p>
            <a:pPr lvl="1"/>
            <a:r>
              <a:rPr lang="cs-CZ" dirty="0" smtClean="0"/>
              <a:t>přípony</a:t>
            </a:r>
          </a:p>
          <a:p>
            <a:pPr lvl="1"/>
            <a:r>
              <a:rPr lang="cs-CZ" dirty="0" smtClean="0"/>
              <a:t>koncovky</a:t>
            </a:r>
          </a:p>
          <a:p>
            <a:pPr lvl="1"/>
            <a:r>
              <a:rPr lang="cs-CZ" dirty="0" smtClean="0"/>
              <a:t>smíšený způsob odvozování (pomocí předpony a přípony; předpony a koncovky)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odvozujeme?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tomto odvozování se nemění slovní druh odvozeného slova</a:t>
            </a:r>
          </a:p>
          <a:p>
            <a:endParaRPr lang="cs-CZ" dirty="0" smtClean="0"/>
          </a:p>
          <a:p>
            <a:r>
              <a:rPr lang="cs-CZ" dirty="0" smtClean="0"/>
              <a:t>nejčastěji se s tímto způsobem setkáváme u sloves, méně často u podstatných jmen, přídavných jmen a příslovcí</a:t>
            </a:r>
          </a:p>
          <a:p>
            <a:endParaRPr lang="cs-CZ" dirty="0" smtClean="0"/>
          </a:p>
          <a:p>
            <a:r>
              <a:rPr lang="cs-CZ" dirty="0" smtClean="0"/>
              <a:t>př.: </a:t>
            </a:r>
            <a:r>
              <a:rPr lang="cs-CZ" i="1" dirty="0" smtClean="0"/>
              <a:t>nést – odnést, babička – prababička, původní – prapůvodní, velice – převelice)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Odvozování pomocí předpon: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tomto odvozování může dojít ke změně slovního druhu (</a:t>
            </a:r>
            <a:r>
              <a:rPr lang="cs-CZ" i="1" dirty="0" smtClean="0"/>
              <a:t>zimní  </a:t>
            </a:r>
            <a:r>
              <a:rPr lang="cs-CZ" i="1" dirty="0" smtClean="0">
                <a:latin typeface="Century Schoolbook"/>
              </a:rPr>
              <a:t>&gt;</a:t>
            </a:r>
            <a:r>
              <a:rPr lang="cs-CZ" i="1" dirty="0" smtClean="0"/>
              <a:t> zimník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obvykle v sobě zahrnuje koncovku a zařazuje slovo ke skloňovacímu nebo časovacímu vzoru (</a:t>
            </a:r>
            <a:r>
              <a:rPr lang="cs-CZ" i="1" dirty="0" smtClean="0"/>
              <a:t>zahrada – žena </a:t>
            </a:r>
            <a:r>
              <a:rPr lang="cs-CZ" i="1" dirty="0" smtClean="0">
                <a:latin typeface="Century Schoolbook"/>
              </a:rPr>
              <a:t>&gt; </a:t>
            </a:r>
            <a:r>
              <a:rPr lang="cs-CZ" i="1" dirty="0" smtClean="0"/>
              <a:t>zahradní – jarní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Odvozování pomocí přípon: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/>
          <a:lstStyle/>
          <a:p>
            <a:r>
              <a:rPr lang="cs-CZ" dirty="0" smtClean="0"/>
              <a:t>ke slovnímu základu se připojí ohýbací koncovka </a:t>
            </a:r>
          </a:p>
          <a:p>
            <a:pPr lvl="1"/>
            <a:r>
              <a:rPr lang="cs-CZ" i="1" dirty="0" smtClean="0"/>
              <a:t>kámen – kamení</a:t>
            </a:r>
          </a:p>
          <a:p>
            <a:pPr lvl="1"/>
            <a:r>
              <a:rPr lang="cs-CZ" i="1" dirty="0" smtClean="0"/>
              <a:t>vynést – výnos (</a:t>
            </a:r>
            <a:r>
              <a:rPr lang="cs-CZ" dirty="0" smtClean="0"/>
              <a:t>nulová koncovka)</a:t>
            </a:r>
            <a:endParaRPr lang="cs-CZ" i="1" dirty="0" smtClean="0"/>
          </a:p>
          <a:p>
            <a:endParaRPr lang="cs-CZ" dirty="0" smtClean="0"/>
          </a:p>
          <a:p>
            <a:r>
              <a:rPr lang="cs-CZ" dirty="0" smtClean="0"/>
              <a:t>patří sem i přechod slova z jedné slovnědruhové kategorie do druhé bez jakékoli změny tvaru:</a:t>
            </a:r>
          </a:p>
          <a:p>
            <a:pPr lvl="1"/>
            <a:r>
              <a:rPr lang="cs-CZ" i="1" dirty="0" smtClean="0"/>
              <a:t>prošel </a:t>
            </a:r>
            <a:r>
              <a:rPr lang="cs-CZ" i="1" u="sng" dirty="0" smtClean="0"/>
              <a:t>kolem</a:t>
            </a:r>
            <a:r>
              <a:rPr lang="cs-CZ" i="1" dirty="0" smtClean="0"/>
              <a:t>  – prošel </a:t>
            </a:r>
            <a:r>
              <a:rPr lang="cs-CZ" i="1" u="sng" dirty="0" smtClean="0"/>
              <a:t>kolem</a:t>
            </a:r>
            <a:r>
              <a:rPr lang="cs-CZ" i="1" dirty="0" smtClean="0"/>
              <a:t>  nás </a:t>
            </a:r>
            <a:r>
              <a:rPr lang="cs-CZ" dirty="0" smtClean="0"/>
              <a:t>(změna předložky v příslovce)</a:t>
            </a:r>
          </a:p>
          <a:p>
            <a:pPr lvl="1"/>
            <a:r>
              <a:rPr lang="cs-CZ" i="1" dirty="0" smtClean="0"/>
              <a:t>starý, </a:t>
            </a:r>
            <a:r>
              <a:rPr lang="cs-CZ" i="1" u="sng" dirty="0" smtClean="0"/>
              <a:t>ale</a:t>
            </a:r>
            <a:r>
              <a:rPr lang="cs-CZ" i="1" dirty="0" smtClean="0"/>
              <a:t> zdravý – To je </a:t>
            </a:r>
            <a:r>
              <a:rPr lang="cs-CZ" i="1" u="sng" dirty="0" smtClean="0"/>
              <a:t>ale</a:t>
            </a:r>
            <a:r>
              <a:rPr lang="cs-CZ" i="1" dirty="0" smtClean="0"/>
              <a:t> krása! </a:t>
            </a:r>
            <a:r>
              <a:rPr lang="cs-CZ" dirty="0" smtClean="0"/>
              <a:t> (změna spojky v částici)</a:t>
            </a:r>
          </a:p>
          <a:p>
            <a:pPr lvl="1">
              <a:buNone/>
            </a:pPr>
            <a:r>
              <a:rPr lang="cs-CZ" i="1" dirty="0" smtClean="0"/>
              <a:t>…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Odvozování pomocí koncovek: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odvozujeme pomocí předpony i přípony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př.: 	</a:t>
            </a:r>
            <a:r>
              <a:rPr lang="cs-CZ" i="1" dirty="0" smtClean="0"/>
              <a:t>pata – podpatek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i="1" dirty="0" smtClean="0"/>
              <a:t>červený – zčervenalý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Odvozování předponově-příponové: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odvozujeme pomocí předpony a koncovky</a:t>
            </a:r>
          </a:p>
          <a:p>
            <a:endParaRPr lang="cs-CZ" dirty="0" smtClean="0"/>
          </a:p>
          <a:p>
            <a:r>
              <a:rPr lang="cs-CZ" dirty="0" smtClean="0"/>
              <a:t>př.:	</a:t>
            </a:r>
            <a:r>
              <a:rPr lang="cs-CZ" i="1" dirty="0" smtClean="0"/>
              <a:t>dráha – nádraží</a:t>
            </a:r>
          </a:p>
          <a:p>
            <a:pPr>
              <a:buNone/>
            </a:pPr>
            <a:r>
              <a:rPr lang="cs-CZ" i="1" dirty="0" smtClean="0"/>
              <a:t>			čas - počasí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Odvozování předponově-koncovkové: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havraní</a:t>
            </a:r>
          </a:p>
          <a:p>
            <a:r>
              <a:rPr lang="cs-CZ" dirty="0" smtClean="0"/>
              <a:t>rybář</a:t>
            </a:r>
          </a:p>
          <a:p>
            <a:r>
              <a:rPr lang="cs-CZ" dirty="0" smtClean="0"/>
              <a:t>donést</a:t>
            </a:r>
          </a:p>
          <a:p>
            <a:r>
              <a:rPr lang="cs-CZ" dirty="0" smtClean="0"/>
              <a:t>domek</a:t>
            </a:r>
          </a:p>
          <a:p>
            <a:r>
              <a:rPr lang="cs-CZ" dirty="0" smtClean="0"/>
              <a:t>nížinná</a:t>
            </a:r>
          </a:p>
          <a:p>
            <a:r>
              <a:rPr lang="cs-CZ" dirty="0" smtClean="0"/>
              <a:t>dolet</a:t>
            </a:r>
          </a:p>
          <a:p>
            <a:r>
              <a:rPr lang="cs-CZ" dirty="0" smtClean="0"/>
              <a:t>hráč</a:t>
            </a:r>
          </a:p>
          <a:p>
            <a:r>
              <a:rPr lang="cs-CZ" dirty="0" smtClean="0"/>
              <a:t>výlov</a:t>
            </a:r>
          </a:p>
          <a:p>
            <a:r>
              <a:rPr lang="cs-CZ" dirty="0" smtClean="0"/>
              <a:t>ředitelka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havran</a:t>
            </a:r>
          </a:p>
          <a:p>
            <a:r>
              <a:rPr lang="cs-CZ" dirty="0" smtClean="0"/>
              <a:t>ryba</a:t>
            </a:r>
          </a:p>
          <a:p>
            <a:r>
              <a:rPr lang="cs-CZ" dirty="0" smtClean="0"/>
              <a:t>nést</a:t>
            </a:r>
          </a:p>
          <a:p>
            <a:r>
              <a:rPr lang="cs-CZ" dirty="0" smtClean="0"/>
              <a:t>dům</a:t>
            </a:r>
          </a:p>
          <a:p>
            <a:r>
              <a:rPr lang="cs-CZ" dirty="0" smtClean="0"/>
              <a:t>nížina</a:t>
            </a:r>
          </a:p>
          <a:p>
            <a:r>
              <a:rPr lang="cs-CZ" dirty="0" smtClean="0"/>
              <a:t>let</a:t>
            </a:r>
          </a:p>
          <a:p>
            <a:r>
              <a:rPr lang="cs-CZ" dirty="0" smtClean="0"/>
              <a:t>hrát</a:t>
            </a:r>
          </a:p>
          <a:p>
            <a:r>
              <a:rPr lang="cs-CZ" dirty="0" smtClean="0"/>
              <a:t>lov</a:t>
            </a:r>
          </a:p>
          <a:p>
            <a:r>
              <a:rPr lang="cs-CZ" dirty="0" smtClean="0"/>
              <a:t>ředitel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Ke slovům odvozeným doplňte slova základová: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vyhodit</a:t>
            </a:r>
          </a:p>
          <a:p>
            <a:r>
              <a:rPr lang="cs-CZ" dirty="0" smtClean="0"/>
              <a:t>zahradní</a:t>
            </a:r>
          </a:p>
          <a:p>
            <a:r>
              <a:rPr lang="cs-CZ" dirty="0" smtClean="0"/>
              <a:t>podpatek</a:t>
            </a:r>
          </a:p>
          <a:p>
            <a:r>
              <a:rPr lang="cs-CZ" dirty="0" smtClean="0"/>
              <a:t>pravěk</a:t>
            </a:r>
          </a:p>
          <a:p>
            <a:r>
              <a:rPr lang="cs-CZ" dirty="0" smtClean="0"/>
              <a:t>náměstí</a:t>
            </a:r>
          </a:p>
          <a:p>
            <a:r>
              <a:rPr lang="cs-CZ" dirty="0" smtClean="0"/>
              <a:t>evropský</a:t>
            </a:r>
          </a:p>
          <a:p>
            <a:r>
              <a:rPr lang="cs-CZ" dirty="0" smtClean="0"/>
              <a:t>trní</a:t>
            </a:r>
          </a:p>
          <a:p>
            <a:r>
              <a:rPr lang="cs-CZ" dirty="0" smtClean="0"/>
              <a:t>zarudlý</a:t>
            </a:r>
          </a:p>
          <a:p>
            <a:r>
              <a:rPr lang="cs-CZ" dirty="0" smtClean="0"/>
              <a:t>návod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předponové</a:t>
            </a:r>
          </a:p>
          <a:p>
            <a:r>
              <a:rPr lang="cs-CZ" dirty="0" smtClean="0"/>
              <a:t>příponové</a:t>
            </a:r>
          </a:p>
          <a:p>
            <a:r>
              <a:rPr lang="cs-CZ" dirty="0" smtClean="0"/>
              <a:t>smíšené</a:t>
            </a:r>
          </a:p>
          <a:p>
            <a:r>
              <a:rPr lang="cs-CZ" dirty="0" smtClean="0"/>
              <a:t>předponové</a:t>
            </a:r>
          </a:p>
          <a:p>
            <a:r>
              <a:rPr lang="cs-CZ" dirty="0" smtClean="0"/>
              <a:t>smíšené</a:t>
            </a:r>
          </a:p>
          <a:p>
            <a:r>
              <a:rPr lang="cs-CZ" dirty="0" smtClean="0"/>
              <a:t>příponové</a:t>
            </a:r>
          </a:p>
          <a:p>
            <a:r>
              <a:rPr lang="cs-CZ" dirty="0" smtClean="0"/>
              <a:t>koncovkové</a:t>
            </a:r>
          </a:p>
          <a:p>
            <a:r>
              <a:rPr lang="cs-CZ" dirty="0" smtClean="0"/>
              <a:t>smíšené</a:t>
            </a:r>
          </a:p>
          <a:p>
            <a:r>
              <a:rPr lang="cs-CZ" smtClean="0"/>
              <a:t>předponové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odvozeniny předponové, koncovkové, příponové, smíšené: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Strana 74, 75.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Učebnice: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</TotalTime>
  <Words>361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ODVOZOVÁNÍ</vt:lpstr>
      <vt:lpstr>Opravte chyby:</vt:lpstr>
      <vt:lpstr>Odvozování</vt:lpstr>
      <vt:lpstr>Jak odvozujeme?</vt:lpstr>
      <vt:lpstr>Odvozování pomocí předpon:</vt:lpstr>
      <vt:lpstr>Odvozování pomocí přípon:</vt:lpstr>
      <vt:lpstr>Odvozování pomocí koncovek:</vt:lpstr>
      <vt:lpstr>Odvozování předponově-příponové:</vt:lpstr>
      <vt:lpstr>Odvozování předponově-koncovkové:</vt:lpstr>
      <vt:lpstr>Ke slovům odvozeným doplňte slova základová:</vt:lpstr>
      <vt:lpstr>Rozlište odvozeniny předponové, koncovkové, příponové, smíšené:</vt:lpstr>
      <vt:lpstr>Učebnice: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ODVOZOVÁNÍ - TEORIE</dc:title>
  <dc:creator>Martina</dc:creator>
  <cp:lastModifiedBy>Martina</cp:lastModifiedBy>
  <cp:revision>9</cp:revision>
  <dcterms:created xsi:type="dcterms:W3CDTF">2010-11-05T09:26:45Z</dcterms:created>
  <dcterms:modified xsi:type="dcterms:W3CDTF">2011-08-31T11:49:38Z</dcterms:modified>
</cp:coreProperties>
</file>