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56" r:id="rId3"/>
    <p:sldId id="27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2" r:id="rId18"/>
    <p:sldId id="271" r:id="rId19"/>
    <p:sldId id="269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EC7E128-8933-43EC-9133-92BE7D597B7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A50BE3-A1FF-469D-B166-75B6F09F82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105400"/>
          <a:ext cx="9144000" cy="1402080"/>
        </p:xfrm>
        <a:graphic>
          <a:graphicData uri="http://schemas.openxmlformats.org/drawingml/2006/table">
            <a:tbl>
              <a:tblPr/>
              <a:tblGrid>
                <a:gridCol w="2933254"/>
                <a:gridCol w="6210746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VY_32_INOVACE_12_Odvozování podstatných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Odvozování podstatných </a:t>
            </a:r>
            <a:r>
              <a:rPr lang="cs-CZ" smtClean="0"/>
              <a:t>jmen příponami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Proveďte rozbor </a:t>
            </a:r>
            <a:r>
              <a:rPr lang="cs-CZ" smtClean="0"/>
              <a:t>stavby následujících </a:t>
            </a:r>
            <a:r>
              <a:rPr lang="cs-CZ" dirty="0" smtClean="0"/>
              <a:t>slov: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Př.: babička (bab-</a:t>
            </a:r>
            <a:r>
              <a:rPr lang="cs-CZ" i="1" dirty="0" err="1" smtClean="0"/>
              <a:t>ičk</a:t>
            </a:r>
            <a:r>
              <a:rPr lang="cs-CZ" dirty="0" smtClean="0"/>
              <a:t>+a)</a:t>
            </a:r>
          </a:p>
          <a:p>
            <a:endParaRPr lang="cs-CZ" dirty="0" smtClean="0"/>
          </a:p>
          <a:p>
            <a:r>
              <a:rPr lang="cs-CZ" dirty="0" smtClean="0"/>
              <a:t>pralesní</a:t>
            </a:r>
          </a:p>
          <a:p>
            <a:r>
              <a:rPr lang="cs-CZ" dirty="0" smtClean="0"/>
              <a:t>borovice</a:t>
            </a:r>
          </a:p>
          <a:p>
            <a:r>
              <a:rPr lang="cs-CZ" dirty="0" smtClean="0"/>
              <a:t>bojovníkův</a:t>
            </a:r>
          </a:p>
          <a:p>
            <a:r>
              <a:rPr lang="cs-CZ" dirty="0" smtClean="0"/>
              <a:t>nezalesnit</a:t>
            </a:r>
          </a:p>
          <a:p>
            <a:r>
              <a:rPr lang="cs-CZ" dirty="0" smtClean="0"/>
              <a:t>mlynář</a:t>
            </a:r>
          </a:p>
          <a:p>
            <a:r>
              <a:rPr lang="cs-CZ" dirty="0" smtClean="0"/>
              <a:t>bílý</a:t>
            </a:r>
          </a:p>
          <a:p>
            <a:r>
              <a:rPr lang="cs-CZ" dirty="0" smtClean="0"/>
              <a:t>vařit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i="1" dirty="0" smtClean="0"/>
              <a:t>pra-</a:t>
            </a:r>
            <a:r>
              <a:rPr lang="cs-CZ" dirty="0" smtClean="0"/>
              <a:t>les-</a:t>
            </a:r>
            <a:r>
              <a:rPr lang="cs-CZ" i="1" dirty="0" smtClean="0"/>
              <a:t>n</a:t>
            </a:r>
            <a:r>
              <a:rPr lang="cs-CZ" dirty="0" smtClean="0"/>
              <a:t>+í</a:t>
            </a:r>
          </a:p>
          <a:p>
            <a:r>
              <a:rPr lang="cs-CZ" dirty="0" smtClean="0"/>
              <a:t>bor-</a:t>
            </a:r>
            <a:r>
              <a:rPr lang="cs-CZ" i="1" dirty="0" err="1" smtClean="0"/>
              <a:t>ov</a:t>
            </a:r>
            <a:r>
              <a:rPr lang="cs-CZ" i="1" dirty="0" smtClean="0"/>
              <a:t>-</a:t>
            </a:r>
            <a:r>
              <a:rPr lang="cs-CZ" i="1" dirty="0" err="1" smtClean="0"/>
              <a:t>ic</a:t>
            </a:r>
            <a:r>
              <a:rPr lang="cs-CZ" dirty="0" smtClean="0"/>
              <a:t>+e</a:t>
            </a:r>
          </a:p>
          <a:p>
            <a:r>
              <a:rPr lang="cs-CZ" dirty="0" smtClean="0"/>
              <a:t>boj</a:t>
            </a:r>
            <a:r>
              <a:rPr lang="cs-CZ" i="1" dirty="0" smtClean="0"/>
              <a:t>-</a:t>
            </a:r>
            <a:r>
              <a:rPr lang="cs-CZ" i="1" dirty="0" err="1" smtClean="0"/>
              <a:t>ov</a:t>
            </a:r>
            <a:r>
              <a:rPr lang="cs-CZ" i="1" dirty="0" smtClean="0"/>
              <a:t>-</a:t>
            </a:r>
            <a:r>
              <a:rPr lang="cs-CZ" i="1" dirty="0" err="1" smtClean="0"/>
              <a:t>ník</a:t>
            </a:r>
            <a:r>
              <a:rPr lang="cs-CZ" i="1" dirty="0" smtClean="0"/>
              <a:t>-</a:t>
            </a:r>
            <a:r>
              <a:rPr lang="cs-CZ" i="1" dirty="0" err="1" smtClean="0"/>
              <a:t>ův</a:t>
            </a:r>
            <a:endParaRPr lang="cs-CZ" i="1" dirty="0" smtClean="0"/>
          </a:p>
          <a:p>
            <a:r>
              <a:rPr lang="cs-CZ" i="1" dirty="0" smtClean="0"/>
              <a:t>ne-za</a:t>
            </a:r>
            <a:r>
              <a:rPr lang="cs-CZ" dirty="0" smtClean="0"/>
              <a:t>-les-</a:t>
            </a:r>
            <a:r>
              <a:rPr lang="cs-CZ" i="1" dirty="0" smtClean="0"/>
              <a:t>n-</a:t>
            </a:r>
            <a:r>
              <a:rPr lang="cs-CZ" i="1" dirty="0" err="1" smtClean="0"/>
              <a:t>it</a:t>
            </a:r>
            <a:endParaRPr lang="cs-CZ" i="1" dirty="0" smtClean="0"/>
          </a:p>
          <a:p>
            <a:r>
              <a:rPr lang="cs-CZ" dirty="0" err="1" smtClean="0"/>
              <a:t>mlyn</a:t>
            </a:r>
            <a:r>
              <a:rPr lang="cs-CZ" i="1" dirty="0" smtClean="0"/>
              <a:t>-</a:t>
            </a:r>
            <a:r>
              <a:rPr lang="cs-CZ" i="1" dirty="0" err="1" smtClean="0"/>
              <a:t>ář</a:t>
            </a:r>
            <a:endParaRPr lang="cs-CZ" i="1" dirty="0" smtClean="0"/>
          </a:p>
          <a:p>
            <a:r>
              <a:rPr lang="cs-CZ" dirty="0" err="1" smtClean="0"/>
              <a:t>bíl</a:t>
            </a:r>
            <a:r>
              <a:rPr lang="cs-CZ" dirty="0" smtClean="0"/>
              <a:t>+</a:t>
            </a:r>
            <a:r>
              <a:rPr lang="cs-CZ" i="1" dirty="0" smtClean="0"/>
              <a:t>ý</a:t>
            </a:r>
          </a:p>
          <a:p>
            <a:r>
              <a:rPr lang="cs-CZ" dirty="0" smtClean="0"/>
              <a:t>vař</a:t>
            </a:r>
            <a:r>
              <a:rPr lang="cs-CZ" i="1" dirty="0" smtClean="0"/>
              <a:t>-</a:t>
            </a:r>
            <a:r>
              <a:rPr lang="cs-CZ" i="1" dirty="0" err="1" smtClean="0"/>
              <a:t>it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činitelské: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527048"/>
            <a:ext cx="9144000" cy="4572000"/>
          </a:xfrm>
        </p:spPr>
        <p:txBody>
          <a:bodyPr/>
          <a:lstStyle/>
          <a:p>
            <a:r>
              <a:rPr lang="cs-CZ" dirty="0" smtClean="0"/>
              <a:t>pojmenovávají především osoby podle charakteristické činnosti</a:t>
            </a: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učit – učitel</a:t>
            </a: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topit – topič</a:t>
            </a: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radit – rádce</a:t>
            </a:r>
          </a:p>
          <a:p>
            <a:pPr lvl="1"/>
            <a:endParaRPr lang="cs-CZ" i="1" dirty="0" smtClean="0">
              <a:solidFill>
                <a:schemeClr val="tx1"/>
              </a:solidFill>
            </a:endParaRP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nájem – nájemce</a:t>
            </a:r>
          </a:p>
          <a:p>
            <a:pPr lvl="1"/>
            <a:endParaRPr lang="cs-CZ" i="1" dirty="0" smtClean="0">
              <a:solidFill>
                <a:schemeClr val="tx1"/>
              </a:solidFill>
            </a:endParaRP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útočný – útočník</a:t>
            </a:r>
          </a:p>
          <a:p>
            <a:pPr lvl="1"/>
            <a:endParaRPr lang="cs-CZ" i="1" dirty="0" smtClean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</a:rPr>
              <a:t>Přípony: -TEL, -Č, -CE, -EC, -ČÍ, -AŘ, -ÁK, -NÍK…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konatelské: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označují osoby (rostliny, zvířata)</a:t>
            </a:r>
          </a:p>
          <a:p>
            <a:r>
              <a:rPr lang="cs-CZ" dirty="0" smtClean="0"/>
              <a:t>pojmenovávají činnost podle toho, čeho se činnost týká, ale tato činnost není v jejich základu vyjádřena </a:t>
            </a:r>
          </a:p>
          <a:p>
            <a:r>
              <a:rPr lang="cs-CZ" dirty="0" smtClean="0"/>
              <a:t>např.: </a:t>
            </a:r>
            <a:r>
              <a:rPr lang="cs-CZ" i="1" dirty="0" smtClean="0"/>
              <a:t>hvězda – pozorovat hvězdy - hvězdář  </a:t>
            </a:r>
            <a:r>
              <a:rPr lang="cs-CZ" dirty="0" smtClean="0"/>
              <a:t>(nikoli pozorovatel)</a:t>
            </a:r>
          </a:p>
          <a:p>
            <a:endParaRPr lang="cs-CZ" i="1" dirty="0" smtClean="0"/>
          </a:p>
          <a:p>
            <a:pPr>
              <a:buNone/>
            </a:pPr>
            <a:r>
              <a:rPr lang="cs-CZ" dirty="0" smtClean="0"/>
              <a:t>Přípony: -AŘ (</a:t>
            </a:r>
            <a:r>
              <a:rPr lang="cs-CZ" i="1" dirty="0" smtClean="0"/>
              <a:t>rybář, brankář), </a:t>
            </a:r>
            <a:r>
              <a:rPr lang="cs-CZ" dirty="0" smtClean="0"/>
              <a:t>-NÍK  (</a:t>
            </a:r>
            <a:r>
              <a:rPr lang="cs-CZ" i="1" dirty="0" smtClean="0"/>
              <a:t>lesník, horník</a:t>
            </a:r>
            <a:r>
              <a:rPr lang="cs-CZ" dirty="0" smtClean="0"/>
              <a:t>),</a:t>
            </a:r>
          </a:p>
          <a:p>
            <a:pPr>
              <a:buNone/>
            </a:pPr>
            <a:r>
              <a:rPr lang="cs-CZ" dirty="0" smtClean="0"/>
              <a:t>- ÁK </a:t>
            </a:r>
            <a:r>
              <a:rPr lang="cs-CZ" i="1" dirty="0" smtClean="0"/>
              <a:t>(pytlák, ovčák),</a:t>
            </a:r>
            <a:r>
              <a:rPr lang="cs-CZ" dirty="0" smtClean="0"/>
              <a:t> -ÍŘ (</a:t>
            </a:r>
            <a:r>
              <a:rPr lang="cs-CZ" i="1" dirty="0" smtClean="0"/>
              <a:t>uhlíř, nožíř)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prostředků: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pojmenovávají věci, které slouží jako nástroj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  <a:r>
              <a:rPr lang="cs-CZ" i="1" dirty="0" smtClean="0"/>
              <a:t>ohříva</a:t>
            </a:r>
            <a:r>
              <a:rPr lang="cs-CZ" b="1" i="1" dirty="0" smtClean="0"/>
              <a:t>č</a:t>
            </a:r>
            <a:r>
              <a:rPr lang="cs-CZ" i="1" dirty="0" smtClean="0"/>
              <a:t>, pra</a:t>
            </a:r>
            <a:r>
              <a:rPr lang="cs-CZ" b="1" i="1" dirty="0" smtClean="0"/>
              <a:t>čka</a:t>
            </a:r>
            <a:r>
              <a:rPr lang="cs-CZ" i="1" dirty="0" smtClean="0"/>
              <a:t>, pojist</a:t>
            </a:r>
            <a:r>
              <a:rPr lang="cs-CZ" b="1" i="1" dirty="0" smtClean="0"/>
              <a:t>ka</a:t>
            </a:r>
            <a:r>
              <a:rPr lang="cs-CZ" i="1" dirty="0" smtClean="0"/>
              <a:t>, lepi</a:t>
            </a:r>
            <a:r>
              <a:rPr lang="cs-CZ" b="1" i="1" dirty="0" smtClean="0"/>
              <a:t>dlo</a:t>
            </a:r>
            <a:r>
              <a:rPr lang="cs-CZ" i="1" dirty="0" smtClean="0"/>
              <a:t>, ced</a:t>
            </a:r>
            <a:r>
              <a:rPr lang="cs-CZ" b="1" i="1" dirty="0" smtClean="0"/>
              <a:t>ník</a:t>
            </a:r>
            <a:r>
              <a:rPr lang="cs-CZ" i="1" dirty="0" smtClean="0"/>
              <a:t>, ukazová</a:t>
            </a:r>
            <a:r>
              <a:rPr lang="cs-CZ" b="1" i="1" dirty="0" smtClean="0"/>
              <a:t>tko</a:t>
            </a:r>
            <a:r>
              <a:rPr lang="cs-CZ" i="1" dirty="0" smtClean="0"/>
              <a:t>, pad</a:t>
            </a:r>
            <a:r>
              <a:rPr lang="cs-CZ" b="1" i="1" dirty="0" smtClean="0"/>
              <a:t>ák</a:t>
            </a:r>
            <a:r>
              <a:rPr lang="cs-CZ" i="1" dirty="0" smtClean="0"/>
              <a:t>, krm</a:t>
            </a:r>
            <a:r>
              <a:rPr lang="cs-CZ" b="1" i="1" dirty="0" smtClean="0"/>
              <a:t>ivo</a:t>
            </a:r>
            <a:r>
              <a:rPr lang="cs-CZ" i="1" dirty="0" smtClean="0"/>
              <a:t>, špendl</a:t>
            </a:r>
            <a:r>
              <a:rPr lang="cs-CZ" b="1" i="1" dirty="0" smtClean="0"/>
              <a:t>ík</a:t>
            </a:r>
            <a:r>
              <a:rPr lang="cs-CZ" i="1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nositelů vlastností: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pojmenovávají živé bytosti i věci podle vnějšího znaku nebo vnitřních charakteristických rysů chápaných jako vlastnost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</a:p>
          <a:p>
            <a:pPr>
              <a:buNone/>
            </a:pPr>
            <a:r>
              <a:rPr lang="cs-CZ" b="1" dirty="0" smtClean="0"/>
              <a:t>Rod mužský:</a:t>
            </a:r>
          </a:p>
          <a:p>
            <a:pPr>
              <a:buNone/>
            </a:pPr>
            <a:r>
              <a:rPr lang="cs-CZ" i="1" dirty="0" smtClean="0"/>
              <a:t>zbaběl</a:t>
            </a:r>
            <a:r>
              <a:rPr lang="cs-CZ" b="1" i="1" dirty="0" smtClean="0"/>
              <a:t>ec</a:t>
            </a:r>
            <a:r>
              <a:rPr lang="cs-CZ" i="1" dirty="0" smtClean="0"/>
              <a:t>, mlad</a:t>
            </a:r>
            <a:r>
              <a:rPr lang="cs-CZ" b="1" i="1" dirty="0" smtClean="0"/>
              <a:t>ík</a:t>
            </a:r>
            <a:r>
              <a:rPr lang="cs-CZ" i="1" dirty="0" smtClean="0"/>
              <a:t>, lev</a:t>
            </a:r>
            <a:r>
              <a:rPr lang="cs-CZ" b="1" i="1" dirty="0" smtClean="0"/>
              <a:t>ák</a:t>
            </a:r>
            <a:r>
              <a:rPr lang="cs-CZ" i="1" dirty="0" smtClean="0"/>
              <a:t>, před</a:t>
            </a:r>
            <a:r>
              <a:rPr lang="cs-CZ" b="1" i="1" dirty="0" smtClean="0"/>
              <a:t>ek</a:t>
            </a:r>
            <a:r>
              <a:rPr lang="cs-CZ" i="1" dirty="0" smtClean="0"/>
              <a:t>, boh</a:t>
            </a:r>
            <a:r>
              <a:rPr lang="cs-CZ" b="1" i="1" dirty="0" smtClean="0"/>
              <a:t>áč</a:t>
            </a:r>
            <a:r>
              <a:rPr lang="cs-CZ" i="1" dirty="0" smtClean="0"/>
              <a:t>, běl</a:t>
            </a:r>
            <a:r>
              <a:rPr lang="cs-CZ" b="1" i="1" dirty="0" smtClean="0"/>
              <a:t>och</a:t>
            </a:r>
            <a:r>
              <a:rPr lang="cs-CZ" i="1" dirty="0" smtClean="0"/>
              <a:t>, </a:t>
            </a:r>
          </a:p>
          <a:p>
            <a:pPr>
              <a:buNone/>
            </a:pPr>
            <a:r>
              <a:rPr lang="cs-CZ" i="1" dirty="0" smtClean="0"/>
              <a:t>běl</a:t>
            </a:r>
            <a:r>
              <a:rPr lang="cs-CZ" b="1" i="1" dirty="0" smtClean="0"/>
              <a:t>ouš</a:t>
            </a:r>
            <a:r>
              <a:rPr lang="cs-CZ" i="1" dirty="0" smtClean="0"/>
              <a:t>, hrozn</a:t>
            </a:r>
            <a:r>
              <a:rPr lang="cs-CZ" b="1" i="1" dirty="0" smtClean="0"/>
              <a:t>ýš</a:t>
            </a:r>
            <a:r>
              <a:rPr lang="cs-CZ" i="1" dirty="0" smtClean="0"/>
              <a:t>, chuď</a:t>
            </a:r>
            <a:r>
              <a:rPr lang="cs-CZ" b="1" i="1" dirty="0" smtClean="0"/>
              <a:t>as</a:t>
            </a:r>
            <a:r>
              <a:rPr lang="cs-CZ" i="1" dirty="0" smtClean="0"/>
              <a:t>, dlouh</a:t>
            </a:r>
            <a:r>
              <a:rPr lang="cs-CZ" b="1" i="1" dirty="0" smtClean="0"/>
              <a:t>án</a:t>
            </a:r>
          </a:p>
          <a:p>
            <a:pPr>
              <a:buNone/>
            </a:pPr>
            <a:r>
              <a:rPr lang="cs-CZ" b="1" dirty="0" smtClean="0"/>
              <a:t>Rod ženský: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borovi</a:t>
            </a:r>
            <a:r>
              <a:rPr lang="cs-CZ" b="1" i="1" dirty="0" smtClean="0"/>
              <a:t>ce</a:t>
            </a:r>
            <a:r>
              <a:rPr lang="cs-CZ" i="1" dirty="0" smtClean="0"/>
              <a:t>, cukrov</a:t>
            </a:r>
            <a:r>
              <a:rPr lang="cs-CZ" b="1" i="1" dirty="0" smtClean="0"/>
              <a:t>ka</a:t>
            </a:r>
            <a:r>
              <a:rPr lang="cs-CZ" i="1" dirty="0" smtClean="0"/>
              <a:t>, slan</a:t>
            </a:r>
            <a:r>
              <a:rPr lang="cs-CZ" b="1" i="1" dirty="0" smtClean="0"/>
              <a:t>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výsledků děje: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označují to, co vzniká dějem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  <a:r>
              <a:rPr lang="cs-CZ" i="1" dirty="0" smtClean="0"/>
              <a:t>doplat</a:t>
            </a:r>
            <a:r>
              <a:rPr lang="cs-CZ" b="1" i="1" dirty="0" smtClean="0"/>
              <a:t>ek</a:t>
            </a:r>
            <a:r>
              <a:rPr lang="cs-CZ" i="1" dirty="0" smtClean="0"/>
              <a:t>, předlož</a:t>
            </a:r>
            <a:r>
              <a:rPr lang="cs-CZ" b="1" i="1" dirty="0" smtClean="0"/>
              <a:t>ka</a:t>
            </a:r>
            <a:r>
              <a:rPr lang="cs-CZ" i="1" dirty="0" smtClean="0"/>
              <a:t>, spálen</a:t>
            </a:r>
            <a:r>
              <a:rPr lang="cs-CZ" b="1" i="1" dirty="0" smtClean="0"/>
              <a:t>ina</a:t>
            </a:r>
            <a:r>
              <a:rPr lang="cs-CZ" i="1" dirty="0" smtClean="0"/>
              <a:t>, omez</a:t>
            </a:r>
            <a:r>
              <a:rPr lang="cs-CZ" b="1" i="1" dirty="0" smtClean="0"/>
              <a:t>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obyvatelské: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pojmenovávají osoby podle místa, které obývají nebo odkud pocházejí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  <a:r>
              <a:rPr lang="cs-CZ" i="1" dirty="0" smtClean="0"/>
              <a:t>Praž</a:t>
            </a:r>
            <a:r>
              <a:rPr lang="cs-CZ" b="1" i="1" dirty="0" smtClean="0"/>
              <a:t>an</a:t>
            </a:r>
            <a:r>
              <a:rPr lang="cs-CZ" i="1" dirty="0" smtClean="0"/>
              <a:t>, obč</a:t>
            </a:r>
            <a:r>
              <a:rPr lang="cs-CZ" b="1" i="1" dirty="0" smtClean="0"/>
              <a:t>an</a:t>
            </a:r>
            <a:r>
              <a:rPr lang="cs-CZ" i="1" dirty="0" smtClean="0"/>
              <a:t>, cizin</a:t>
            </a:r>
            <a:r>
              <a:rPr lang="cs-CZ" b="1" i="1" dirty="0" smtClean="0"/>
              <a:t>ec</a:t>
            </a:r>
            <a:r>
              <a:rPr lang="cs-CZ" i="1" dirty="0" smtClean="0"/>
              <a:t>, Portugal</a:t>
            </a:r>
            <a:r>
              <a:rPr lang="cs-CZ" b="1" i="1" dirty="0" smtClean="0"/>
              <a:t>ec</a:t>
            </a:r>
            <a:r>
              <a:rPr lang="cs-CZ" i="1" dirty="0" smtClean="0"/>
              <a:t>, Han</a:t>
            </a:r>
            <a:r>
              <a:rPr lang="cs-CZ" b="1" i="1" dirty="0" smtClean="0"/>
              <a:t>ák</a:t>
            </a:r>
            <a:r>
              <a:rPr lang="cs-CZ" i="1" dirty="0" smtClean="0"/>
              <a:t>, </a:t>
            </a:r>
            <a:r>
              <a:rPr lang="cs-CZ" i="1" dirty="0" err="1" smtClean="0"/>
              <a:t>eskym</a:t>
            </a:r>
            <a:r>
              <a:rPr lang="cs-CZ" b="1" i="1" dirty="0" err="1" smtClean="0"/>
              <a:t>ák</a:t>
            </a:r>
            <a:r>
              <a:rPr lang="cs-CZ" i="1" dirty="0" smtClean="0"/>
              <a:t>, 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vlastností: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abstraktní</a:t>
            </a:r>
          </a:p>
          <a:p>
            <a:r>
              <a:rPr lang="cs-CZ" dirty="0" smtClean="0"/>
              <a:t>vyjadřují vlastnost jako jev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  <a:r>
              <a:rPr lang="cs-CZ" i="1" dirty="0" smtClean="0"/>
              <a:t>rychl</a:t>
            </a:r>
            <a:r>
              <a:rPr lang="cs-CZ" b="1" i="1" dirty="0" smtClean="0"/>
              <a:t>ost</a:t>
            </a:r>
            <a:r>
              <a:rPr lang="cs-CZ" i="1" dirty="0" smtClean="0"/>
              <a:t>, bohat</a:t>
            </a:r>
            <a:r>
              <a:rPr lang="cs-CZ" b="1" i="1" dirty="0" smtClean="0"/>
              <a:t>ství</a:t>
            </a:r>
            <a:r>
              <a:rPr lang="cs-CZ" i="1" dirty="0" smtClean="0"/>
              <a:t>, dobr</a:t>
            </a:r>
            <a:r>
              <a:rPr lang="cs-CZ" b="1" i="1" dirty="0" smtClean="0"/>
              <a:t>ota</a:t>
            </a:r>
            <a:r>
              <a:rPr lang="cs-CZ" i="1" dirty="0" smtClean="0"/>
              <a:t>, ps</a:t>
            </a:r>
            <a:r>
              <a:rPr lang="cs-CZ" b="1" i="1" dirty="0" smtClean="0"/>
              <a:t>ina</a:t>
            </a:r>
            <a:r>
              <a:rPr lang="cs-CZ" i="1" dirty="0" smtClean="0"/>
              <a:t>, chor</a:t>
            </a:r>
            <a:r>
              <a:rPr lang="cs-CZ" b="1" i="1" dirty="0" smtClean="0"/>
              <a:t>oba</a:t>
            </a:r>
            <a:r>
              <a:rPr lang="cs-CZ" i="1" dirty="0" smtClean="0"/>
              <a:t>, dél</a:t>
            </a:r>
            <a:r>
              <a:rPr lang="cs-CZ" b="1" i="1" dirty="0" smtClean="0"/>
              <a:t>ka</a:t>
            </a:r>
            <a:r>
              <a:rPr lang="cs-CZ" i="1" dirty="0" smtClean="0"/>
              <a:t>, prav</a:t>
            </a:r>
            <a:r>
              <a:rPr lang="cs-CZ" b="1" i="1" dirty="0" smtClean="0"/>
              <a:t>da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dějů: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Rod mužský:</a:t>
            </a:r>
          </a:p>
          <a:p>
            <a:pPr>
              <a:buNone/>
            </a:pPr>
            <a:r>
              <a:rPr lang="cs-CZ" i="1" dirty="0" smtClean="0"/>
              <a:t>jás</a:t>
            </a:r>
            <a:r>
              <a:rPr lang="cs-CZ" b="1" i="1" dirty="0" smtClean="0"/>
              <a:t>ot</a:t>
            </a:r>
            <a:r>
              <a:rPr lang="cs-CZ" i="1" dirty="0" smtClean="0"/>
              <a:t>, úsud</a:t>
            </a:r>
            <a:r>
              <a:rPr lang="cs-CZ" b="1" i="1" dirty="0" smtClean="0"/>
              <a:t>ek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b="1" dirty="0" smtClean="0"/>
              <a:t>Rod ženský:</a:t>
            </a:r>
          </a:p>
          <a:p>
            <a:pPr>
              <a:buNone/>
            </a:pPr>
            <a:r>
              <a:rPr lang="cs-CZ" i="1" dirty="0" smtClean="0"/>
              <a:t>čet</a:t>
            </a:r>
            <a:r>
              <a:rPr lang="cs-CZ" b="1" i="1" dirty="0" smtClean="0"/>
              <a:t>ba</a:t>
            </a:r>
            <a:r>
              <a:rPr lang="cs-CZ" i="1" dirty="0" smtClean="0"/>
              <a:t>, hád</a:t>
            </a:r>
            <a:r>
              <a:rPr lang="cs-CZ" b="1" i="1" dirty="0" smtClean="0"/>
              <a:t>ka</a:t>
            </a:r>
            <a:r>
              <a:rPr lang="cs-CZ" i="1" dirty="0" smtClean="0"/>
              <a:t>, honi</a:t>
            </a:r>
            <a:r>
              <a:rPr lang="cs-CZ" b="1" i="1" dirty="0" smtClean="0"/>
              <a:t>čka</a:t>
            </a:r>
            <a:r>
              <a:rPr lang="cs-CZ" i="1" dirty="0" smtClean="0"/>
              <a:t>, ván</a:t>
            </a:r>
            <a:r>
              <a:rPr lang="cs-CZ" b="1" i="1" dirty="0" smtClean="0"/>
              <a:t>ice</a:t>
            </a:r>
            <a:r>
              <a:rPr lang="cs-CZ" i="1" dirty="0" smtClean="0"/>
              <a:t>, dřím</a:t>
            </a:r>
            <a:r>
              <a:rPr lang="cs-CZ" b="1" i="1" dirty="0" smtClean="0"/>
              <a:t>ota</a:t>
            </a:r>
            <a:r>
              <a:rPr lang="cs-CZ" i="1" dirty="0" smtClean="0"/>
              <a:t>, loup</a:t>
            </a:r>
            <a:r>
              <a:rPr lang="cs-CZ" b="1" i="1" dirty="0" smtClean="0"/>
              <a:t>ež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zdrobnělé: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vždy je zachován rod podstatného jména</a:t>
            </a:r>
          </a:p>
          <a:p>
            <a:r>
              <a:rPr lang="cs-CZ" dirty="0" smtClean="0"/>
              <a:t>mají emocionální příznak</a:t>
            </a:r>
          </a:p>
          <a:p>
            <a:endParaRPr lang="cs-CZ" dirty="0" smtClean="0"/>
          </a:p>
          <a:p>
            <a:r>
              <a:rPr lang="cs-CZ" dirty="0" smtClean="0"/>
              <a:t>některá podstatná jména mají 2 stupně zdrobňování:</a:t>
            </a: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strom – stromek – stromeček</a:t>
            </a:r>
          </a:p>
          <a:p>
            <a:r>
              <a:rPr lang="cs-CZ" dirty="0" smtClean="0"/>
              <a:t>některá mají jen jeden:</a:t>
            </a:r>
          </a:p>
          <a:p>
            <a:pPr lvl="1"/>
            <a:r>
              <a:rPr lang="cs-CZ" i="1" dirty="0" smtClean="0">
                <a:solidFill>
                  <a:schemeClr val="tx1"/>
                </a:solidFill>
              </a:rPr>
              <a:t>zajíc - zajíček</a:t>
            </a:r>
          </a:p>
          <a:p>
            <a:endParaRPr lang="cs-CZ" dirty="0" smtClean="0"/>
          </a:p>
          <a:p>
            <a:endParaRPr lang="cs-CZ" dirty="0" smtClean="0"/>
          </a:p>
          <a:p>
            <a:pPr lvl="1"/>
            <a:endParaRPr lang="cs-CZ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zveličelé: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mají vždy expresivní příznak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  <a:r>
              <a:rPr lang="cs-CZ" i="1" dirty="0" smtClean="0"/>
              <a:t> </a:t>
            </a:r>
            <a:r>
              <a:rPr lang="cs-CZ" i="1" dirty="0" err="1" smtClean="0"/>
              <a:t>chlap</a:t>
            </a:r>
            <a:r>
              <a:rPr lang="cs-CZ" b="1" i="1" dirty="0" err="1" smtClean="0"/>
              <a:t>ák</a:t>
            </a:r>
            <a:r>
              <a:rPr lang="cs-CZ" i="1" dirty="0" smtClean="0"/>
              <a:t>, ps</a:t>
            </a:r>
            <a:r>
              <a:rPr lang="cs-CZ" b="1" i="1" dirty="0" smtClean="0"/>
              <a:t>isko</a:t>
            </a:r>
            <a:r>
              <a:rPr lang="cs-CZ" i="1" dirty="0" smtClean="0"/>
              <a:t>, bab</a:t>
            </a:r>
            <a:r>
              <a:rPr lang="cs-CZ" b="1" i="1" dirty="0" smtClean="0"/>
              <a:t>izna</a:t>
            </a:r>
            <a:r>
              <a:rPr lang="cs-CZ" i="1" dirty="0" smtClean="0"/>
              <a:t>, nos</a:t>
            </a:r>
            <a:r>
              <a:rPr lang="cs-CZ" b="1" i="1" dirty="0" smtClean="0"/>
              <a:t>an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přechýlené: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přechylování: tvoření ženských protějšků k mužským</a:t>
            </a:r>
          </a:p>
          <a:p>
            <a:endParaRPr lang="cs-CZ" dirty="0" smtClean="0"/>
          </a:p>
          <a:p>
            <a:r>
              <a:rPr lang="cs-CZ" dirty="0" smtClean="0"/>
              <a:t>např.: </a:t>
            </a:r>
            <a:r>
              <a:rPr lang="cs-CZ" i="1" dirty="0" smtClean="0"/>
              <a:t>ředitel</a:t>
            </a:r>
            <a:r>
              <a:rPr lang="cs-CZ" b="1" i="1" dirty="0" smtClean="0"/>
              <a:t>ka</a:t>
            </a:r>
            <a:r>
              <a:rPr lang="cs-CZ" i="1" dirty="0" smtClean="0"/>
              <a:t>, ministr</a:t>
            </a:r>
            <a:r>
              <a:rPr lang="cs-CZ" b="1" i="1" dirty="0" smtClean="0"/>
              <a:t>yně</a:t>
            </a:r>
            <a:r>
              <a:rPr lang="cs-CZ" i="1" dirty="0" smtClean="0"/>
              <a:t>, rád</a:t>
            </a:r>
            <a:r>
              <a:rPr lang="cs-CZ" b="1" i="1" dirty="0" smtClean="0"/>
              <a:t>kyně</a:t>
            </a:r>
            <a:r>
              <a:rPr lang="cs-CZ" i="1" dirty="0" smtClean="0"/>
              <a:t>, holub</a:t>
            </a:r>
            <a:r>
              <a:rPr lang="cs-CZ" b="1" i="1" dirty="0" smtClean="0"/>
              <a:t>ice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Odvozujte podstatná 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názvy nástrojů nebo prostředků děje</a:t>
            </a:r>
          </a:p>
          <a:p>
            <a:r>
              <a:rPr lang="cs-CZ" dirty="0" smtClean="0"/>
              <a:t>názvy přechýlené</a:t>
            </a:r>
          </a:p>
          <a:p>
            <a:r>
              <a:rPr lang="cs-CZ" dirty="0" smtClean="0"/>
              <a:t>názvy vlastností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nárazník, kukátko, lepidlo, pojistka, vrtačka, míchačka, pravítko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manželka, ředitelka, učitelka, prodavačka, bagristka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krása, zbabělost, hloupost, upřímnost, ošklivost</a:t>
            </a:r>
            <a:endParaRPr lang="cs-CZ" sz="2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517232"/>
            <a:ext cx="7896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Určete, jakým způsobem byla podstatná jména utvořena.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atlas-cs.logis.cz/obrazky/Praha/vystavis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1556792"/>
            <a:ext cx="3622508" cy="26642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místa: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Kde se konají výstavy?</a:t>
            </a:r>
          </a:p>
        </p:txBody>
      </p:sp>
      <p:pic>
        <p:nvPicPr>
          <p:cNvPr id="27652" name="Picture 4" descr="http://astronuklfyzika.cz/Udirna-vnitr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412776"/>
            <a:ext cx="2676525" cy="32575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940152" y="422108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Kde se udí maso?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160"/>
            <a:ext cx="2175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výstaviště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1544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udírna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významový rozdíl mezi názvy míst?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503920" cy="4572000"/>
          </a:xfrm>
        </p:spPr>
        <p:txBody>
          <a:bodyPr/>
          <a:lstStyle/>
          <a:p>
            <a:r>
              <a:rPr lang="cs-CZ" dirty="0" smtClean="0"/>
              <a:t>ohniště – ohnisko</a:t>
            </a:r>
          </a:p>
          <a:p>
            <a:r>
              <a:rPr lang="cs-CZ" dirty="0" smtClean="0"/>
              <a:t>vinice – vinárna</a:t>
            </a:r>
          </a:p>
          <a:p>
            <a:r>
              <a:rPr lang="cs-CZ" dirty="0" smtClean="0"/>
              <a:t>pracoviště – pracovna</a:t>
            </a:r>
          </a:p>
          <a:p>
            <a:r>
              <a:rPr lang="cs-CZ" dirty="0" smtClean="0"/>
              <a:t>učiliště – učebna</a:t>
            </a:r>
          </a:p>
          <a:p>
            <a:r>
              <a:rPr lang="cs-CZ" dirty="0" smtClean="0"/>
              <a:t>hřiště - herna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z následujících zdrobnělin mohou mít (mají) expresivní význam?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krabička</a:t>
            </a:r>
          </a:p>
          <a:p>
            <a:r>
              <a:rPr lang="cs-CZ" dirty="0" err="1" smtClean="0"/>
              <a:t>divadýlko</a:t>
            </a:r>
            <a:endParaRPr lang="cs-CZ" dirty="0" smtClean="0"/>
          </a:p>
          <a:p>
            <a:r>
              <a:rPr lang="cs-CZ" dirty="0" smtClean="0"/>
              <a:t>křesílko</a:t>
            </a:r>
          </a:p>
          <a:p>
            <a:r>
              <a:rPr lang="cs-CZ" dirty="0" smtClean="0"/>
              <a:t>stoleček</a:t>
            </a:r>
          </a:p>
          <a:p>
            <a:r>
              <a:rPr lang="cs-CZ" dirty="0" smtClean="0"/>
              <a:t>žalobníček</a:t>
            </a:r>
          </a:p>
          <a:p>
            <a:r>
              <a:rPr lang="cs-CZ" dirty="0" smtClean="0"/>
              <a:t>maminka</a:t>
            </a:r>
          </a:p>
          <a:p>
            <a:r>
              <a:rPr lang="cs-CZ" dirty="0" smtClean="0"/>
              <a:t>kvítko</a:t>
            </a:r>
          </a:p>
          <a:p>
            <a:r>
              <a:rPr lang="cs-CZ" dirty="0" smtClean="0"/>
              <a:t>vodička</a:t>
            </a:r>
          </a:p>
          <a:p>
            <a:r>
              <a:rPr lang="cs-CZ" dirty="0" smtClean="0"/>
              <a:t>poupátko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Century Schoolbook"/>
                <a:sym typeface="Wingdings 2"/>
              </a:rPr>
              <a:t></a:t>
            </a:r>
            <a:endParaRPr lang="cs-CZ" dirty="0" smtClean="0">
              <a:latin typeface="Century Schoolbook"/>
            </a:endParaRPr>
          </a:p>
          <a:p>
            <a:r>
              <a:rPr lang="cs-CZ" dirty="0" smtClean="0">
                <a:latin typeface="Century Schoolbook"/>
                <a:sym typeface="Wingdings 2"/>
              </a:rPr>
              <a:t>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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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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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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</a:t>
            </a:r>
          </a:p>
          <a:p>
            <a:r>
              <a:rPr lang="cs-CZ" dirty="0" smtClean="0">
                <a:latin typeface="Century Schoolbook"/>
                <a:sym typeface="Wingdings 2"/>
              </a:rPr>
              <a:t>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2987824" y="1340768"/>
          <a:ext cx="5897880" cy="3075149"/>
        </p:xfrm>
        <a:graphic>
          <a:graphicData uri="http://schemas.openxmlformats.org/drawingml/2006/table">
            <a:tbl>
              <a:tblPr/>
              <a:tblGrid>
                <a:gridCol w="438785"/>
                <a:gridCol w="438785"/>
                <a:gridCol w="438785"/>
                <a:gridCol w="459105"/>
                <a:gridCol w="459740"/>
                <a:gridCol w="466090"/>
                <a:gridCol w="464820"/>
                <a:gridCol w="467995"/>
                <a:gridCol w="462915"/>
                <a:gridCol w="464185"/>
                <a:gridCol w="459105"/>
                <a:gridCol w="438785"/>
                <a:gridCol w="438785"/>
              </a:tblGrid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4509120"/>
            <a:ext cx="8892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Napište konatelský název od slova </a:t>
            </a:r>
            <a:r>
              <a:rPr lang="cs-CZ" i="1" dirty="0" smtClean="0"/>
              <a:t>hrob.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zní základové slovo ke konatelskému názvu </a:t>
            </a:r>
            <a:r>
              <a:rPr lang="cs-CZ" i="1" dirty="0" smtClean="0"/>
              <a:t>novinář?</a:t>
            </a:r>
          </a:p>
          <a:p>
            <a:pPr marL="342900" indent="-342900">
              <a:buAutoNum type="arabicPeriod"/>
            </a:pPr>
            <a:r>
              <a:rPr lang="cs-CZ" dirty="0" smtClean="0"/>
              <a:t>Vytvořte činitelský název  od slovesa </a:t>
            </a:r>
            <a:r>
              <a:rPr lang="cs-CZ" i="1" dirty="0" smtClean="0"/>
              <a:t>sbírat.</a:t>
            </a:r>
          </a:p>
          <a:p>
            <a:pPr marL="342900" indent="-342900">
              <a:buAutoNum type="arabicPeriod"/>
            </a:pPr>
            <a:r>
              <a:rPr lang="cs-CZ" dirty="0" smtClean="0"/>
              <a:t>Napište název nositele vlastnosti od příd. jména </a:t>
            </a:r>
            <a:r>
              <a:rPr lang="cs-CZ" i="1" dirty="0" smtClean="0"/>
              <a:t>vzdělaný.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zní slovo zdrobnělé ke slovu </a:t>
            </a:r>
            <a:r>
              <a:rPr lang="cs-CZ" i="1" dirty="0" smtClean="0"/>
              <a:t>hadr?</a:t>
            </a:r>
          </a:p>
          <a:p>
            <a:pPr marL="342900" indent="-342900">
              <a:buAutoNum type="arabicPeriod"/>
            </a:pPr>
            <a:r>
              <a:rPr lang="cs-CZ" dirty="0" smtClean="0"/>
              <a:t>Obyvatel Kuby se nazývá: 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Od jakého slova bylo utvořeno slovo </a:t>
            </a:r>
            <a:r>
              <a:rPr lang="cs-CZ" i="1" dirty="0" smtClean="0"/>
              <a:t>elektrárna</a:t>
            </a:r>
            <a:r>
              <a:rPr lang="cs-CZ" dirty="0" smtClean="0"/>
              <a:t>?</a:t>
            </a:r>
          </a:p>
          <a:p>
            <a:pPr marL="342900" indent="-342900"/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2987824" y="1340768"/>
          <a:ext cx="5897880" cy="3075149"/>
        </p:xfrm>
        <a:graphic>
          <a:graphicData uri="http://schemas.openxmlformats.org/drawingml/2006/table">
            <a:tbl>
              <a:tblPr/>
              <a:tblGrid>
                <a:gridCol w="438785"/>
                <a:gridCol w="438785"/>
                <a:gridCol w="438785"/>
                <a:gridCol w="459105"/>
                <a:gridCol w="459740"/>
                <a:gridCol w="466090"/>
                <a:gridCol w="464820"/>
                <a:gridCol w="467995"/>
                <a:gridCol w="462915"/>
                <a:gridCol w="464185"/>
                <a:gridCol w="459105"/>
                <a:gridCol w="438785"/>
                <a:gridCol w="438785"/>
              </a:tblGrid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93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0" y="1412776"/>
            <a:ext cx="41520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bylo utvořeno podstatné</a:t>
            </a:r>
          </a:p>
          <a:p>
            <a:r>
              <a:rPr lang="cs-CZ" sz="2400" dirty="0" smtClean="0"/>
              <a:t> jméno, které vyšlo v tajence?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Učebnice strana 75-77</a:t>
            </a:r>
            <a:r>
              <a:rPr lang="cs-CZ" sz="3600" smtClean="0"/>
              <a:t>, cvičení 1-15.</a:t>
            </a:r>
            <a:endParaRPr lang="cs-CZ" sz="36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173</TotalTime>
  <Words>666</Words>
  <Application>Microsoft Office PowerPoint</Application>
  <PresentationFormat>Předvádění na obrazovce (4:3)</PresentationFormat>
  <Paragraphs>202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Snímek 1</vt:lpstr>
      <vt:lpstr>Odvozování podstatných jmen příponami</vt:lpstr>
      <vt:lpstr>Proveďte rozbor stavby následujících slov:</vt:lpstr>
      <vt:lpstr>Názvy činitelské:</vt:lpstr>
      <vt:lpstr>Názvy konatelské:</vt:lpstr>
      <vt:lpstr>Názvy prostředků:</vt:lpstr>
      <vt:lpstr>Názvy nositelů vlastností:</vt:lpstr>
      <vt:lpstr>Názvy výsledků děje:</vt:lpstr>
      <vt:lpstr>Názvy obyvatelské:</vt:lpstr>
      <vt:lpstr>Názvy vlastností:</vt:lpstr>
      <vt:lpstr>Názvy dějů:</vt:lpstr>
      <vt:lpstr>Názvy zdrobnělé:</vt:lpstr>
      <vt:lpstr>Názvy zveličelé:</vt:lpstr>
      <vt:lpstr>Názvy přechýlené:</vt:lpstr>
      <vt:lpstr>Odvozujte podstatná jména:</vt:lpstr>
      <vt:lpstr>Pojmenujte místa:</vt:lpstr>
      <vt:lpstr>Jaký je významový rozdíl mezi názvy míst?</vt:lpstr>
      <vt:lpstr>Které z následujících zdrobnělin mohou mít (mají) expresivní význam?</vt:lpstr>
      <vt:lpstr>Křížovka: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Odvozování podstatných jmen</dc:title>
  <dc:creator>Martina</dc:creator>
  <cp:lastModifiedBy>Martina</cp:lastModifiedBy>
  <cp:revision>18</cp:revision>
  <dcterms:created xsi:type="dcterms:W3CDTF">2010-11-05T09:57:22Z</dcterms:created>
  <dcterms:modified xsi:type="dcterms:W3CDTF">2011-08-31T11:51:03Z</dcterms:modified>
</cp:coreProperties>
</file>