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3" autoAdjust="0"/>
    <p:restoredTop sz="94660"/>
  </p:normalViewPr>
  <p:slideViewPr>
    <p:cSldViewPr>
      <p:cViewPr varScale="1">
        <p:scale>
          <a:sx n="45" d="100"/>
          <a:sy n="45" d="100"/>
        </p:scale>
        <p:origin x="-12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1312F4B-D4E1-44BF-A7FF-B227AB9F96E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30F030D-6CC4-4D31-8F8D-58C58EBC02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496944" cy="1402080"/>
        </p:xfrm>
        <a:graphic>
          <a:graphicData uri="http://schemas.openxmlformats.org/drawingml/2006/table">
            <a:tbl>
              <a:tblPr/>
              <a:tblGrid>
                <a:gridCol w="2572469"/>
                <a:gridCol w="592447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VY_32_INOVACE_13_Odvozování přídavných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</a:t>
            </a:r>
            <a:r>
              <a:rPr lang="cs-CZ" dirty="0" err="1" smtClean="0"/>
              <a:t>martina</a:t>
            </a:r>
            <a:r>
              <a:rPr lang="cs-CZ" dirty="0" smtClean="0"/>
              <a:t>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Odvozování přídavných jmen příponami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Jakými příponami byla utvořena následující podstatná jména: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obránce</a:t>
            </a:r>
          </a:p>
          <a:p>
            <a:r>
              <a:rPr lang="cs-CZ" dirty="0" err="1" smtClean="0"/>
              <a:t>drbna</a:t>
            </a:r>
            <a:endParaRPr lang="cs-CZ" dirty="0" smtClean="0"/>
          </a:p>
          <a:p>
            <a:r>
              <a:rPr lang="cs-CZ" dirty="0" smtClean="0"/>
              <a:t>pravák</a:t>
            </a:r>
          </a:p>
          <a:p>
            <a:r>
              <a:rPr lang="cs-CZ" dirty="0" smtClean="0"/>
              <a:t>cizinec</a:t>
            </a:r>
          </a:p>
          <a:p>
            <a:r>
              <a:rPr lang="cs-CZ" dirty="0" smtClean="0"/>
              <a:t>kovář</a:t>
            </a:r>
          </a:p>
          <a:p>
            <a:r>
              <a:rPr lang="cs-CZ" dirty="0" smtClean="0"/>
              <a:t>letadlo</a:t>
            </a:r>
          </a:p>
          <a:p>
            <a:r>
              <a:rPr lang="cs-CZ" dirty="0" smtClean="0"/>
              <a:t>přehazovačka</a:t>
            </a:r>
          </a:p>
          <a:p>
            <a:r>
              <a:rPr lang="cs-CZ" dirty="0" smtClean="0"/>
              <a:t>cukrovka</a:t>
            </a:r>
          </a:p>
          <a:p>
            <a:r>
              <a:rPr lang="cs-CZ" dirty="0" smtClean="0"/>
              <a:t>rychlost</a:t>
            </a:r>
          </a:p>
          <a:p>
            <a:r>
              <a:rPr lang="cs-CZ" dirty="0" smtClean="0"/>
              <a:t>vrstevník</a:t>
            </a:r>
          </a:p>
          <a:p>
            <a:r>
              <a:rPr lang="cs-CZ" dirty="0" smtClean="0"/>
              <a:t>ministryně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ce</a:t>
            </a:r>
            <a:endParaRPr lang="cs-CZ" dirty="0" smtClean="0"/>
          </a:p>
          <a:p>
            <a:r>
              <a:rPr lang="cs-CZ" dirty="0" smtClean="0"/>
              <a:t>-na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ák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ec</a:t>
            </a:r>
            <a:endParaRPr lang="cs-CZ" dirty="0" smtClean="0"/>
          </a:p>
          <a:p>
            <a:r>
              <a:rPr lang="cs-CZ" dirty="0" err="1" smtClean="0"/>
              <a:t>ář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dlo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čka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ost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ník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smtClean="0"/>
              <a:t>yně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přídavná jména tvořená příponami –ŮV (Petrův, soudcův); -IN (babiččin, Janin) (tzv. přídavná jména primárně přivlastňovací)</a:t>
            </a:r>
          </a:p>
          <a:p>
            <a:endParaRPr lang="cs-CZ" dirty="0" smtClean="0"/>
          </a:p>
          <a:p>
            <a:r>
              <a:rPr lang="cs-CZ" dirty="0" smtClean="0"/>
              <a:t>přídavná jména s příponami (tzv. příd. jména druhově přivlastňovací) –SKÝ/CKÝ (otcovský, hornický);  a -Í (jelení, psí)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Přídavná jména vztahová v užším slova smyslu: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místní (lesní, táborový, ostravský)</a:t>
            </a:r>
          </a:p>
          <a:p>
            <a:r>
              <a:rPr lang="cs-CZ" dirty="0" smtClean="0"/>
              <a:t>látková (mléčný, dřevěný, ovesný)</a:t>
            </a:r>
          </a:p>
          <a:p>
            <a:r>
              <a:rPr lang="cs-CZ" dirty="0" smtClean="0"/>
              <a:t>časová (ranní, hodinový)</a:t>
            </a:r>
          </a:p>
          <a:p>
            <a:r>
              <a:rPr lang="cs-CZ" dirty="0" smtClean="0"/>
              <a:t>vyjadřující vlastnost (podle nápadného znaku) (vlasatý, kamenitý)</a:t>
            </a:r>
          </a:p>
          <a:p>
            <a:r>
              <a:rPr lang="cs-CZ" dirty="0" smtClean="0"/>
              <a:t>vyjadřující podobnost (kruhovitý, barvitý)</a:t>
            </a:r>
          </a:p>
          <a:p>
            <a:r>
              <a:rPr lang="cs-CZ" dirty="0" smtClean="0"/>
              <a:t>ostatní příd. jména vyjadřující nějaký vztah k podstatnému jménu (školský (zákon), třídní (kniha)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dějová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odvozena ze slovesných tvarů:</a:t>
            </a:r>
          </a:p>
          <a:p>
            <a:pPr marL="548640" lvl="2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700" i="1" dirty="0" smtClean="0"/>
              <a:t>zrající, mluvený, okoralý, učenlivý, kropicí….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dále sem patří příd. jména odvozená z příslovcí (</a:t>
            </a:r>
            <a:r>
              <a:rPr lang="cs-CZ" i="1" dirty="0" smtClean="0"/>
              <a:t>dnešní</a:t>
            </a:r>
            <a:r>
              <a:rPr lang="cs-CZ" dirty="0" smtClean="0"/>
              <a:t>) nebo z předložkových spojení podstatných jmen (</a:t>
            </a:r>
            <a:r>
              <a:rPr lang="cs-CZ" i="1" dirty="0" smtClean="0"/>
              <a:t>pouliční</a:t>
            </a:r>
            <a:r>
              <a:rPr lang="cs-CZ" dirty="0" smtClean="0"/>
              <a:t>)</a:t>
            </a:r>
          </a:p>
          <a:p>
            <a:pPr lvl="1">
              <a:buNone/>
            </a:pPr>
            <a:endParaRPr lang="cs-CZ" sz="2400" i="1" dirty="0" smtClean="0"/>
          </a:p>
          <a:p>
            <a:pPr lvl="1">
              <a:buNone/>
            </a:pPr>
            <a:endParaRPr lang="cs-CZ" sz="2400" i="1" dirty="0" smtClean="0"/>
          </a:p>
          <a:p>
            <a:pPr lvl="1"/>
            <a:endParaRPr lang="cs-CZ" sz="24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Přídavná jména s významem zesilujícím a zeslabujícím,</a:t>
            </a:r>
            <a:br>
              <a:rPr lang="cs-CZ" sz="2800" dirty="0" smtClean="0"/>
            </a:br>
            <a:r>
              <a:rPr lang="cs-CZ" sz="2800" dirty="0" smtClean="0"/>
              <a:t>stupňované tvary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význam zesilující (</a:t>
            </a:r>
            <a:r>
              <a:rPr lang="cs-CZ" i="1" dirty="0" err="1" smtClean="0"/>
              <a:t>dlouhatanánský</a:t>
            </a:r>
            <a:r>
              <a:rPr lang="cs-CZ" dirty="0" smtClean="0"/>
              <a:t>)</a:t>
            </a:r>
          </a:p>
          <a:p>
            <a:r>
              <a:rPr lang="cs-CZ" dirty="0" smtClean="0"/>
              <a:t>význam zeslabující (</a:t>
            </a:r>
            <a:r>
              <a:rPr lang="cs-CZ" i="1" dirty="0" smtClean="0"/>
              <a:t>kratičký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stupňované tvary (</a:t>
            </a:r>
            <a:r>
              <a:rPr lang="cs-CZ" i="1" dirty="0" smtClean="0"/>
              <a:t>menší </a:t>
            </a:r>
            <a:r>
              <a:rPr lang="cs-CZ" i="1" smtClean="0"/>
              <a:t>– (nejmenší</a:t>
            </a:r>
            <a:r>
              <a:rPr lang="cs-CZ" i="1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Elipsa 36"/>
          <p:cNvSpPr/>
          <p:nvPr/>
        </p:nvSpPr>
        <p:spPr>
          <a:xfrm>
            <a:off x="3779912" y="465313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699792" y="422108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195736" y="422108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619672" y="422108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2123728" y="371703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619672" y="371703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619672" y="321297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123728" y="270892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123728" y="220486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619672" y="220486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Tvořte přídavná jména přivlastňovací. Zvlášť potom vypište přídavná jména primárně přivlastňovací: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537" y="1628801"/>
          <a:ext cx="3888430" cy="3680460"/>
        </p:xfrm>
        <a:graphic>
          <a:graphicData uri="http://schemas.openxmlformats.org/drawingml/2006/table">
            <a:tbl>
              <a:tblPr/>
              <a:tblGrid>
                <a:gridCol w="555490"/>
                <a:gridCol w="555490"/>
                <a:gridCol w="555490"/>
                <a:gridCol w="555490"/>
                <a:gridCol w="555490"/>
                <a:gridCol w="555490"/>
                <a:gridCol w="555490"/>
              </a:tblGrid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00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48064" y="1628800"/>
            <a:ext cx="144016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otec</a:t>
            </a:r>
          </a:p>
          <a:p>
            <a:r>
              <a:rPr lang="cs-CZ" sz="2600" dirty="0" smtClean="0"/>
              <a:t>teta</a:t>
            </a:r>
          </a:p>
          <a:p>
            <a:r>
              <a:rPr lang="cs-CZ" sz="2600" dirty="0" smtClean="0"/>
              <a:t>Jirka</a:t>
            </a:r>
          </a:p>
          <a:p>
            <a:r>
              <a:rPr lang="cs-CZ" sz="2600" dirty="0" smtClean="0"/>
              <a:t>ryba</a:t>
            </a:r>
          </a:p>
          <a:p>
            <a:r>
              <a:rPr lang="cs-CZ" sz="2600" dirty="0" smtClean="0"/>
              <a:t>řidič</a:t>
            </a:r>
          </a:p>
          <a:p>
            <a:r>
              <a:rPr lang="cs-CZ" sz="2600" dirty="0" smtClean="0"/>
              <a:t>včela</a:t>
            </a:r>
          </a:p>
          <a:p>
            <a:r>
              <a:rPr lang="cs-CZ" sz="2600" dirty="0" smtClean="0"/>
              <a:t>dívka</a:t>
            </a:r>
          </a:p>
          <a:p>
            <a:r>
              <a:rPr lang="cs-CZ" sz="2600" dirty="0" smtClean="0"/>
              <a:t>Dana</a:t>
            </a:r>
            <a:endParaRPr lang="cs-CZ" sz="26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39552" y="1772816"/>
            <a:ext cx="2664296" cy="23042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-508" y="3392996"/>
            <a:ext cx="2376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591780" y="3176972"/>
            <a:ext cx="28083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115616" y="1916832"/>
            <a:ext cx="18722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1799692" y="3320988"/>
            <a:ext cx="32403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1727684" y="2888940"/>
            <a:ext cx="22322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-856220" y="3465004"/>
            <a:ext cx="3087960" cy="838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11560" y="4869160"/>
            <a:ext cx="25922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860032" y="5085184"/>
            <a:ext cx="40046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otcův, tetin, Jirkův, řidičův,</a:t>
            </a:r>
          </a:p>
          <a:p>
            <a:r>
              <a:rPr lang="cs-CZ" sz="2400" i="1" dirty="0" smtClean="0"/>
              <a:t> dívčin,  Danin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5" grpId="0" animBg="1"/>
      <p:bldP spid="34" grpId="0" animBg="1"/>
      <p:bldP spid="33" grpId="0" animBg="1"/>
      <p:bldP spid="32" grpId="0" animBg="1"/>
      <p:bldP spid="31" grpId="0" animBg="1"/>
      <p:bldP spid="30" grpId="0" animBg="1"/>
      <p:bldP spid="29" grpId="0" animBg="1"/>
      <p:bldP spid="28" grpId="0" animBg="1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rozdíl mezi přídavnými jmény: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Nerudův – nerudovský</a:t>
            </a:r>
          </a:p>
          <a:p>
            <a:r>
              <a:rPr lang="cs-CZ" dirty="0" smtClean="0"/>
              <a:t>matčin – mateřský</a:t>
            </a:r>
          </a:p>
          <a:p>
            <a:r>
              <a:rPr lang="cs-CZ" dirty="0" smtClean="0"/>
              <a:t>sestřin – sesterský</a:t>
            </a:r>
          </a:p>
          <a:p>
            <a:r>
              <a:rPr lang="cs-CZ" dirty="0" smtClean="0"/>
              <a:t>hrdinův - hrdinský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přídavná jména od následujících slov: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les</a:t>
            </a:r>
          </a:p>
          <a:p>
            <a:r>
              <a:rPr lang="cs-CZ" dirty="0" smtClean="0"/>
              <a:t>Dobříš</a:t>
            </a:r>
          </a:p>
          <a:p>
            <a:r>
              <a:rPr lang="cs-CZ" dirty="0" smtClean="0"/>
              <a:t>Praha</a:t>
            </a:r>
          </a:p>
          <a:p>
            <a:r>
              <a:rPr lang="cs-CZ" dirty="0" smtClean="0"/>
              <a:t>železnice</a:t>
            </a:r>
          </a:p>
          <a:p>
            <a:r>
              <a:rPr lang="cs-CZ" dirty="0" smtClean="0"/>
              <a:t>televize</a:t>
            </a:r>
          </a:p>
          <a:p>
            <a:r>
              <a:rPr lang="cs-CZ" dirty="0" smtClean="0"/>
              <a:t>Paříž</a:t>
            </a:r>
          </a:p>
          <a:p>
            <a:r>
              <a:rPr lang="cs-CZ" dirty="0" smtClean="0"/>
              <a:t>hodina</a:t>
            </a:r>
          </a:p>
          <a:p>
            <a:r>
              <a:rPr lang="cs-CZ" dirty="0" smtClean="0"/>
              <a:t>Kroměříž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Domažlice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lesní</a:t>
            </a:r>
          </a:p>
          <a:p>
            <a:r>
              <a:rPr lang="cs-CZ" dirty="0" smtClean="0"/>
              <a:t>dobříšský</a:t>
            </a:r>
          </a:p>
          <a:p>
            <a:r>
              <a:rPr lang="cs-CZ" dirty="0" smtClean="0"/>
              <a:t>pražský</a:t>
            </a:r>
          </a:p>
          <a:p>
            <a:r>
              <a:rPr lang="cs-CZ" dirty="0" smtClean="0"/>
              <a:t>železniční</a:t>
            </a:r>
          </a:p>
          <a:p>
            <a:r>
              <a:rPr lang="cs-CZ" dirty="0" smtClean="0"/>
              <a:t>televizní</a:t>
            </a:r>
          </a:p>
          <a:p>
            <a:r>
              <a:rPr lang="cs-CZ" dirty="0" smtClean="0"/>
              <a:t>pařížský</a:t>
            </a:r>
          </a:p>
          <a:p>
            <a:r>
              <a:rPr lang="cs-CZ" dirty="0" smtClean="0"/>
              <a:t>hodinový</a:t>
            </a:r>
          </a:p>
          <a:p>
            <a:r>
              <a:rPr lang="cs-CZ" dirty="0" smtClean="0"/>
              <a:t>kroměřížský</a:t>
            </a:r>
          </a:p>
          <a:p>
            <a:r>
              <a:rPr lang="cs-CZ" dirty="0" smtClean="0"/>
              <a:t>zeleninový</a:t>
            </a:r>
          </a:p>
          <a:p>
            <a:r>
              <a:rPr lang="cs-CZ" dirty="0" smtClean="0"/>
              <a:t>domažlický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Vytvořte přídavná jména ze sloves a poté z těchto příd. jmen utvořte krátké věty nebo slovní spojení: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zrát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pracovat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malovat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postoupit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zhudebnit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rozlousknout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vyrobit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zrající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pracující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malující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postupující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zhudebněný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rozlousknutý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vyrobený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Účelová přídavná jména se  mohou lišit délkou samohlásky od přídavných jmen dějových.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Např.: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hasicí – </a:t>
            </a:r>
            <a:r>
              <a:rPr lang="cs-CZ" sz="2400" dirty="0" smtClean="0">
                <a:solidFill>
                  <a:schemeClr val="tx1"/>
                </a:solidFill>
              </a:rPr>
              <a:t>určený k hašení (přístroj)</a:t>
            </a:r>
          </a:p>
          <a:p>
            <a:pPr lvl="1"/>
            <a:r>
              <a:rPr lang="cs-CZ" sz="2400" i="1" dirty="0" smtClean="0">
                <a:solidFill>
                  <a:schemeClr val="tx1"/>
                </a:solidFill>
              </a:rPr>
              <a:t>hasící </a:t>
            </a:r>
            <a:r>
              <a:rPr lang="cs-CZ" sz="2400" dirty="0" smtClean="0">
                <a:solidFill>
                  <a:schemeClr val="tx1"/>
                </a:solidFill>
              </a:rPr>
              <a:t>– muž hasící požár (probíhající děj)</a:t>
            </a:r>
            <a:endParaRPr lang="cs-CZ" sz="240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Užijte ve větách následující přídavná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974104" cy="4681728"/>
          </a:xfrm>
        </p:spPr>
        <p:txBody>
          <a:bodyPr/>
          <a:lstStyle/>
          <a:p>
            <a:r>
              <a:rPr lang="cs-CZ" dirty="0" smtClean="0"/>
              <a:t>žehlicí – žehlící</a:t>
            </a:r>
          </a:p>
          <a:p>
            <a:endParaRPr lang="cs-CZ" dirty="0" smtClean="0"/>
          </a:p>
          <a:p>
            <a:r>
              <a:rPr lang="cs-CZ" dirty="0" smtClean="0"/>
              <a:t>čisticí – čistící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kropicí – kropící</a:t>
            </a:r>
          </a:p>
          <a:p>
            <a:r>
              <a:rPr lang="cs-CZ" dirty="0" smtClean="0"/>
              <a:t>pečicí – pečící</a:t>
            </a:r>
          </a:p>
          <a:p>
            <a:r>
              <a:rPr lang="cs-CZ" dirty="0" smtClean="0"/>
              <a:t>měřicí – měřící</a:t>
            </a:r>
          </a:p>
          <a:p>
            <a:r>
              <a:rPr lang="cs-CZ" dirty="0" smtClean="0"/>
              <a:t>plnicí – plnící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572000" cy="468172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Žehlicí prkno je už staré.</a:t>
            </a:r>
          </a:p>
          <a:p>
            <a:r>
              <a:rPr lang="cs-CZ" sz="2000" dirty="0" smtClean="0"/>
              <a:t>Maminka žehlící prádlo s námi nemohla jít.</a:t>
            </a:r>
          </a:p>
          <a:p>
            <a:r>
              <a:rPr lang="cs-CZ" sz="2000" dirty="0" smtClean="0"/>
              <a:t>Čisticí prostředky jsou v domácnosti nutné.</a:t>
            </a:r>
          </a:p>
          <a:p>
            <a:r>
              <a:rPr lang="cs-CZ" sz="2000" dirty="0" smtClean="0"/>
              <a:t>Uklízečka čistící špinavou podlahu byla naštvaná.</a:t>
            </a:r>
          </a:p>
          <a:p>
            <a:r>
              <a:rPr lang="cs-CZ" sz="2000" dirty="0" smtClean="0"/>
              <a:t>Kropicí vůz jezdí převážné v létě.</a:t>
            </a:r>
          </a:p>
          <a:p>
            <a:r>
              <a:rPr lang="cs-CZ" sz="2000" dirty="0" smtClean="0"/>
              <a:t>Zahradník kropící levandule byl unavený.</a:t>
            </a:r>
          </a:p>
          <a:p>
            <a:pPr>
              <a:buNone/>
            </a:pPr>
            <a:r>
              <a:rPr lang="cs-CZ" sz="2000" dirty="0" smtClean="0"/>
              <a:t>……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69</TotalTime>
  <Words>521</Words>
  <Application>Microsoft Office PowerPoint</Application>
  <PresentationFormat>Předvádění na obrazovce (4:3)</PresentationFormat>
  <Paragraphs>183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Odvozování přídavných jmen příponami</vt:lpstr>
      <vt:lpstr>Jakými příponami byla utvořena následující podstatná jména:</vt:lpstr>
      <vt:lpstr>Přídavná jména přivlastňovací</vt:lpstr>
      <vt:lpstr>Přídavná jména vztahová v užším slova smyslu:</vt:lpstr>
      <vt:lpstr>Přídavná jména dějová</vt:lpstr>
      <vt:lpstr>Přídavná jména s významem zesilujícím a zeslabujícím, stupňované tvary</vt:lpstr>
      <vt:lpstr>Tvořte přídavná jména přivlastňovací. Zvlášť potom vypište přídavná jména primárně přivlastňovací:</vt:lpstr>
      <vt:lpstr>Vysvětlete rozdíl mezi přídavnými jmény:</vt:lpstr>
      <vt:lpstr>Vytvořte přídavná jména od následujících slov: </vt:lpstr>
      <vt:lpstr>Vytvořte přídavná jména ze sloves a poté z těchto příd. jmen utvořte krátké věty nebo slovní spojení:</vt:lpstr>
      <vt:lpstr>POZOR!</vt:lpstr>
      <vt:lpstr>Užijte ve větách následující přídavná jména: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Odvozování přídavných jmen</dc:title>
  <dc:creator>Martina</dc:creator>
  <cp:lastModifiedBy>Martina</cp:lastModifiedBy>
  <cp:revision>11</cp:revision>
  <dcterms:created xsi:type="dcterms:W3CDTF">2010-11-08T06:38:01Z</dcterms:created>
  <dcterms:modified xsi:type="dcterms:W3CDTF">2011-08-31T11:51:52Z</dcterms:modified>
</cp:coreProperties>
</file>