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399E942-6910-4AEF-8511-22770854B626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508C119-CC35-4729-A51A-ACAC71E459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95536" y="5229200"/>
          <a:ext cx="8136904" cy="1402080"/>
        </p:xfrm>
        <a:graphic>
          <a:graphicData uri="http://schemas.openxmlformats.org/drawingml/2006/table">
            <a:tbl>
              <a:tblPr/>
              <a:tblGrid>
                <a:gridCol w="2463466"/>
                <a:gridCol w="567343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7.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VY_32_INOVACE_14_Odvozování sloves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Odvozování </a:t>
            </a:r>
            <a:r>
              <a:rPr lang="cs-CZ" smtClean="0"/>
              <a:t>sloves příponami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Najděte chyby v následujících řešeních úkolů </a:t>
            </a:r>
            <a:r>
              <a:rPr lang="cs-CZ" sz="2200" dirty="0" smtClean="0"/>
              <a:t>(</a:t>
            </a:r>
            <a:r>
              <a:rPr lang="cs-CZ" sz="2000" dirty="0" smtClean="0"/>
              <a:t>chyby nemusí </a:t>
            </a:r>
            <a:r>
              <a:rPr lang="cs-CZ" sz="2000" smtClean="0"/>
              <a:t>být všude)</a:t>
            </a:r>
            <a:r>
              <a:rPr lang="cs-CZ" sz="2200" smtClean="0"/>
              <a:t>:</a:t>
            </a: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Základovým slovem ke slovu </a:t>
            </a:r>
            <a:r>
              <a:rPr lang="cs-CZ" i="1" dirty="0" smtClean="0"/>
              <a:t>stoleček </a:t>
            </a:r>
            <a:r>
              <a:rPr lang="cs-CZ" dirty="0" smtClean="0"/>
              <a:t>je </a:t>
            </a:r>
            <a:r>
              <a:rPr lang="cs-CZ" i="1" dirty="0" smtClean="0"/>
              <a:t>stůl.</a:t>
            </a:r>
          </a:p>
          <a:p>
            <a:r>
              <a:rPr lang="cs-CZ" dirty="0" smtClean="0"/>
              <a:t>U slovesa </a:t>
            </a:r>
            <a:r>
              <a:rPr lang="cs-CZ" i="1" dirty="0" smtClean="0"/>
              <a:t>okenní </a:t>
            </a:r>
            <a:r>
              <a:rPr lang="cs-CZ" dirty="0" smtClean="0"/>
              <a:t>je slovotvorný základ </a:t>
            </a:r>
            <a:r>
              <a:rPr lang="cs-CZ" i="1" dirty="0" smtClean="0"/>
              <a:t>oken-</a:t>
            </a:r>
            <a:r>
              <a:rPr lang="cs-CZ" dirty="0" smtClean="0"/>
              <a:t>.</a:t>
            </a:r>
          </a:p>
          <a:p>
            <a:r>
              <a:rPr lang="cs-CZ" dirty="0" smtClean="0"/>
              <a:t>Slovo </a:t>
            </a:r>
            <a:r>
              <a:rPr lang="cs-CZ" i="1" dirty="0" smtClean="0"/>
              <a:t>prales </a:t>
            </a:r>
            <a:r>
              <a:rPr lang="cs-CZ" dirty="0" smtClean="0"/>
              <a:t>je utvořeno od slova </a:t>
            </a:r>
            <a:r>
              <a:rPr lang="cs-CZ" i="1" dirty="0" smtClean="0"/>
              <a:t>les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Přechýlená slova jsou: </a:t>
            </a:r>
            <a:r>
              <a:rPr lang="cs-CZ" i="1" dirty="0" smtClean="0"/>
              <a:t>prodavačka, klavíristka, květina, úřednice.</a:t>
            </a:r>
          </a:p>
          <a:p>
            <a:r>
              <a:rPr lang="cs-CZ" dirty="0" smtClean="0"/>
              <a:t>Slovotvorný základ slova </a:t>
            </a:r>
            <a:r>
              <a:rPr lang="cs-CZ" i="1" dirty="0" smtClean="0"/>
              <a:t>učitel </a:t>
            </a:r>
            <a:r>
              <a:rPr lang="cs-CZ" dirty="0" smtClean="0"/>
              <a:t>je </a:t>
            </a:r>
            <a:r>
              <a:rPr lang="cs-CZ" i="1" dirty="0" smtClean="0"/>
              <a:t>učit</a:t>
            </a:r>
            <a:r>
              <a:rPr lang="cs-CZ" dirty="0" smtClean="0"/>
              <a:t>.</a:t>
            </a:r>
          </a:p>
          <a:p>
            <a:r>
              <a:rPr lang="cs-CZ" dirty="0" smtClean="0"/>
              <a:t>Zdrobnělá slova jsou: </a:t>
            </a:r>
            <a:r>
              <a:rPr lang="cs-CZ" i="1" dirty="0" err="1" smtClean="0"/>
              <a:t>čertík</a:t>
            </a:r>
            <a:r>
              <a:rPr lang="cs-CZ" i="1" dirty="0" smtClean="0"/>
              <a:t>, hračka, domek, šeřík, koláček.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Odvozeniny od podstatných a přídavných 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SLOVESA ODVOZENÁ OD PODSTATNÝCH JMEN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</a:rPr>
              <a:t>vyjadřují vztah k podstatnému jménu vyjádřeného dějem (</a:t>
            </a:r>
            <a:r>
              <a:rPr lang="cs-CZ" sz="2400" i="1" dirty="0" smtClean="0">
                <a:solidFill>
                  <a:schemeClr val="tx1"/>
                </a:solidFill>
              </a:rPr>
              <a:t>zahradničit, kralovat…)</a:t>
            </a:r>
          </a:p>
          <a:p>
            <a:pPr lvl="1"/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SLOVESA ODVOZENÁ OD PŘÍDAVNÝCH JMEN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</a:rPr>
              <a:t>vyjadřují 2 základní významy:</a:t>
            </a:r>
          </a:p>
          <a:p>
            <a:pPr marL="731520" lvl="1" indent="-457200">
              <a:buAutoNum type="alphaLcParenR"/>
            </a:pPr>
            <a:r>
              <a:rPr lang="cs-CZ" sz="2400" dirty="0" smtClean="0">
                <a:solidFill>
                  <a:schemeClr val="tx1"/>
                </a:solidFill>
              </a:rPr>
              <a:t>stávat se nějakým (</a:t>
            </a:r>
            <a:r>
              <a:rPr lang="cs-CZ" sz="2400" i="1" dirty="0" smtClean="0">
                <a:solidFill>
                  <a:schemeClr val="tx1"/>
                </a:solidFill>
              </a:rPr>
              <a:t>mládnout, šedivět</a:t>
            </a:r>
            <a:r>
              <a:rPr lang="cs-CZ" sz="2400" dirty="0" smtClean="0">
                <a:solidFill>
                  <a:schemeClr val="tx1"/>
                </a:solidFill>
              </a:rPr>
              <a:t>)</a:t>
            </a:r>
          </a:p>
          <a:p>
            <a:pPr marL="731520" lvl="1" indent="-457200">
              <a:buAutoNum type="alphaLcParenR"/>
            </a:pPr>
            <a:r>
              <a:rPr lang="cs-CZ" sz="2400" dirty="0" smtClean="0">
                <a:solidFill>
                  <a:schemeClr val="tx1"/>
                </a:solidFill>
              </a:rPr>
              <a:t>činit nějakým (</a:t>
            </a:r>
            <a:r>
              <a:rPr lang="cs-CZ" sz="2400" i="1" dirty="0" smtClean="0">
                <a:solidFill>
                  <a:schemeClr val="tx1"/>
                </a:solidFill>
              </a:rPr>
              <a:t>sladit, zesilovat…</a:t>
            </a:r>
            <a:r>
              <a:rPr lang="cs-CZ" sz="2400" dirty="0" smtClean="0">
                <a:solidFill>
                  <a:schemeClr val="tx1"/>
                </a:solidFill>
              </a:rPr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Slovesa odvozená z citoslovcí, příslovcí, zájmen: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CITOSLOVCE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mňoukat</a:t>
            </a:r>
          </a:p>
          <a:p>
            <a:pPr lvl="1"/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PŘÍSLOVCE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opětovat</a:t>
            </a:r>
          </a:p>
          <a:p>
            <a:pPr lvl="1"/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ZÁJMENA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tykat, vykat</a:t>
            </a:r>
            <a:endParaRPr lang="cs-CZ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 s obměněným významem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vidové změny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dojít, odnést</a:t>
            </a:r>
          </a:p>
          <a:p>
            <a:endParaRPr lang="cs-CZ" dirty="0" smtClean="0"/>
          </a:p>
          <a:p>
            <a:r>
              <a:rPr lang="cs-CZ" dirty="0" smtClean="0"/>
              <a:t>zdrobněliny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spinkat</a:t>
            </a:r>
          </a:p>
          <a:p>
            <a:endParaRPr lang="cs-CZ" dirty="0" smtClean="0"/>
          </a:p>
          <a:p>
            <a:r>
              <a:rPr lang="cs-CZ" dirty="0" smtClean="0"/>
              <a:t>slovesa opětovací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vozit, vracet</a:t>
            </a:r>
          </a:p>
          <a:p>
            <a:endParaRPr lang="cs-CZ" dirty="0" smtClean="0"/>
          </a:p>
          <a:p>
            <a:r>
              <a:rPr lang="cs-CZ" dirty="0" smtClean="0"/>
              <a:t>slovesa opakovací</a:t>
            </a:r>
          </a:p>
          <a:p>
            <a:pPr lvl="1"/>
            <a:r>
              <a:rPr lang="cs-CZ" i="1" dirty="0" smtClean="0">
                <a:solidFill>
                  <a:schemeClr val="tx1"/>
                </a:solidFill>
              </a:rPr>
              <a:t>sedávat,  nosívat</a:t>
            </a:r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Tvořte příponami slovesa od následujících jmen: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potřeba</a:t>
            </a:r>
          </a:p>
          <a:p>
            <a:r>
              <a:rPr lang="cs-CZ" dirty="0" smtClean="0"/>
              <a:t>válka</a:t>
            </a:r>
          </a:p>
          <a:p>
            <a:r>
              <a:rPr lang="cs-CZ" dirty="0" smtClean="0"/>
              <a:t>snídaně</a:t>
            </a:r>
          </a:p>
          <a:p>
            <a:r>
              <a:rPr lang="cs-CZ" dirty="0" smtClean="0"/>
              <a:t>veslo</a:t>
            </a:r>
          </a:p>
          <a:p>
            <a:r>
              <a:rPr lang="cs-CZ" dirty="0" smtClean="0"/>
              <a:t>svědek</a:t>
            </a:r>
          </a:p>
          <a:p>
            <a:r>
              <a:rPr lang="cs-CZ" dirty="0" smtClean="0"/>
              <a:t>hospodář</a:t>
            </a:r>
          </a:p>
          <a:p>
            <a:r>
              <a:rPr lang="cs-CZ" dirty="0" smtClean="0"/>
              <a:t>vítěz</a:t>
            </a:r>
          </a:p>
          <a:p>
            <a:r>
              <a:rPr lang="cs-CZ" dirty="0" smtClean="0"/>
              <a:t>oběd</a:t>
            </a:r>
          </a:p>
          <a:p>
            <a:r>
              <a:rPr lang="cs-CZ" dirty="0" smtClean="0"/>
              <a:t>sůl</a:t>
            </a:r>
          </a:p>
          <a:p>
            <a:r>
              <a:rPr lang="cs-CZ" dirty="0" smtClean="0"/>
              <a:t>brusle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potřebovat</a:t>
            </a:r>
          </a:p>
          <a:p>
            <a:r>
              <a:rPr lang="cs-CZ" dirty="0" smtClean="0"/>
              <a:t>válčit</a:t>
            </a:r>
          </a:p>
          <a:p>
            <a:r>
              <a:rPr lang="cs-CZ" dirty="0" smtClean="0"/>
              <a:t>snídat</a:t>
            </a:r>
          </a:p>
          <a:p>
            <a:r>
              <a:rPr lang="cs-CZ" dirty="0" smtClean="0"/>
              <a:t>veslovat</a:t>
            </a:r>
          </a:p>
          <a:p>
            <a:r>
              <a:rPr lang="cs-CZ" dirty="0" smtClean="0"/>
              <a:t>svědčit</a:t>
            </a:r>
          </a:p>
          <a:p>
            <a:r>
              <a:rPr lang="cs-CZ" dirty="0" smtClean="0"/>
              <a:t>hospodařit</a:t>
            </a:r>
          </a:p>
          <a:p>
            <a:r>
              <a:rPr lang="cs-CZ" dirty="0" smtClean="0"/>
              <a:t>vítězit</a:t>
            </a:r>
          </a:p>
          <a:p>
            <a:r>
              <a:rPr lang="cs-CZ" dirty="0" smtClean="0"/>
              <a:t>obědvat</a:t>
            </a:r>
          </a:p>
          <a:p>
            <a:r>
              <a:rPr lang="cs-CZ" dirty="0" smtClean="0"/>
              <a:t>solit</a:t>
            </a:r>
          </a:p>
          <a:p>
            <a:r>
              <a:rPr lang="cs-CZ" dirty="0" smtClean="0"/>
              <a:t>bruslit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je rozdíl mezi slovesy: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sedět – sedávat</a:t>
            </a:r>
          </a:p>
          <a:p>
            <a:r>
              <a:rPr lang="cs-CZ" dirty="0" smtClean="0"/>
              <a:t>odlít – odlévat</a:t>
            </a:r>
          </a:p>
          <a:p>
            <a:r>
              <a:rPr lang="cs-CZ" dirty="0" smtClean="0"/>
              <a:t>zavřít – zavírat</a:t>
            </a:r>
          </a:p>
          <a:p>
            <a:r>
              <a:rPr lang="cs-CZ" dirty="0" smtClean="0"/>
              <a:t>bodnout – bodat</a:t>
            </a:r>
          </a:p>
          <a:p>
            <a:r>
              <a:rPr lang="cs-CZ" dirty="0" smtClean="0"/>
              <a:t>nést – nosit</a:t>
            </a:r>
          </a:p>
          <a:p>
            <a:r>
              <a:rPr lang="cs-CZ" dirty="0" smtClean="0"/>
              <a:t>projít - procházet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Utvořte slovesa od přídavných 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stávat se nějakým:</a:t>
            </a:r>
          </a:p>
          <a:p>
            <a:pPr marL="514350" indent="-514350">
              <a:buAutoNum type="alphaLcParenR"/>
            </a:pPr>
            <a:r>
              <a:rPr lang="cs-CZ" dirty="0" smtClean="0"/>
              <a:t>modrý</a:t>
            </a:r>
          </a:p>
          <a:p>
            <a:pPr marL="514350" indent="-514350">
              <a:buAutoNum type="alphaLcParenR"/>
            </a:pPr>
            <a:r>
              <a:rPr lang="cs-CZ" dirty="0" smtClean="0"/>
              <a:t>tlustý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starý</a:t>
            </a:r>
          </a:p>
          <a:p>
            <a:pPr marL="514350" indent="-514350">
              <a:buNone/>
            </a:pPr>
            <a:endParaRPr lang="cs-CZ" dirty="0" smtClean="0"/>
          </a:p>
          <a:p>
            <a:r>
              <a:rPr lang="cs-CZ" dirty="0" smtClean="0"/>
              <a:t>činit nějakým:</a:t>
            </a:r>
          </a:p>
          <a:p>
            <a:pPr marL="514350" indent="-514350">
              <a:buAutoNum type="alphaLcParenR"/>
            </a:pPr>
            <a:r>
              <a:rPr lang="cs-CZ" dirty="0" smtClean="0"/>
              <a:t>bílý</a:t>
            </a:r>
          </a:p>
          <a:p>
            <a:pPr marL="514350" indent="-514350">
              <a:buAutoNum type="alphaLcParenR"/>
            </a:pPr>
            <a:r>
              <a:rPr lang="cs-CZ" dirty="0" smtClean="0"/>
              <a:t>sladký</a:t>
            </a:r>
          </a:p>
          <a:p>
            <a:pPr marL="514350" indent="-514350">
              <a:buAutoNum type="alphaLcParenR"/>
            </a:pPr>
            <a:r>
              <a:rPr lang="cs-CZ" dirty="0" smtClean="0"/>
              <a:t>oslabený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stávat se nějakým:</a:t>
            </a:r>
          </a:p>
          <a:p>
            <a:pPr marL="457200" indent="-457200">
              <a:buAutoNum type="alphaLcParenR"/>
            </a:pPr>
            <a:r>
              <a:rPr lang="cs-CZ" dirty="0" smtClean="0"/>
              <a:t>modrat</a:t>
            </a:r>
          </a:p>
          <a:p>
            <a:pPr marL="457200" indent="-457200">
              <a:buAutoNum type="alphaLcParenR"/>
            </a:pPr>
            <a:r>
              <a:rPr lang="cs-CZ" dirty="0" smtClean="0"/>
              <a:t>tloustnout</a:t>
            </a:r>
          </a:p>
          <a:p>
            <a:pPr marL="457200" indent="-457200">
              <a:buAutoNum type="alphaLcParenR"/>
            </a:pPr>
            <a:r>
              <a:rPr lang="cs-CZ" dirty="0" smtClean="0"/>
              <a:t>stárnout</a:t>
            </a:r>
          </a:p>
          <a:p>
            <a:pPr marL="457200" indent="-457200">
              <a:buAutoNum type="alphaLcParenR"/>
            </a:pPr>
            <a:endParaRPr lang="cs-CZ" dirty="0" smtClean="0"/>
          </a:p>
          <a:p>
            <a:r>
              <a:rPr lang="cs-CZ" dirty="0" smtClean="0"/>
              <a:t>činit nějakým:</a:t>
            </a:r>
          </a:p>
          <a:p>
            <a:pPr marL="514350" indent="-514350">
              <a:buAutoNum type="alphaLcParenR"/>
            </a:pPr>
            <a:r>
              <a:rPr lang="cs-CZ" dirty="0" smtClean="0"/>
              <a:t>bělit</a:t>
            </a:r>
          </a:p>
          <a:p>
            <a:pPr marL="514350" indent="-514350">
              <a:buAutoNum type="alphaLcParenR"/>
            </a:pPr>
            <a:r>
              <a:rPr lang="cs-CZ" dirty="0" smtClean="0"/>
              <a:t>sladit</a:t>
            </a:r>
          </a:p>
          <a:p>
            <a:pPr marL="514350" indent="-514350">
              <a:buAutoNum type="alphaLcParenR"/>
            </a:pPr>
            <a:r>
              <a:rPr lang="cs-CZ" dirty="0" smtClean="0"/>
              <a:t>oslabit</a:t>
            </a:r>
          </a:p>
          <a:p>
            <a:pPr marL="514350" indent="-514350">
              <a:buNone/>
            </a:pPr>
            <a:endParaRPr lang="cs-CZ" dirty="0" smtClean="0"/>
          </a:p>
          <a:p>
            <a:pPr marL="457200" indent="-457200">
              <a:buAutoNum type="alphaL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Pracujte: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144000" cy="4572000"/>
          </a:xfrm>
        </p:spPr>
        <p:txBody>
          <a:bodyPr>
            <a:normAutofit/>
          </a:bodyPr>
          <a:lstStyle/>
          <a:p>
            <a:r>
              <a:rPr lang="cs-CZ" sz="2200" dirty="0" smtClean="0"/>
              <a:t>Vytvořte sloveso od příd. jména: </a:t>
            </a:r>
            <a:r>
              <a:rPr lang="cs-CZ" sz="2200" i="1" dirty="0" smtClean="0"/>
              <a:t>šedivý.</a:t>
            </a:r>
            <a:r>
              <a:rPr lang="cs-CZ" sz="2200" dirty="0" smtClean="0"/>
              <a:t> </a:t>
            </a:r>
          </a:p>
          <a:p>
            <a:r>
              <a:rPr lang="cs-CZ" sz="2200" dirty="0" smtClean="0"/>
              <a:t>Vytvořte sloveso od citoslovce </a:t>
            </a:r>
            <a:r>
              <a:rPr lang="cs-CZ" sz="2200" i="1" dirty="0" err="1" smtClean="0"/>
              <a:t>bů</a:t>
            </a:r>
            <a:r>
              <a:rPr lang="cs-CZ" sz="2200" dirty="0" smtClean="0"/>
              <a:t>. </a:t>
            </a:r>
          </a:p>
          <a:p>
            <a:r>
              <a:rPr lang="cs-CZ" sz="2200" dirty="0" smtClean="0"/>
              <a:t>Od jakého slovesa bylo utvořeno sloveso : </a:t>
            </a:r>
            <a:r>
              <a:rPr lang="cs-CZ" sz="2200" i="1" dirty="0" smtClean="0"/>
              <a:t>probouzet se</a:t>
            </a:r>
            <a:r>
              <a:rPr lang="cs-CZ" sz="2200" dirty="0" smtClean="0"/>
              <a:t>?</a:t>
            </a:r>
          </a:p>
          <a:p>
            <a:r>
              <a:rPr lang="cs-CZ" sz="2200" dirty="0" smtClean="0"/>
              <a:t> K základovému jménu </a:t>
            </a:r>
            <a:r>
              <a:rPr lang="cs-CZ" sz="2200" i="1" dirty="0" smtClean="0"/>
              <a:t>děs </a:t>
            </a:r>
            <a:r>
              <a:rPr lang="cs-CZ" sz="2200" dirty="0" smtClean="0"/>
              <a:t>utvořte sloveso pomocí přípony. </a:t>
            </a:r>
          </a:p>
          <a:p>
            <a:r>
              <a:rPr lang="cs-CZ" sz="2200" dirty="0" smtClean="0"/>
              <a:t>Jak zní sloveso utvořené od podstatného jména </a:t>
            </a:r>
            <a:r>
              <a:rPr lang="cs-CZ" sz="2200" i="1" dirty="0" smtClean="0"/>
              <a:t>známka</a:t>
            </a:r>
            <a:r>
              <a:rPr lang="cs-CZ" sz="2200" dirty="0" smtClean="0"/>
              <a:t>.</a:t>
            </a:r>
          </a:p>
          <a:p>
            <a:r>
              <a:rPr lang="cs-CZ" sz="2200" dirty="0" smtClean="0"/>
              <a:t>Vytvořte zdrobnělinu ke slovesu: </a:t>
            </a:r>
            <a:r>
              <a:rPr lang="cs-CZ" sz="2200" i="1" dirty="0" smtClean="0"/>
              <a:t>spát.</a:t>
            </a:r>
          </a:p>
          <a:p>
            <a:r>
              <a:rPr lang="cs-CZ" sz="2200" dirty="0" smtClean="0"/>
              <a:t>Od jakého slovního druhu bylo odvozeno sloveso: </a:t>
            </a:r>
            <a:r>
              <a:rPr lang="cs-CZ" sz="2200" i="1" dirty="0" smtClean="0"/>
              <a:t>opětovat</a:t>
            </a:r>
            <a:r>
              <a:rPr lang="cs-CZ" sz="2200" dirty="0" smtClean="0"/>
              <a:t>?</a:t>
            </a:r>
            <a:endParaRPr lang="cs-CZ" sz="2200" i="1" dirty="0" smtClean="0"/>
          </a:p>
          <a:p>
            <a:r>
              <a:rPr lang="cs-CZ" sz="2200" dirty="0" smtClean="0"/>
              <a:t>Utvořte sloveso ve smyslu stávat se nějakým od příd. jména: </a:t>
            </a:r>
            <a:r>
              <a:rPr lang="cs-CZ" sz="2200" i="1" dirty="0" smtClean="0"/>
              <a:t>černý.</a:t>
            </a:r>
          </a:p>
          <a:p>
            <a:endParaRPr lang="cs-CZ" sz="2200" dirty="0" smtClean="0"/>
          </a:p>
          <a:p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-1" y="4869161"/>
          <a:ext cx="9144000" cy="1560173"/>
        </p:xfrm>
        <a:graphic>
          <a:graphicData uri="http://schemas.openxmlformats.org/drawingml/2006/table">
            <a:tbl>
              <a:tblPr/>
              <a:tblGrid>
                <a:gridCol w="1124295"/>
                <a:gridCol w="1003202"/>
                <a:gridCol w="1003202"/>
                <a:gridCol w="1004187"/>
                <a:gridCol w="1005170"/>
                <a:gridCol w="1005170"/>
                <a:gridCol w="1005170"/>
                <a:gridCol w="1005170"/>
                <a:gridCol w="988434"/>
              </a:tblGrid>
              <a:tr h="6480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Odpověď: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Pořadí: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Tajenka: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1187624" y="4869160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šedivět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4869160"/>
            <a:ext cx="744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bučet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4869160"/>
            <a:ext cx="11352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probudit </a:t>
            </a:r>
          </a:p>
          <a:p>
            <a:r>
              <a:rPr lang="cs-CZ" dirty="0" smtClean="0"/>
              <a:t>se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4941168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děsit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4797152"/>
            <a:ext cx="8306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znám-</a:t>
            </a:r>
          </a:p>
          <a:p>
            <a:r>
              <a:rPr lang="cs-CZ" dirty="0" smtClean="0"/>
              <a:t>kovat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4941168"/>
            <a:ext cx="93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spinkat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92280" y="4941168"/>
            <a:ext cx="1099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příslovce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314927" y="4941168"/>
            <a:ext cx="829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černat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75656" y="5949280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83768" y="5949280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91880" y="5949280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99992" y="5949280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508104" y="5949280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444208" y="5949280"/>
            <a:ext cx="39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380312" y="5949280"/>
            <a:ext cx="38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460432" y="5949280"/>
            <a:ext cx="385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dirty="0" smtClean="0"/>
              <a:t>Učebnice strana 79</a:t>
            </a:r>
            <a:r>
              <a:rPr lang="cs-CZ" sz="4000" smtClean="0"/>
              <a:t>, cvičení 1-2.</a:t>
            </a:r>
            <a:endParaRPr lang="cs-CZ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99</TotalTime>
  <Words>382</Words>
  <Application>Microsoft Office PowerPoint</Application>
  <PresentationFormat>Předvádění na obrazovce (4:3)</PresentationFormat>
  <Paragraphs>137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Snímek 1</vt:lpstr>
      <vt:lpstr>Odvozování sloves příponami</vt:lpstr>
      <vt:lpstr>Najděte chyby v následujících řešeních úkolů (chyby nemusí být všude):</vt:lpstr>
      <vt:lpstr>Odvozeniny od podstatných a přídavných jmen:</vt:lpstr>
      <vt:lpstr>Slovesa odvozená z citoslovcí, příslovcí, zájmen:</vt:lpstr>
      <vt:lpstr>Slovesa s obměněným významem</vt:lpstr>
      <vt:lpstr>Tvořte příponami slovesa od následujících jmen:</vt:lpstr>
      <vt:lpstr>Jaký je rozdíl mezi slovesy:</vt:lpstr>
      <vt:lpstr>Utvořte slovesa od přídavných jmen:</vt:lpstr>
      <vt:lpstr>Pracujte:</vt:lpstr>
      <vt:lpstr>Procvičení: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Odvozování sloves</dc:title>
  <dc:creator>Martina</dc:creator>
  <cp:lastModifiedBy>Martina</cp:lastModifiedBy>
  <cp:revision>14</cp:revision>
  <dcterms:created xsi:type="dcterms:W3CDTF">2010-11-08T06:55:18Z</dcterms:created>
  <dcterms:modified xsi:type="dcterms:W3CDTF">2011-08-31T11:52:29Z</dcterms:modified>
</cp:coreProperties>
</file>