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61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C4FC331-52B2-4EEC-B896-7BD495CC1873}" type="datetimeFigureOut">
              <a:rPr lang="cs-CZ" smtClean="0"/>
              <a:pPr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4126507-A69E-4EB1-B32D-8BEB4A3DED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395536" y="5229200"/>
          <a:ext cx="8136904" cy="1402080"/>
        </p:xfrm>
        <a:graphic>
          <a:graphicData uri="http://schemas.openxmlformats.org/drawingml/2006/table">
            <a:tbl>
              <a:tblPr/>
              <a:tblGrid>
                <a:gridCol w="2463466"/>
                <a:gridCol w="567343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7.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VY_32_INOVACE_15_Odvozování příslovcí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Mgr. </a:t>
            </a:r>
            <a:r>
              <a:rPr lang="cs-CZ" dirty="0" err="1" smtClean="0"/>
              <a:t>martina</a:t>
            </a:r>
            <a:r>
              <a:rPr lang="cs-CZ" dirty="0" smtClean="0"/>
              <a:t> </a:t>
            </a:r>
            <a:r>
              <a:rPr lang="cs-CZ" dirty="0" err="1" smtClean="0"/>
              <a:t>chňoupková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Odvozování příslovcí příponami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Proveďte slovotvorný rozbor těchto slov: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parkoviště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podpatek</a:t>
            </a:r>
          </a:p>
          <a:p>
            <a:r>
              <a:rPr lang="cs-CZ" dirty="0" smtClean="0"/>
              <a:t>zahradník</a:t>
            </a:r>
          </a:p>
          <a:p>
            <a:r>
              <a:rPr lang="cs-CZ" dirty="0" smtClean="0"/>
              <a:t>rybář</a:t>
            </a:r>
          </a:p>
          <a:p>
            <a:r>
              <a:rPr lang="cs-CZ" smtClean="0"/>
              <a:t>vydělat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060848"/>
            <a:ext cx="847219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Příklad řešení:</a:t>
            </a:r>
          </a:p>
          <a:p>
            <a:r>
              <a:rPr lang="cs-CZ" sz="2400" dirty="0" err="1" smtClean="0"/>
              <a:t>parkov</a:t>
            </a:r>
            <a:r>
              <a:rPr lang="cs-CZ" sz="2400" dirty="0" smtClean="0"/>
              <a:t> </a:t>
            </a:r>
            <a:r>
              <a:rPr lang="cs-CZ" sz="2400" dirty="0" err="1" smtClean="0"/>
              <a:t>iště</a:t>
            </a:r>
            <a:r>
              <a:rPr lang="cs-CZ" sz="2400" dirty="0" smtClean="0"/>
              <a:t> (SO)</a:t>
            </a:r>
          </a:p>
          <a:p>
            <a:r>
              <a:rPr lang="cs-CZ" sz="2400" dirty="0" err="1" smtClean="0"/>
              <a:t>parkov</a:t>
            </a:r>
            <a:r>
              <a:rPr lang="cs-CZ" sz="2400" dirty="0" smtClean="0"/>
              <a:t> </a:t>
            </a:r>
            <a:r>
              <a:rPr lang="cs-CZ" sz="2400" dirty="0" err="1" smtClean="0"/>
              <a:t>at</a:t>
            </a:r>
            <a:r>
              <a:rPr lang="cs-CZ" sz="2400" dirty="0" smtClean="0"/>
              <a:t>   (SZ)</a:t>
            </a:r>
          </a:p>
          <a:p>
            <a:r>
              <a:rPr lang="cs-CZ" sz="2400" i="1" dirty="0" smtClean="0"/>
              <a:t>Slovo parkoviště bylo utvořeno od slovesa parkovat pomocí </a:t>
            </a:r>
          </a:p>
          <a:p>
            <a:r>
              <a:rPr lang="cs-CZ" sz="2400" i="1" dirty="0" smtClean="0"/>
              <a:t>přípony –</a:t>
            </a:r>
            <a:r>
              <a:rPr lang="cs-CZ" sz="2400" i="1" dirty="0" err="1" smtClean="0"/>
              <a:t>iště</a:t>
            </a:r>
            <a:r>
              <a:rPr lang="cs-CZ" sz="2400" i="1" dirty="0" smtClean="0"/>
              <a:t>.</a:t>
            </a:r>
            <a:endParaRPr lang="cs-CZ" sz="2400" i="1" dirty="0"/>
          </a:p>
        </p:txBody>
      </p:sp>
      <p:cxnSp>
        <p:nvCxnSpPr>
          <p:cNvPr id="8" name="Přímá spojovací čára 7"/>
          <p:cNvCxnSpPr/>
          <p:nvPr/>
        </p:nvCxnSpPr>
        <p:spPr>
          <a:xfrm rot="5400000">
            <a:off x="1043608" y="2852936"/>
            <a:ext cx="57606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7589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Příslovce odvozená ustrnutím následujících tvarů: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AutoNum type="alphaLcParenR"/>
            </a:pPr>
            <a:r>
              <a:rPr lang="cs-CZ" dirty="0" smtClean="0"/>
              <a:t>podstatných jmen v nepředložkových tvarech (</a:t>
            </a:r>
            <a:r>
              <a:rPr lang="cs-CZ" i="1" dirty="0" smtClean="0"/>
              <a:t>ráno, místy</a:t>
            </a:r>
            <a:r>
              <a:rPr lang="cs-CZ" dirty="0" smtClean="0"/>
              <a:t>)</a:t>
            </a:r>
          </a:p>
          <a:p>
            <a:pPr marL="514350" indent="-514350">
              <a:buAutoNum type="alphaLcParenR"/>
            </a:pPr>
            <a:r>
              <a:rPr lang="cs-CZ" dirty="0" smtClean="0"/>
              <a:t>předložkových pádů podstatných a přídavných jmen (</a:t>
            </a:r>
            <a:r>
              <a:rPr lang="cs-CZ" i="1" dirty="0" smtClean="0"/>
              <a:t>dohromady, naboso</a:t>
            </a:r>
            <a:r>
              <a:rPr lang="cs-CZ" dirty="0" smtClean="0"/>
              <a:t>)</a:t>
            </a:r>
          </a:p>
          <a:p>
            <a:pPr marL="514350" indent="-514350">
              <a:buAutoNum type="alphaLcParenR"/>
            </a:pPr>
            <a:r>
              <a:rPr lang="cs-CZ" dirty="0" smtClean="0"/>
              <a:t>předložkových pádů zájmen (</a:t>
            </a:r>
            <a:r>
              <a:rPr lang="cs-CZ" i="1" dirty="0" smtClean="0"/>
              <a:t>nato, mezitím</a:t>
            </a:r>
            <a:r>
              <a:rPr lang="cs-CZ" dirty="0" smtClean="0"/>
              <a:t>)</a:t>
            </a:r>
          </a:p>
          <a:p>
            <a:pPr marL="514350" indent="-514350">
              <a:buAutoNum type="alphaLcParenR"/>
            </a:pPr>
            <a:r>
              <a:rPr lang="cs-CZ" dirty="0" smtClean="0"/>
              <a:t>slovesných tvarů (</a:t>
            </a:r>
            <a:r>
              <a:rPr lang="cs-CZ" i="1" dirty="0" smtClean="0"/>
              <a:t>vleže</a:t>
            </a:r>
            <a:r>
              <a:rPr lang="cs-CZ" dirty="0" smtClean="0"/>
              <a:t>)</a:t>
            </a:r>
          </a:p>
          <a:p>
            <a:pPr marL="514350" indent="-514350">
              <a:buAutoNum type="alphaLcParenR"/>
            </a:pPr>
            <a:r>
              <a:rPr lang="cs-CZ" dirty="0" smtClean="0"/>
              <a:t>frazeologických spojení (</a:t>
            </a:r>
            <a:r>
              <a:rPr lang="cs-CZ" i="1" dirty="0" smtClean="0"/>
              <a:t>odjakživa, jaksepatří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681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Příslovce tvořená z přídavných jmen, číslovek, sloves: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PŘÍDAVNÁ JMÉNA</a:t>
            </a:r>
          </a:p>
          <a:p>
            <a:pPr lvl="1"/>
            <a:r>
              <a:rPr lang="cs-CZ" sz="2400" i="1" dirty="0" smtClean="0">
                <a:solidFill>
                  <a:schemeClr val="tx1"/>
                </a:solidFill>
              </a:rPr>
              <a:t>rusky, nízko, měkce, zle</a:t>
            </a:r>
          </a:p>
          <a:p>
            <a:pPr lvl="1"/>
            <a:endParaRPr lang="cs-CZ" i="1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ČÍSLOVKY</a:t>
            </a:r>
          </a:p>
          <a:p>
            <a:pPr lvl="1"/>
            <a:r>
              <a:rPr lang="cs-CZ" sz="2400" i="1" dirty="0" smtClean="0">
                <a:solidFill>
                  <a:schemeClr val="tx1"/>
                </a:solidFill>
              </a:rPr>
              <a:t>dvojmo</a:t>
            </a:r>
          </a:p>
          <a:p>
            <a:pPr lvl="1"/>
            <a:endParaRPr lang="cs-CZ" sz="2400" i="1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SLOVESA</a:t>
            </a:r>
          </a:p>
          <a:p>
            <a:pPr lvl="1"/>
            <a:r>
              <a:rPr lang="cs-CZ" sz="2400" i="1" dirty="0" smtClean="0">
                <a:solidFill>
                  <a:schemeClr val="tx1"/>
                </a:solidFill>
              </a:rPr>
              <a:t>mlčky, snožmo</a:t>
            </a:r>
          </a:p>
          <a:p>
            <a:pPr lvl="1">
              <a:buNone/>
            </a:pPr>
            <a:endParaRPr lang="cs-CZ" sz="2400" i="1" dirty="0" smtClean="0">
              <a:solidFill>
                <a:schemeClr val="tx1"/>
              </a:solidFill>
            </a:endParaRPr>
          </a:p>
          <a:p>
            <a:pPr lvl="1"/>
            <a:endParaRPr lang="cs-CZ" sz="2400" i="1" dirty="0" smtClean="0">
              <a:solidFill>
                <a:schemeClr val="tx1"/>
              </a:solidFill>
            </a:endParaRPr>
          </a:p>
          <a:p>
            <a:pPr lvl="1"/>
            <a:endParaRPr lang="cs-CZ" sz="24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Hovorové varianty příslovcí, stupňované tvary: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hovorové varianty</a:t>
            </a:r>
          </a:p>
          <a:p>
            <a:pPr lvl="1"/>
            <a:r>
              <a:rPr lang="cs-CZ" sz="2400" i="1" dirty="0" smtClean="0">
                <a:solidFill>
                  <a:schemeClr val="tx1"/>
                </a:solidFill>
              </a:rPr>
              <a:t>teďka, </a:t>
            </a:r>
            <a:r>
              <a:rPr lang="cs-CZ" sz="2400" i="1" dirty="0" err="1" smtClean="0">
                <a:solidFill>
                  <a:schemeClr val="tx1"/>
                </a:solidFill>
              </a:rPr>
              <a:t>tudyma</a:t>
            </a:r>
            <a:endParaRPr lang="cs-CZ" sz="2400" dirty="0" smtClean="0">
              <a:solidFill>
                <a:schemeClr val="tx1"/>
              </a:solidFill>
            </a:endParaRPr>
          </a:p>
          <a:p>
            <a:pPr lvl="1"/>
            <a:endParaRPr lang="cs-CZ" i="1" dirty="0" smtClean="0">
              <a:solidFill>
                <a:schemeClr val="tx1"/>
              </a:solidFill>
            </a:endParaRPr>
          </a:p>
          <a:p>
            <a:r>
              <a:rPr lang="cs-CZ" dirty="0" smtClean="0"/>
              <a:t>stupňované tvary</a:t>
            </a:r>
          </a:p>
          <a:p>
            <a:pPr lvl="1"/>
            <a:r>
              <a:rPr lang="cs-CZ" sz="2400" i="1" smtClean="0">
                <a:solidFill>
                  <a:schemeClr val="tx1"/>
                </a:solidFill>
              </a:rPr>
              <a:t>přesněji – (nejpřesněji)</a:t>
            </a:r>
            <a:endParaRPr lang="cs-CZ" sz="2400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byla utvořena následující příslovce?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večer</a:t>
            </a:r>
          </a:p>
          <a:p>
            <a:r>
              <a:rPr lang="cs-CZ" dirty="0" smtClean="0"/>
              <a:t>domů</a:t>
            </a:r>
          </a:p>
          <a:p>
            <a:r>
              <a:rPr lang="cs-CZ" dirty="0" smtClean="0"/>
              <a:t>zcela</a:t>
            </a:r>
          </a:p>
          <a:p>
            <a:r>
              <a:rPr lang="cs-CZ" dirty="0" smtClean="0"/>
              <a:t>měkce</a:t>
            </a:r>
          </a:p>
          <a:p>
            <a:r>
              <a:rPr lang="cs-CZ" dirty="0" smtClean="0"/>
              <a:t>trojmo</a:t>
            </a:r>
          </a:p>
          <a:p>
            <a:r>
              <a:rPr lang="cs-CZ" dirty="0" smtClean="0"/>
              <a:t>přitom</a:t>
            </a:r>
          </a:p>
          <a:p>
            <a:r>
              <a:rPr lang="cs-CZ" dirty="0" smtClean="0"/>
              <a:t>mermomocí</a:t>
            </a:r>
          </a:p>
          <a:p>
            <a:r>
              <a:rPr lang="cs-CZ" dirty="0" smtClean="0"/>
              <a:t>místy</a:t>
            </a:r>
          </a:p>
          <a:p>
            <a:r>
              <a:rPr lang="cs-CZ" dirty="0" smtClean="0"/>
              <a:t>česky</a:t>
            </a:r>
          </a:p>
          <a:p>
            <a:r>
              <a:rPr lang="cs-CZ" dirty="0" smtClean="0"/>
              <a:t>zle</a:t>
            </a:r>
          </a:p>
          <a:p>
            <a:r>
              <a:rPr lang="cs-CZ" dirty="0" smtClean="0"/>
              <a:t>pokaždé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27984" y="1371600"/>
            <a:ext cx="4716016" cy="4681728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ustrnutím pádu </a:t>
            </a:r>
            <a:r>
              <a:rPr lang="cs-CZ" dirty="0" err="1" smtClean="0"/>
              <a:t>podst</a:t>
            </a:r>
            <a:r>
              <a:rPr lang="cs-CZ" dirty="0" smtClean="0"/>
              <a:t>. </a:t>
            </a:r>
            <a:r>
              <a:rPr lang="cs-CZ" dirty="0" err="1" smtClean="0"/>
              <a:t>jm</a:t>
            </a:r>
            <a:r>
              <a:rPr lang="cs-CZ" dirty="0" smtClean="0"/>
              <a:t>.</a:t>
            </a:r>
          </a:p>
          <a:p>
            <a:r>
              <a:rPr lang="cs-CZ" dirty="0" smtClean="0"/>
              <a:t>ustrnutím pádu </a:t>
            </a:r>
            <a:r>
              <a:rPr lang="cs-CZ" dirty="0" err="1" smtClean="0"/>
              <a:t>podst</a:t>
            </a:r>
            <a:r>
              <a:rPr lang="cs-CZ" dirty="0" smtClean="0"/>
              <a:t>. </a:t>
            </a:r>
            <a:r>
              <a:rPr lang="cs-CZ" dirty="0" err="1" smtClean="0"/>
              <a:t>jm</a:t>
            </a:r>
            <a:r>
              <a:rPr lang="cs-CZ" dirty="0" smtClean="0"/>
              <a:t>.</a:t>
            </a:r>
          </a:p>
          <a:p>
            <a:r>
              <a:rPr lang="cs-CZ" dirty="0" smtClean="0"/>
              <a:t>ustrnutím </a:t>
            </a:r>
            <a:r>
              <a:rPr lang="cs-CZ" dirty="0" err="1" smtClean="0"/>
              <a:t>předložk</a:t>
            </a:r>
            <a:r>
              <a:rPr lang="cs-CZ" dirty="0" smtClean="0"/>
              <a:t>. pádu</a:t>
            </a:r>
          </a:p>
          <a:p>
            <a:r>
              <a:rPr lang="cs-CZ" dirty="0" smtClean="0"/>
              <a:t>od příd. </a:t>
            </a:r>
            <a:r>
              <a:rPr lang="cs-CZ" dirty="0" err="1" smtClean="0"/>
              <a:t>jm</a:t>
            </a:r>
            <a:r>
              <a:rPr lang="cs-CZ" dirty="0" smtClean="0"/>
              <a:t>. měkký</a:t>
            </a:r>
          </a:p>
          <a:p>
            <a:r>
              <a:rPr lang="cs-CZ" dirty="0" smtClean="0"/>
              <a:t>od číslovky tři</a:t>
            </a:r>
          </a:p>
          <a:p>
            <a:r>
              <a:rPr lang="cs-CZ" dirty="0" smtClean="0"/>
              <a:t>ustrnutím </a:t>
            </a:r>
            <a:r>
              <a:rPr lang="cs-CZ" dirty="0" err="1" smtClean="0"/>
              <a:t>předložk</a:t>
            </a:r>
            <a:r>
              <a:rPr lang="cs-CZ" dirty="0" smtClean="0"/>
              <a:t>. pádu</a:t>
            </a:r>
          </a:p>
          <a:p>
            <a:r>
              <a:rPr lang="cs-CZ" dirty="0" smtClean="0"/>
              <a:t>ustrnutím frazeolog. spojení</a:t>
            </a:r>
          </a:p>
          <a:p>
            <a:r>
              <a:rPr lang="cs-CZ" dirty="0" smtClean="0"/>
              <a:t>ustrnutím pádu </a:t>
            </a:r>
            <a:r>
              <a:rPr lang="cs-CZ" dirty="0" err="1" smtClean="0"/>
              <a:t>podst</a:t>
            </a:r>
            <a:r>
              <a:rPr lang="cs-CZ" dirty="0" smtClean="0"/>
              <a:t>. </a:t>
            </a:r>
            <a:r>
              <a:rPr lang="cs-CZ" dirty="0" err="1" smtClean="0"/>
              <a:t>jm</a:t>
            </a:r>
            <a:r>
              <a:rPr lang="cs-CZ" dirty="0" smtClean="0"/>
              <a:t>.</a:t>
            </a:r>
          </a:p>
          <a:p>
            <a:r>
              <a:rPr lang="cs-CZ" dirty="0" smtClean="0"/>
              <a:t>od příd. </a:t>
            </a:r>
            <a:r>
              <a:rPr lang="cs-CZ" dirty="0" err="1" smtClean="0"/>
              <a:t>jm</a:t>
            </a:r>
            <a:r>
              <a:rPr lang="cs-CZ" dirty="0" smtClean="0"/>
              <a:t>. český</a:t>
            </a:r>
          </a:p>
          <a:p>
            <a:r>
              <a:rPr lang="cs-CZ" dirty="0" smtClean="0"/>
              <a:t>od příd. </a:t>
            </a:r>
            <a:r>
              <a:rPr lang="cs-CZ" dirty="0" err="1" smtClean="0"/>
              <a:t>jm</a:t>
            </a:r>
            <a:r>
              <a:rPr lang="cs-CZ" dirty="0" smtClean="0"/>
              <a:t>. zlý</a:t>
            </a:r>
          </a:p>
          <a:p>
            <a:r>
              <a:rPr lang="cs-CZ" dirty="0" smtClean="0"/>
              <a:t>ustrnutím </a:t>
            </a:r>
            <a:r>
              <a:rPr lang="cs-CZ" dirty="0" err="1" smtClean="0"/>
              <a:t>předložk</a:t>
            </a:r>
            <a:r>
              <a:rPr lang="cs-CZ" dirty="0" smtClean="0"/>
              <a:t>. pádu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32</TotalTime>
  <Words>224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Snímek 1</vt:lpstr>
      <vt:lpstr>Odvozování příslovcí příponami</vt:lpstr>
      <vt:lpstr>Proveďte slovotvorný rozbor těchto slov:</vt:lpstr>
      <vt:lpstr>Příslovce odvozená ustrnutím následujících tvarů:</vt:lpstr>
      <vt:lpstr>Příslovce tvořená z přídavných jmen, číslovek, sloves:</vt:lpstr>
      <vt:lpstr>Hovorové varianty příslovcí, stupňované tvary:</vt:lpstr>
      <vt:lpstr>Jak byla utvořena následující příslovce?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Odvozování příslovcí</dc:title>
  <dc:creator>Martina</dc:creator>
  <cp:lastModifiedBy>Martina</cp:lastModifiedBy>
  <cp:revision>7</cp:revision>
  <dcterms:created xsi:type="dcterms:W3CDTF">2010-11-08T07:10:42Z</dcterms:created>
  <dcterms:modified xsi:type="dcterms:W3CDTF">2011-08-31T11:53:06Z</dcterms:modified>
</cp:coreProperties>
</file>