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18C5A3A-14E2-482D-8302-F41F6720108C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D319395-C930-4B25-A1EE-EC8792FB951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95536" y="5229200"/>
          <a:ext cx="8136904" cy="1402080"/>
        </p:xfrm>
        <a:graphic>
          <a:graphicData uri="http://schemas.openxmlformats.org/drawingml/2006/table">
            <a:tbl>
              <a:tblPr/>
              <a:tblGrid>
                <a:gridCol w="2463466"/>
                <a:gridCol w="567343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7.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VY_32_INOVACE_16_Odvozování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předponami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Odvozování předponami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Od následujících slov utvořte podstatná a přídavná jména tvořená smíšeným odvozováním: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kůň</a:t>
            </a:r>
          </a:p>
          <a:p>
            <a:r>
              <a:rPr lang="cs-CZ" dirty="0" smtClean="0"/>
              <a:t>břeh</a:t>
            </a:r>
          </a:p>
          <a:p>
            <a:r>
              <a:rPr lang="cs-CZ" dirty="0" smtClean="0"/>
              <a:t>hrad</a:t>
            </a:r>
          </a:p>
          <a:p>
            <a:r>
              <a:rPr lang="cs-CZ" dirty="0" smtClean="0"/>
              <a:t>let</a:t>
            </a:r>
          </a:p>
          <a:p>
            <a:r>
              <a:rPr lang="cs-CZ" dirty="0" smtClean="0"/>
              <a:t>právo</a:t>
            </a:r>
          </a:p>
          <a:p>
            <a:r>
              <a:rPr lang="cs-CZ" dirty="0" smtClean="0"/>
              <a:t>pata</a:t>
            </a:r>
          </a:p>
          <a:p>
            <a:r>
              <a:rPr lang="cs-CZ" dirty="0" smtClean="0"/>
              <a:t>les</a:t>
            </a:r>
          </a:p>
          <a:p>
            <a:r>
              <a:rPr lang="cs-CZ" dirty="0" smtClean="0"/>
              <a:t>var</a:t>
            </a:r>
          </a:p>
          <a:p>
            <a:r>
              <a:rPr lang="cs-CZ" dirty="0" smtClean="0"/>
              <a:t>moře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podkoní</a:t>
            </a:r>
          </a:p>
          <a:p>
            <a:r>
              <a:rPr lang="cs-CZ" dirty="0" smtClean="0"/>
              <a:t>bezbřehý</a:t>
            </a:r>
          </a:p>
          <a:p>
            <a:r>
              <a:rPr lang="cs-CZ" dirty="0" smtClean="0"/>
              <a:t>zahradní</a:t>
            </a:r>
          </a:p>
          <a:p>
            <a:r>
              <a:rPr lang="cs-CZ" dirty="0" smtClean="0"/>
              <a:t>výletník</a:t>
            </a:r>
          </a:p>
          <a:p>
            <a:r>
              <a:rPr lang="cs-CZ" dirty="0" smtClean="0"/>
              <a:t>bezpráví</a:t>
            </a:r>
          </a:p>
          <a:p>
            <a:r>
              <a:rPr lang="cs-CZ" dirty="0" smtClean="0"/>
              <a:t>podpatek</a:t>
            </a:r>
          </a:p>
          <a:p>
            <a:r>
              <a:rPr lang="cs-CZ" dirty="0" smtClean="0"/>
              <a:t>pralesní</a:t>
            </a:r>
          </a:p>
          <a:p>
            <a:r>
              <a:rPr lang="cs-CZ" dirty="0" smtClean="0"/>
              <a:t>uvařit</a:t>
            </a:r>
          </a:p>
          <a:p>
            <a:r>
              <a:rPr lang="cs-CZ" dirty="0" smtClean="0"/>
              <a:t>zámořský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Odvozování předponové: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7920880" cy="4873752"/>
          </a:xfrm>
        </p:spPr>
        <p:txBody>
          <a:bodyPr/>
          <a:lstStyle/>
          <a:p>
            <a:r>
              <a:rPr lang="cs-CZ" dirty="0" smtClean="0"/>
              <a:t>Předpony mohou být:</a:t>
            </a:r>
          </a:p>
          <a:p>
            <a:endParaRPr lang="cs-CZ" dirty="0" smtClean="0"/>
          </a:p>
          <a:p>
            <a:pPr marL="457200" indent="-457200">
              <a:buAutoNum type="alphaLcParenR"/>
            </a:pPr>
            <a:r>
              <a:rPr lang="cs-CZ" dirty="0" smtClean="0"/>
              <a:t>předložkové (nad-, pod-, na-, od-…) a nepředložkové (pra-, vy-…)</a:t>
            </a:r>
          </a:p>
          <a:p>
            <a:pPr marL="457200" indent="-457200">
              <a:buAutoNum type="alphaLcParenR"/>
            </a:pPr>
            <a:r>
              <a:rPr lang="cs-CZ" dirty="0" smtClean="0"/>
              <a:t>domácí a cizí (</a:t>
            </a:r>
            <a:r>
              <a:rPr lang="cs-CZ" dirty="0" err="1" smtClean="0"/>
              <a:t>anti</a:t>
            </a:r>
            <a:r>
              <a:rPr lang="cs-CZ" dirty="0" smtClean="0"/>
              <a:t>-, kontra-, ex-…)</a:t>
            </a:r>
          </a:p>
          <a:p>
            <a:pPr marL="457200" indent="-457200">
              <a:buAutoNum type="alphaLcParenR"/>
            </a:pPr>
            <a:r>
              <a:rPr lang="cs-CZ" dirty="0" smtClean="0"/>
              <a:t>neslabičné (v-, s-, z-…), jednoslabičné (pod-, nad-...), dvouslabičné (mezi-, proti-,…)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POZOR: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/>
          <a:lstStyle/>
          <a:p>
            <a:r>
              <a:rPr lang="cs-CZ" sz="2700" dirty="0" smtClean="0"/>
              <a:t>Ne všechna slova v nichž se předpona vyskytuje jsou touto předponou utvořena</a:t>
            </a:r>
          </a:p>
          <a:p>
            <a:pPr>
              <a:buNone/>
            </a:pPr>
            <a:endParaRPr lang="cs-CZ" sz="2600" dirty="0" smtClean="0"/>
          </a:p>
          <a:p>
            <a:pPr lvl="1"/>
            <a:r>
              <a:rPr lang="cs-CZ" sz="2500" i="1" dirty="0" smtClean="0"/>
              <a:t>Např. slovo </a:t>
            </a:r>
            <a:r>
              <a:rPr lang="cs-CZ" sz="2500" b="1" i="1" dirty="0" smtClean="0"/>
              <a:t>rozkaz</a:t>
            </a:r>
            <a:r>
              <a:rPr lang="cs-CZ" sz="2500" i="1" dirty="0" smtClean="0"/>
              <a:t> vyjadřuje výsledek děje pojmenovaný slovesem </a:t>
            </a:r>
            <a:r>
              <a:rPr lang="cs-CZ" sz="2500" b="1" i="1" dirty="0" smtClean="0"/>
              <a:t>rozkázat</a:t>
            </a:r>
            <a:r>
              <a:rPr lang="cs-CZ" sz="2500" i="1" dirty="0" smtClean="0"/>
              <a:t>. Nebylo tedy utvořeno předponou, ale nulovou koncovkou.</a:t>
            </a:r>
          </a:p>
          <a:p>
            <a:pPr lvl="1"/>
            <a:endParaRPr lang="cs-CZ" sz="25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Vyberte slova, která byla utvořena pouze pomocí předpony: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výlov</a:t>
            </a:r>
          </a:p>
          <a:p>
            <a:r>
              <a:rPr lang="cs-CZ" dirty="0" smtClean="0"/>
              <a:t>náznak</a:t>
            </a:r>
          </a:p>
          <a:p>
            <a:r>
              <a:rPr lang="cs-CZ" dirty="0" smtClean="0"/>
              <a:t>vyčistit</a:t>
            </a:r>
          </a:p>
          <a:p>
            <a:r>
              <a:rPr lang="cs-CZ" dirty="0" smtClean="0"/>
              <a:t>nemyslet</a:t>
            </a:r>
          </a:p>
          <a:p>
            <a:r>
              <a:rPr lang="cs-CZ" dirty="0" smtClean="0"/>
              <a:t>zlobidlo</a:t>
            </a:r>
          </a:p>
          <a:p>
            <a:r>
              <a:rPr lang="cs-CZ" dirty="0" smtClean="0"/>
              <a:t>pračlověk</a:t>
            </a:r>
          </a:p>
          <a:p>
            <a:r>
              <a:rPr lang="cs-CZ" dirty="0" smtClean="0"/>
              <a:t>přístup</a:t>
            </a:r>
          </a:p>
          <a:p>
            <a:r>
              <a:rPr lang="cs-CZ" dirty="0" smtClean="0"/>
              <a:t>nadhled</a:t>
            </a:r>
          </a:p>
          <a:p>
            <a:r>
              <a:rPr lang="cs-CZ" dirty="0" smtClean="0"/>
              <a:t>ultrakrátký</a:t>
            </a:r>
          </a:p>
          <a:p>
            <a:r>
              <a:rPr lang="cs-CZ" dirty="0" smtClean="0"/>
              <a:t>velikost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>
                <a:sym typeface="Wingdings 2"/>
              </a:rPr>
              <a:t></a:t>
            </a:r>
          </a:p>
          <a:p>
            <a:r>
              <a:rPr lang="cs-CZ" dirty="0" smtClean="0">
                <a:sym typeface="Wingdings 2"/>
              </a:rPr>
              <a:t></a:t>
            </a:r>
          </a:p>
          <a:p>
            <a:r>
              <a:rPr lang="cs-CZ" dirty="0" smtClean="0">
                <a:sym typeface="Wingdings 2"/>
              </a:rPr>
              <a:t></a:t>
            </a:r>
          </a:p>
          <a:p>
            <a:r>
              <a:rPr lang="cs-CZ" dirty="0" smtClean="0">
                <a:sym typeface="Wingdings 2"/>
              </a:rPr>
              <a:t></a:t>
            </a:r>
          </a:p>
          <a:p>
            <a:r>
              <a:rPr lang="cs-CZ" dirty="0" smtClean="0">
                <a:sym typeface="Wingdings 2"/>
              </a:rPr>
              <a:t></a:t>
            </a:r>
          </a:p>
          <a:p>
            <a:r>
              <a:rPr lang="cs-CZ" dirty="0" smtClean="0">
                <a:sym typeface="Wingdings 2"/>
              </a:rPr>
              <a:t></a:t>
            </a:r>
          </a:p>
          <a:p>
            <a:r>
              <a:rPr lang="cs-CZ" dirty="0" smtClean="0">
                <a:sym typeface="Wingdings 2"/>
              </a:rPr>
              <a:t></a:t>
            </a:r>
          </a:p>
          <a:p>
            <a:r>
              <a:rPr lang="cs-CZ" dirty="0" smtClean="0">
                <a:sym typeface="Wingdings 2"/>
              </a:rPr>
              <a:t></a:t>
            </a:r>
          </a:p>
          <a:p>
            <a:r>
              <a:rPr lang="cs-CZ" dirty="0" smtClean="0">
                <a:sym typeface="Wingdings 2"/>
              </a:rPr>
              <a:t></a:t>
            </a:r>
          </a:p>
          <a:p>
            <a:r>
              <a:rPr lang="cs-CZ" dirty="0" smtClean="0">
                <a:sym typeface="Wingdings 2"/>
              </a:rPr>
              <a:t>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Spojte slovesa s různými předponami: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letět</a:t>
            </a:r>
          </a:p>
          <a:p>
            <a:endParaRPr lang="cs-CZ" dirty="0" smtClean="0"/>
          </a:p>
          <a:p>
            <a:r>
              <a:rPr lang="cs-CZ" dirty="0" smtClean="0"/>
              <a:t>pracovat</a:t>
            </a:r>
          </a:p>
          <a:p>
            <a:endParaRPr lang="cs-CZ" dirty="0" smtClean="0"/>
          </a:p>
          <a:p>
            <a:r>
              <a:rPr lang="cs-CZ" dirty="0" smtClean="0"/>
              <a:t>jít</a:t>
            </a:r>
          </a:p>
          <a:p>
            <a:endParaRPr lang="cs-CZ" dirty="0" smtClean="0"/>
          </a:p>
          <a:p>
            <a:r>
              <a:rPr lang="cs-CZ" dirty="0" smtClean="0"/>
              <a:t>zpívat</a:t>
            </a:r>
          </a:p>
          <a:p>
            <a:endParaRPr lang="cs-CZ" dirty="0" smtClean="0"/>
          </a:p>
          <a:p>
            <a:r>
              <a:rPr lang="cs-CZ" dirty="0" smtClean="0"/>
              <a:t>krást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4262192" cy="4572000"/>
          </a:xfrm>
        </p:spPr>
        <p:txBody>
          <a:bodyPr/>
          <a:lstStyle/>
          <a:p>
            <a:r>
              <a:rPr lang="cs-CZ" dirty="0" smtClean="0"/>
              <a:t>vyletět, doletět, zaletět, neletět, odletět, vzletět</a:t>
            </a:r>
          </a:p>
          <a:p>
            <a:r>
              <a:rPr lang="cs-CZ" dirty="0" smtClean="0"/>
              <a:t>vypracovat, zpracovat, napracovat…</a:t>
            </a:r>
          </a:p>
          <a:p>
            <a:r>
              <a:rPr lang="cs-CZ" dirty="0" smtClean="0"/>
              <a:t>odejít, zajít, ujít, vyjít, …</a:t>
            </a:r>
          </a:p>
          <a:p>
            <a:endParaRPr lang="cs-CZ" dirty="0" smtClean="0"/>
          </a:p>
          <a:p>
            <a:r>
              <a:rPr lang="cs-CZ" dirty="0" smtClean="0"/>
              <a:t>zazpívat, vyzpívat, dozpívat….</a:t>
            </a:r>
          </a:p>
          <a:p>
            <a:r>
              <a:rPr lang="cs-CZ" dirty="0" smtClean="0"/>
              <a:t>ukrást, vykrást, …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Ke slovesům v závorkách přidejte vhodnou předponu, aby celá věta měla smysl.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0" y="1052736"/>
            <a:ext cx="9144000" cy="580526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Ten plot bychom měli nejprve ________ (třít).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 Musíme pořádně _____________ (zkoumat) okolí.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Kdy  _________ (platíš) za tu práci ?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Kdo k nám _________ (jede) na návštěvu?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_________  (sekej) trávník!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Kdo ________ (psal) tento článek?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Běž si _______ (mýt) ruce.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_________ (rodil) ses v Praze?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Zvládl ___________ (konat) všechny překážky.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Při pozdravu se _________ (dává) pravá ruka.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55976" y="1052736"/>
            <a:ext cx="10422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natřít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99792" y="1556792"/>
            <a:ext cx="19623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prozkoumat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43608" y="2132856"/>
            <a:ext cx="13356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zaplatíš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835696" y="2708920"/>
            <a:ext cx="123303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přijede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3212976"/>
            <a:ext cx="132440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Posekej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71600" y="3789040"/>
            <a:ext cx="115288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napsal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87624" y="4293096"/>
            <a:ext cx="94288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umýt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3528" y="4869160"/>
            <a:ext cx="130356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Narodil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59632" y="5445224"/>
            <a:ext cx="152798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překonat</a:t>
            </a:r>
            <a:endParaRPr lang="cs-CZ" sz="22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11760" y="5949280"/>
            <a:ext cx="125226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b="1" dirty="0" smtClean="0">
                <a:solidFill>
                  <a:srgbClr val="FF0000"/>
                </a:solidFill>
              </a:rPr>
              <a:t>podává</a:t>
            </a:r>
            <a:endParaRPr lang="cs-CZ" sz="2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Doplňte předpony s-, z-, </a:t>
            </a:r>
            <a:r>
              <a:rPr lang="cs-CZ" dirty="0" err="1" smtClean="0"/>
              <a:t>vz</a:t>
            </a:r>
            <a:r>
              <a:rPr lang="cs-CZ" dirty="0" smtClean="0"/>
              <a:t>-: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__lepit</a:t>
            </a:r>
          </a:p>
          <a:p>
            <a:r>
              <a:rPr lang="cs-CZ" dirty="0" smtClean="0"/>
              <a:t>__červenat</a:t>
            </a:r>
          </a:p>
          <a:p>
            <a:r>
              <a:rPr lang="cs-CZ" dirty="0" smtClean="0"/>
              <a:t>__létnout</a:t>
            </a:r>
          </a:p>
          <a:p>
            <a:r>
              <a:rPr lang="cs-CZ" dirty="0" smtClean="0"/>
              <a:t>__</a:t>
            </a:r>
            <a:r>
              <a:rPr lang="cs-CZ" dirty="0" err="1" smtClean="0"/>
              <a:t>padnot</a:t>
            </a:r>
            <a:endParaRPr lang="cs-CZ" dirty="0" smtClean="0"/>
          </a:p>
          <a:p>
            <a:r>
              <a:rPr lang="cs-CZ" dirty="0" smtClean="0"/>
              <a:t>__být</a:t>
            </a:r>
          </a:p>
          <a:p>
            <a:r>
              <a:rPr lang="cs-CZ" dirty="0" smtClean="0"/>
              <a:t>__</a:t>
            </a:r>
            <a:r>
              <a:rPr lang="cs-CZ" dirty="0" err="1" smtClean="0"/>
              <a:t>hodnout</a:t>
            </a:r>
            <a:endParaRPr lang="cs-CZ" dirty="0" smtClean="0"/>
          </a:p>
          <a:p>
            <a:r>
              <a:rPr lang="cs-CZ" dirty="0" smtClean="0"/>
              <a:t>__</a:t>
            </a:r>
            <a:r>
              <a:rPr lang="cs-CZ" dirty="0" err="1" smtClean="0"/>
              <a:t>trouchnivělý</a:t>
            </a:r>
            <a:endParaRPr lang="cs-CZ" dirty="0" smtClean="0"/>
          </a:p>
          <a:p>
            <a:r>
              <a:rPr lang="cs-CZ" dirty="0" smtClean="0"/>
              <a:t>__</a:t>
            </a:r>
            <a:r>
              <a:rPr lang="cs-CZ" dirty="0" err="1" smtClean="0"/>
              <a:t>hůru</a:t>
            </a:r>
            <a:endParaRPr lang="cs-CZ" dirty="0" smtClean="0"/>
          </a:p>
          <a:p>
            <a:r>
              <a:rPr lang="cs-CZ" dirty="0" smtClean="0"/>
              <a:t>__kazit</a:t>
            </a:r>
          </a:p>
          <a:p>
            <a:r>
              <a:rPr lang="cs-CZ" dirty="0" smtClean="0"/>
              <a:t>__práva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slepit</a:t>
            </a:r>
          </a:p>
          <a:p>
            <a:r>
              <a:rPr lang="cs-CZ" dirty="0" smtClean="0"/>
              <a:t>zčervenat</a:t>
            </a:r>
          </a:p>
          <a:p>
            <a:r>
              <a:rPr lang="cs-CZ" dirty="0" smtClean="0"/>
              <a:t>vzlétnout</a:t>
            </a:r>
          </a:p>
          <a:p>
            <a:r>
              <a:rPr lang="cs-CZ" dirty="0" smtClean="0"/>
              <a:t>spadnout</a:t>
            </a:r>
          </a:p>
          <a:p>
            <a:r>
              <a:rPr lang="cs-CZ" dirty="0" smtClean="0"/>
              <a:t>zbýt</a:t>
            </a:r>
          </a:p>
          <a:p>
            <a:r>
              <a:rPr lang="cs-CZ" dirty="0" smtClean="0"/>
              <a:t>shodnout</a:t>
            </a:r>
          </a:p>
          <a:p>
            <a:r>
              <a:rPr lang="cs-CZ" dirty="0" smtClean="0"/>
              <a:t>ztrouchnivělý</a:t>
            </a:r>
          </a:p>
          <a:p>
            <a:r>
              <a:rPr lang="cs-CZ" dirty="0" smtClean="0"/>
              <a:t>vzhůru</a:t>
            </a:r>
          </a:p>
          <a:p>
            <a:r>
              <a:rPr lang="cs-CZ" dirty="0" smtClean="0"/>
              <a:t>zkazit</a:t>
            </a:r>
          </a:p>
          <a:p>
            <a:r>
              <a:rPr lang="cs-CZ" dirty="0" smtClean="0"/>
              <a:t>zpráva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Utvořte slova s následujícími předponami:</a:t>
            </a:r>
            <a:endParaRPr lang="cs-CZ" dirty="0"/>
          </a:p>
        </p:txBody>
      </p:sp>
      <p:sp>
        <p:nvSpPr>
          <p:cNvPr id="8" name="7cípá hvězda 7"/>
          <p:cNvSpPr/>
          <p:nvPr/>
        </p:nvSpPr>
        <p:spPr>
          <a:xfrm>
            <a:off x="1547664" y="2564904"/>
            <a:ext cx="1512168" cy="914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pra-</a:t>
            </a:r>
            <a:endParaRPr lang="cs-CZ" sz="2400" b="1" dirty="0"/>
          </a:p>
        </p:txBody>
      </p:sp>
      <p:sp>
        <p:nvSpPr>
          <p:cNvPr id="9" name="Oválný popisek 8"/>
          <p:cNvSpPr/>
          <p:nvPr/>
        </p:nvSpPr>
        <p:spPr>
          <a:xfrm>
            <a:off x="3059832" y="1988840"/>
            <a:ext cx="2160240" cy="720080"/>
          </a:xfrm>
          <a:prstGeom prst="wedgeEllipseCallout">
            <a:avLst>
              <a:gd name="adj1" fmla="val -58240"/>
              <a:gd name="adj2" fmla="val 684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ný popisek 9"/>
          <p:cNvSpPr/>
          <p:nvPr/>
        </p:nvSpPr>
        <p:spPr>
          <a:xfrm>
            <a:off x="2915816" y="3140968"/>
            <a:ext cx="2304256" cy="720080"/>
          </a:xfrm>
          <a:prstGeom prst="wedgeEllipseCallout">
            <a:avLst>
              <a:gd name="adj1" fmla="val -58240"/>
              <a:gd name="adj2" fmla="val -172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ný popisek 10"/>
          <p:cNvSpPr/>
          <p:nvPr/>
        </p:nvSpPr>
        <p:spPr>
          <a:xfrm>
            <a:off x="0" y="3645024"/>
            <a:ext cx="2160240" cy="720080"/>
          </a:xfrm>
          <a:prstGeom prst="wedgeEllipseCallout">
            <a:avLst>
              <a:gd name="adj1" fmla="val 37245"/>
              <a:gd name="adj2" fmla="val -94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ný popisek 11"/>
          <p:cNvSpPr/>
          <p:nvPr/>
        </p:nvSpPr>
        <p:spPr>
          <a:xfrm>
            <a:off x="755576" y="1700808"/>
            <a:ext cx="2160240" cy="720080"/>
          </a:xfrm>
          <a:prstGeom prst="wedgeEllipseCallout">
            <a:avLst>
              <a:gd name="adj1" fmla="val -6067"/>
              <a:gd name="adj2" fmla="val 920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buch 2 12"/>
          <p:cNvSpPr/>
          <p:nvPr/>
        </p:nvSpPr>
        <p:spPr>
          <a:xfrm>
            <a:off x="4211960" y="4581128"/>
            <a:ext cx="4644008" cy="91440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mezi-</a:t>
            </a:r>
            <a:endParaRPr lang="cs-CZ" sz="2400" b="1" dirty="0"/>
          </a:p>
        </p:txBody>
      </p:sp>
      <p:sp>
        <p:nvSpPr>
          <p:cNvPr id="14" name="Oválný popisek 13"/>
          <p:cNvSpPr/>
          <p:nvPr/>
        </p:nvSpPr>
        <p:spPr>
          <a:xfrm>
            <a:off x="6732240" y="3717032"/>
            <a:ext cx="2160240" cy="720080"/>
          </a:xfrm>
          <a:prstGeom prst="wedgeEllipseCallout">
            <a:avLst>
              <a:gd name="adj1" fmla="val -58240"/>
              <a:gd name="adj2" fmla="val 684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ný popisek 14"/>
          <p:cNvSpPr/>
          <p:nvPr/>
        </p:nvSpPr>
        <p:spPr>
          <a:xfrm>
            <a:off x="6516216" y="5517232"/>
            <a:ext cx="2160240" cy="720080"/>
          </a:xfrm>
          <a:prstGeom prst="wedgeEllipseCallout">
            <a:avLst>
              <a:gd name="adj1" fmla="val -71037"/>
              <a:gd name="adj2" fmla="val -703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ný popisek 15"/>
          <p:cNvSpPr/>
          <p:nvPr/>
        </p:nvSpPr>
        <p:spPr>
          <a:xfrm>
            <a:off x="1763688" y="4509120"/>
            <a:ext cx="2160240" cy="720080"/>
          </a:xfrm>
          <a:prstGeom prst="wedgeEllipseCallout">
            <a:avLst>
              <a:gd name="adj1" fmla="val 85480"/>
              <a:gd name="adj2" fmla="val 565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ný popisek 16"/>
          <p:cNvSpPr/>
          <p:nvPr/>
        </p:nvSpPr>
        <p:spPr>
          <a:xfrm>
            <a:off x="4572000" y="3717032"/>
            <a:ext cx="2160240" cy="720080"/>
          </a:xfrm>
          <a:prstGeom prst="wedgeEllipseCallout">
            <a:avLst>
              <a:gd name="adj1" fmla="val -15911"/>
              <a:gd name="adj2" fmla="val 1008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ný popisek 17"/>
          <p:cNvSpPr/>
          <p:nvPr/>
        </p:nvSpPr>
        <p:spPr>
          <a:xfrm>
            <a:off x="3851920" y="5661248"/>
            <a:ext cx="2160240" cy="720080"/>
          </a:xfrm>
          <a:prstGeom prst="wedgeEllipseCallout">
            <a:avLst>
              <a:gd name="adj1" fmla="val 21496"/>
              <a:gd name="adj2" fmla="val -822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ný popisek 18"/>
          <p:cNvSpPr/>
          <p:nvPr/>
        </p:nvSpPr>
        <p:spPr>
          <a:xfrm>
            <a:off x="0" y="2492896"/>
            <a:ext cx="1619672" cy="720080"/>
          </a:xfrm>
          <a:prstGeom prst="wedgeEllipseCallout">
            <a:avLst>
              <a:gd name="adj1" fmla="val 52993"/>
              <a:gd name="adj2" fmla="val 447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259632" y="1844824"/>
            <a:ext cx="1061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prales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563888" y="2060848"/>
            <a:ext cx="1346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praděda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63888" y="3212976"/>
            <a:ext cx="1311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prahory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23528" y="3789040"/>
            <a:ext cx="1795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prazvláštní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0" y="2636912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pračlověk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076056" y="3861048"/>
            <a:ext cx="13067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mezičas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876256" y="3861048"/>
            <a:ext cx="19656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mezinárodní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804248" y="5589240"/>
            <a:ext cx="1454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mezidobí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139952" y="5805264"/>
            <a:ext cx="19319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meziválečný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979712" y="4653136"/>
            <a:ext cx="1346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mezitím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Procvičení: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r>
              <a:rPr lang="cs-CZ" sz="4000" dirty="0" smtClean="0"/>
              <a:t>Učebnice strana 79-80, cvičení 1-9.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144</TotalTime>
  <Words>338</Words>
  <Application>Microsoft Office PowerPoint</Application>
  <PresentationFormat>Předvádění na obrazovce (4:3)</PresentationFormat>
  <Paragraphs>137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Snímek 1</vt:lpstr>
      <vt:lpstr>Odvozování předponami</vt:lpstr>
      <vt:lpstr>Od následujících slov utvořte podstatná a přídavná jména tvořená smíšeným odvozováním:</vt:lpstr>
      <vt:lpstr>Odvozování předponové:</vt:lpstr>
      <vt:lpstr>POZOR:</vt:lpstr>
      <vt:lpstr>Vyberte slova, která byla utvořena pouze pomocí předpony:</vt:lpstr>
      <vt:lpstr>Spojte slovesa s různými předponami:</vt:lpstr>
      <vt:lpstr>Ke slovesům v závorkách přidejte vhodnou předponu, aby celá věta měla smysl.</vt:lpstr>
      <vt:lpstr>Doplňte předpony s-, z-, vz-:</vt:lpstr>
      <vt:lpstr>Utvořte slova s následujícími předponami:</vt:lpstr>
      <vt:lpstr>Procvičení: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Odvozování předponami</dc:title>
  <dc:creator>Martina</dc:creator>
  <cp:lastModifiedBy>Martina</cp:lastModifiedBy>
  <cp:revision>13</cp:revision>
  <dcterms:created xsi:type="dcterms:W3CDTF">2010-11-08T07:22:54Z</dcterms:created>
  <dcterms:modified xsi:type="dcterms:W3CDTF">2011-08-31T11:53:40Z</dcterms:modified>
</cp:coreProperties>
</file>