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6" r:id="rId2"/>
    <p:sldId id="256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2306" autoAdjust="0"/>
    <p:restoredTop sz="94660"/>
  </p:normalViewPr>
  <p:slideViewPr>
    <p:cSldViewPr>
      <p:cViewPr varScale="1">
        <p:scale>
          <a:sx n="45" d="100"/>
          <a:sy n="45" d="100"/>
        </p:scale>
        <p:origin x="-1026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se zakulaceným příčným rohem 6"/>
          <p:cNvSpPr/>
          <p:nvPr/>
        </p:nvSpPr>
        <p:spPr>
          <a:xfrm>
            <a:off x="164592" y="146304"/>
            <a:ext cx="8814816" cy="2505456"/>
          </a:xfrm>
          <a:prstGeom prst="round2DiagRect">
            <a:avLst>
              <a:gd name="adj1" fmla="val 11807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64234" y="381001"/>
            <a:ext cx="8229600" cy="2209800"/>
          </a:xfrm>
        </p:spPr>
        <p:txBody>
          <a:bodyPr lIns="45720" rIns="228600" anchor="b">
            <a:normAutofit/>
          </a:bodyPr>
          <a:lstStyle>
            <a:lvl1pPr marL="0" algn="r">
              <a:defRPr sz="480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133600" y="2819400"/>
            <a:ext cx="6560234" cy="1752600"/>
          </a:xfrm>
        </p:spPr>
        <p:txBody>
          <a:bodyPr lIns="45720" rIns="246888"/>
          <a:lstStyle>
            <a:lvl1pPr marL="0" indent="0" algn="r">
              <a:spcBef>
                <a:spcPts val="0"/>
              </a:spcBef>
              <a:buNone/>
              <a:defRPr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>
          <a:xfrm>
            <a:off x="5562600" y="6509004"/>
            <a:ext cx="3002280" cy="274320"/>
          </a:xfrm>
        </p:spPr>
        <p:txBody>
          <a:bodyPr vert="horz" rtlCol="0"/>
          <a:lstStyle>
            <a:extLst/>
          </a:lstStyle>
          <a:p>
            <a:fld id="{FCE74D4A-9295-4BAF-BC6D-CA21A87702F2}" type="datetimeFigureOut">
              <a:rPr lang="cs-CZ" smtClean="0"/>
              <a:pPr/>
              <a:t>31.8.2011</a:t>
            </a:fld>
            <a:endParaRPr lang="cs-CZ"/>
          </a:p>
        </p:txBody>
      </p:sp>
      <p:sp>
        <p:nvSpPr>
          <p:cNvPr id="11" name="Zástupný symbol pro číslo snímku 10"/>
          <p:cNvSpPr>
            <a:spLocks noGrp="1"/>
          </p:cNvSpPr>
          <p:nvPr>
            <p:ph type="sldNum" sz="quarter" idx="11"/>
          </p:nvPr>
        </p:nvSpPr>
        <p:spPr>
          <a:xfrm>
            <a:off x="8638952" y="6509004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89B4AE0D-2B88-4C15-890A-0A4C189999F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2" name="Zástupný symbol pro zápatí 11"/>
          <p:cNvSpPr>
            <a:spLocks noGrp="1"/>
          </p:cNvSpPr>
          <p:nvPr>
            <p:ph type="ftr" sz="quarter" idx="12"/>
          </p:nvPr>
        </p:nvSpPr>
        <p:spPr>
          <a:xfrm>
            <a:off x="1600200" y="6509004"/>
            <a:ext cx="3907464" cy="274320"/>
          </a:xfrm>
        </p:spPr>
        <p:txBody>
          <a:bodyPr vert="horz" rtlCol="0"/>
          <a:lstStyle>
            <a:extLst/>
          </a:lstStyle>
          <a:p>
            <a:endParaRPr lang="cs-CZ"/>
          </a:p>
        </p:txBody>
      </p:sp>
    </p:spTree>
  </p:cSld>
  <p:clrMapOvr>
    <a:masterClrMapping/>
  </p:clrMapOvr>
  <p:transition>
    <p:blinds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588392" y="1424588"/>
            <a:ext cx="800100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CE74D4A-9295-4BAF-BC6D-CA21A87702F2}" type="datetimeFigureOut">
              <a:rPr lang="cs-CZ" smtClean="0"/>
              <a:pPr/>
              <a:t>31.8.2011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9B4AE0D-2B88-4C15-890A-0A4C189999F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blinds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1000128" y="3267456"/>
            <a:ext cx="74066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498230"/>
            <a:ext cx="7772400" cy="2731008"/>
          </a:xfrm>
        </p:spPr>
        <p:txBody>
          <a:bodyPr rIns="100584"/>
          <a:lstStyle>
            <a:lvl1pPr algn="r">
              <a:buNone/>
              <a:defRPr sz="4000" b="1" cap="none">
                <a:solidFill>
                  <a:schemeClr val="accent1">
                    <a:tint val="95000"/>
                    <a:satMod val="200000"/>
                  </a:schemeClr>
                </a:solidFill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3287713"/>
            <a:ext cx="7772400" cy="1509712"/>
          </a:xfrm>
        </p:spPr>
        <p:txBody>
          <a:bodyPr rIns="128016" anchor="t"/>
          <a:lstStyle>
            <a:lvl1pPr marL="0" indent="0" algn="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0"/>
          </p:nvPr>
        </p:nvSpPr>
        <p:spPr>
          <a:xfrm>
            <a:off x="5562600" y="6513670"/>
            <a:ext cx="3002280" cy="274320"/>
          </a:xfrm>
        </p:spPr>
        <p:txBody>
          <a:bodyPr vert="horz" rtlCol="0"/>
          <a:lstStyle>
            <a:extLst/>
          </a:lstStyle>
          <a:p>
            <a:fld id="{FCE74D4A-9295-4BAF-BC6D-CA21A87702F2}" type="datetimeFigureOut">
              <a:rPr lang="cs-CZ" smtClean="0"/>
              <a:pPr/>
              <a:t>31.8.2011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1"/>
          </p:nvPr>
        </p:nvSpPr>
        <p:spPr>
          <a:xfrm>
            <a:off x="8638952" y="6513670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89B4AE0D-2B88-4C15-890A-0A4C189999F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2"/>
          </p:nvPr>
        </p:nvSpPr>
        <p:spPr>
          <a:xfrm>
            <a:off x="1600200" y="6513670"/>
            <a:ext cx="3907464" cy="274320"/>
          </a:xfrm>
        </p:spPr>
        <p:txBody>
          <a:bodyPr vert="horz" rtlCol="0"/>
          <a:lstStyle>
            <a:extLst/>
          </a:lstStyle>
          <a:p>
            <a:endParaRPr lang="cs-CZ"/>
          </a:p>
        </p:txBody>
      </p:sp>
    </p:spTree>
  </p:cSld>
  <p:clrMapOvr>
    <a:masterClrMapping/>
  </p:clrMapOvr>
  <p:transition>
    <p:blinds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45920"/>
            <a:ext cx="4038600" cy="452628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45920"/>
            <a:ext cx="4038600" cy="452628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CE74D4A-9295-4BAF-BC6D-CA21A87702F2}" type="datetimeFigureOut">
              <a:rPr lang="cs-CZ" smtClean="0"/>
              <a:pPr/>
              <a:t>31.8.2011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641080" y="6514568"/>
            <a:ext cx="464288" cy="274320"/>
          </a:xfrm>
        </p:spPr>
        <p:txBody>
          <a:bodyPr/>
          <a:lstStyle>
            <a:extLst/>
          </a:lstStyle>
          <a:p>
            <a:fld id="{89B4AE0D-2B88-4C15-890A-0A4C189999F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588392" y="1424588"/>
            <a:ext cx="800100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  <p:transition>
    <p:blinds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Obdélník 9"/>
          <p:cNvSpPr/>
          <p:nvPr/>
        </p:nvSpPr>
        <p:spPr>
          <a:xfrm>
            <a:off x="616744" y="2165216"/>
            <a:ext cx="37490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b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4800600" y="2165216"/>
            <a:ext cx="37490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b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51948"/>
            <a:ext cx="8229600" cy="1143000"/>
          </a:xfrm>
        </p:spPr>
        <p:txBody>
          <a:bodyPr anchor="b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>
            <a:noAutofit/>
          </a:bodyPr>
          <a:lstStyle>
            <a:lvl1pPr marL="91440" indent="0" algn="l">
              <a:spcBef>
                <a:spcPts val="0"/>
              </a:spcBef>
              <a:buNone/>
              <a:defRPr sz="2200" b="0" cap="all" baseline="0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535113"/>
            <a:ext cx="4041775" cy="639762"/>
          </a:xfrm>
        </p:spPr>
        <p:txBody>
          <a:bodyPr anchor="b">
            <a:noAutofit/>
          </a:bodyPr>
          <a:lstStyle>
            <a:lvl1pPr marL="91440" indent="0" algn="l">
              <a:spcBef>
                <a:spcPts val="0"/>
              </a:spcBef>
              <a:buNone/>
              <a:defRPr sz="2200" b="0" cap="all" baseline="0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941763"/>
          </a:xfrm>
        </p:spPr>
        <p:txBody>
          <a:bodyPr lIns="9144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941763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CE74D4A-9295-4BAF-BC6D-CA21A87702F2}" type="datetimeFigureOut">
              <a:rPr lang="cs-CZ" smtClean="0"/>
              <a:pPr/>
              <a:t>31.8.2011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8641080" y="6514568"/>
            <a:ext cx="464288" cy="274320"/>
          </a:xfrm>
        </p:spPr>
        <p:txBody>
          <a:bodyPr/>
          <a:lstStyle>
            <a:extLst/>
          </a:lstStyle>
          <a:p>
            <a:fld id="{89B4AE0D-2B88-4C15-890A-0A4C189999F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blinds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53218"/>
            <a:ext cx="8229600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CE74D4A-9295-4BAF-BC6D-CA21A87702F2}" type="datetimeFigureOut">
              <a:rPr lang="cs-CZ" smtClean="0"/>
              <a:pPr/>
              <a:t>31.8.2011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9B4AE0D-2B88-4C15-890A-0A4C189999F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588392" y="1424588"/>
            <a:ext cx="800100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  <p:transition>
    <p:blinds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CE74D4A-9295-4BAF-BC6D-CA21A87702F2}" type="datetimeFigureOut">
              <a:rPr lang="cs-CZ" smtClean="0"/>
              <a:pPr/>
              <a:t>31.8.2011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9B4AE0D-2B88-4C15-890A-0A4C189999F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blinds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5057552" y="1057656"/>
            <a:ext cx="37490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963136" y="304800"/>
            <a:ext cx="3931920" cy="762000"/>
          </a:xfrm>
        </p:spPr>
        <p:txBody>
          <a:bodyPr anchor="b"/>
          <a:lstStyle>
            <a:lvl1pPr marL="0" algn="r">
              <a:buNone/>
              <a:defRPr sz="2000" b="1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963136" y="1107560"/>
            <a:ext cx="3931920" cy="1066800"/>
          </a:xfrm>
        </p:spPr>
        <p:txBody>
          <a:bodyPr/>
          <a:lstStyle>
            <a:lvl1pPr marL="0" indent="0" algn="r"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228600" y="2209800"/>
            <a:ext cx="8666456" cy="3977640"/>
          </a:xfrm>
        </p:spPr>
        <p:txBody>
          <a:bodyPr/>
          <a:lstStyle>
            <a:lvl1pPr marL="292608">
              <a:defRPr sz="3200"/>
            </a:lvl1pPr>
            <a:lvl2pPr marL="594360">
              <a:defRPr sz="2800"/>
            </a:lvl2pPr>
            <a:lvl3pPr marL="822960">
              <a:defRPr sz="2400"/>
            </a:lvl3pPr>
            <a:lvl4pPr marL="1051560">
              <a:defRPr sz="2000"/>
            </a:lvl4pPr>
            <a:lvl5pPr marL="1261872"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9" name="Zástupný symbol pro datum 8"/>
          <p:cNvSpPr>
            <a:spLocks noGrp="1"/>
          </p:cNvSpPr>
          <p:nvPr>
            <p:ph type="dt" sz="half" idx="10"/>
          </p:nvPr>
        </p:nvSpPr>
        <p:spPr>
          <a:xfrm>
            <a:off x="5562600" y="6513670"/>
            <a:ext cx="3002280" cy="274320"/>
          </a:xfrm>
        </p:spPr>
        <p:txBody>
          <a:bodyPr vert="horz" rtlCol="0"/>
          <a:lstStyle>
            <a:extLst/>
          </a:lstStyle>
          <a:p>
            <a:fld id="{FCE74D4A-9295-4BAF-BC6D-CA21A87702F2}" type="datetimeFigureOut">
              <a:rPr lang="cs-CZ" smtClean="0"/>
              <a:pPr/>
              <a:t>31.8.2011</a:t>
            </a:fld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1"/>
          </p:nvPr>
        </p:nvSpPr>
        <p:spPr>
          <a:xfrm>
            <a:off x="8638952" y="6513670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89B4AE0D-2B88-4C15-890A-0A4C189999F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2"/>
          </p:nvPr>
        </p:nvSpPr>
        <p:spPr>
          <a:xfrm>
            <a:off x="1600200" y="6513670"/>
            <a:ext cx="3907464" cy="274320"/>
          </a:xfrm>
        </p:spPr>
        <p:txBody>
          <a:bodyPr vert="horz" rtlCol="0"/>
          <a:lstStyle>
            <a:extLst/>
          </a:lstStyle>
          <a:p>
            <a:endParaRPr lang="cs-CZ"/>
          </a:p>
        </p:txBody>
      </p:sp>
    </p:spTree>
  </p:cSld>
  <p:clrMapOvr>
    <a:masterClrMapping/>
  </p:clrMapOvr>
  <p:transition>
    <p:blinds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40443" y="4724400"/>
            <a:ext cx="5486400" cy="664536"/>
          </a:xfrm>
        </p:spPr>
        <p:txBody>
          <a:bodyPr anchor="b"/>
          <a:lstStyle>
            <a:lvl1pPr marL="0" algn="r">
              <a:buNone/>
              <a:defRPr sz="2000" b="1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040443" y="5388936"/>
            <a:ext cx="5486400" cy="912255"/>
          </a:xfrm>
        </p:spPr>
        <p:txBody>
          <a:bodyPr/>
          <a:lstStyle>
            <a:lvl1pPr marL="0" indent="0" algn="r">
              <a:spcBef>
                <a:spcPts val="0"/>
              </a:spcBef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04800" y="249864"/>
            <a:ext cx="8534400" cy="4343400"/>
          </a:xfrm>
          <a:prstGeom prst="round2DiagRect">
            <a:avLst>
              <a:gd name="adj1" fmla="val 11403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indent="0">
              <a:buNone/>
              <a:defRPr sz="3200"/>
            </a:lvl1pPr>
            <a:extLst/>
          </a:lstStyle>
          <a:p>
            <a:pPr marL="0" algn="l" rtl="0" eaLnBrk="1" latinLnBrk="0" hangingPunct="1"/>
            <a:r>
              <a:rPr kumimoji="0" lang="cs-CZ" smtClean="0">
                <a:solidFill>
                  <a:schemeClr val="lt1"/>
                </a:solidFill>
                <a:latin typeface="+mn-lt"/>
                <a:ea typeface="+mn-ea"/>
                <a:cs typeface="+mn-cs"/>
              </a:rPr>
              <a:t>Klepnutím na ikonu přidáte obrázek.</a:t>
            </a:r>
            <a:endParaRPr kumimoji="0" lang="en-US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0"/>
          </p:nvPr>
        </p:nvSpPr>
        <p:spPr>
          <a:xfrm>
            <a:off x="5562600" y="6509004"/>
            <a:ext cx="3002280" cy="274320"/>
          </a:xfrm>
        </p:spPr>
        <p:txBody>
          <a:bodyPr vert="horz" rtlCol="0"/>
          <a:lstStyle>
            <a:extLst/>
          </a:lstStyle>
          <a:p>
            <a:fld id="{FCE74D4A-9295-4BAF-BC6D-CA21A87702F2}" type="datetimeFigureOut">
              <a:rPr lang="cs-CZ" smtClean="0"/>
              <a:pPr/>
              <a:t>31.8.2011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1"/>
          </p:nvPr>
        </p:nvSpPr>
        <p:spPr>
          <a:xfrm>
            <a:off x="8638952" y="6509004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89B4AE0D-2B88-4C15-890A-0A4C189999F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2"/>
          </p:nvPr>
        </p:nvSpPr>
        <p:spPr>
          <a:xfrm>
            <a:off x="1600200" y="6509004"/>
            <a:ext cx="3907464" cy="274320"/>
          </a:xfrm>
        </p:spPr>
        <p:txBody>
          <a:bodyPr vert="horz" rtlCol="0"/>
          <a:lstStyle>
            <a:extLst/>
          </a:lstStyle>
          <a:p>
            <a:endParaRPr lang="cs-CZ"/>
          </a:p>
        </p:txBody>
      </p:sp>
    </p:spTree>
  </p:cSld>
  <p:clrMapOvr>
    <a:masterClrMapping/>
  </p:clrMapOvr>
  <p:transition>
    <p:blinds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CE74D4A-9295-4BAF-BC6D-CA21A87702F2}" type="datetimeFigureOut">
              <a:rPr lang="cs-CZ" smtClean="0"/>
              <a:pPr/>
              <a:t>31.8.2011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9B4AE0D-2B88-4C15-890A-0A4C189999F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blinds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>
            <a:lvl1pPr algn="l"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CE74D4A-9295-4BAF-BC6D-CA21A87702F2}" type="datetimeFigureOut">
              <a:rPr lang="cs-CZ" smtClean="0"/>
              <a:pPr/>
              <a:t>31.8.2011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9B4AE0D-2B88-4C15-890A-0A4C189999F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blinds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se zakulaceným příčným rohem 6"/>
          <p:cNvSpPr/>
          <p:nvPr/>
        </p:nvSpPr>
        <p:spPr>
          <a:xfrm>
            <a:off x="164592" y="147085"/>
            <a:ext cx="8810846" cy="6565392"/>
          </a:xfrm>
          <a:prstGeom prst="round2DiagRect">
            <a:avLst>
              <a:gd name="adj1" fmla="val 11807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1295400" y="6400800"/>
            <a:ext cx="4212264" cy="274320"/>
          </a:xfrm>
          <a:prstGeom prst="rect">
            <a:avLst/>
          </a:prstGeom>
        </p:spPr>
        <p:txBody>
          <a:bodyPr/>
          <a:lstStyle>
            <a:lvl1pPr algn="r" eaLnBrk="1" latinLnBrk="0" hangingPunct="1">
              <a:defRPr kumimoji="0" sz="1300">
                <a:solidFill>
                  <a:schemeClr val="bg2">
                    <a:tint val="60000"/>
                    <a:satMod val="155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5562600" y="6400800"/>
            <a:ext cx="3002280" cy="274320"/>
          </a:xfrm>
          <a:prstGeom prst="rect">
            <a:avLst/>
          </a:prstGeom>
        </p:spPr>
        <p:txBody>
          <a:bodyPr/>
          <a:lstStyle>
            <a:lvl1pPr algn="l" eaLnBrk="1" latinLnBrk="0" hangingPunct="1">
              <a:defRPr kumimoji="0" sz="1300">
                <a:solidFill>
                  <a:schemeClr val="bg2">
                    <a:tint val="60000"/>
                    <a:satMod val="155000"/>
                  </a:schemeClr>
                </a:solidFill>
              </a:defRPr>
            </a:lvl1pPr>
            <a:extLst/>
          </a:lstStyle>
          <a:p>
            <a:fld id="{FCE74D4A-9295-4BAF-BC6D-CA21A87702F2}" type="datetimeFigureOut">
              <a:rPr lang="cs-CZ" smtClean="0"/>
              <a:pPr/>
              <a:t>31.8.2011</a:t>
            </a:fld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638952" y="6514568"/>
            <a:ext cx="464288" cy="274320"/>
          </a:xfrm>
          <a:prstGeom prst="rect">
            <a:avLst/>
          </a:prstGeom>
        </p:spPr>
        <p:txBody>
          <a:bodyPr anchor="ctr"/>
          <a:lstStyle>
            <a:lvl1pPr algn="r" eaLnBrk="1" latinLnBrk="0" hangingPunct="1">
              <a:defRPr kumimoji="0" sz="1600">
                <a:solidFill>
                  <a:schemeClr val="tx2">
                    <a:shade val="90000"/>
                  </a:schemeClr>
                </a:solidFill>
                <a:effectLst/>
              </a:defRPr>
            </a:lvl1pPr>
            <a:extLst/>
          </a:lstStyle>
          <a:p>
            <a:fld id="{89B4AE0D-2B88-4C15-890A-0A4C189999F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53536"/>
            <a:ext cx="8229600" cy="1143000"/>
          </a:xfrm>
          <a:prstGeom prst="rect">
            <a:avLst/>
          </a:prstGeom>
        </p:spPr>
        <p:txBody>
          <a:bodyPr rIns="91440" anchor="b">
            <a:normAutofit/>
            <a:scene3d>
              <a:camera prst="orthographicFront"/>
              <a:lightRig rig="soft" dir="t">
                <a:rot lat="0" lon="0" rev="2400000"/>
              </a:lightRig>
            </a:scene3d>
            <a:sp3d>
              <a:bevelT w="19050" h="12700"/>
            </a:sp3d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46237"/>
            <a:ext cx="8229600" cy="452628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>
    <p:blinds/>
  </p:transition>
  <p:txStyles>
    <p:titleStyle>
      <a:lvl1pPr marL="54864" algn="r" rtl="0" eaLnBrk="1" latinLnBrk="0" hangingPunct="1">
        <a:spcBef>
          <a:spcPct val="0"/>
        </a:spcBef>
        <a:buNone/>
        <a:defRPr kumimoji="0" sz="4600" kern="1200">
          <a:solidFill>
            <a:schemeClr val="tx2">
              <a:tint val="100000"/>
              <a:shade val="90000"/>
              <a:satMod val="250000"/>
              <a:alpha val="100000"/>
            </a:schemeClr>
          </a:solidFill>
          <a:effectLst>
            <a:outerShdw blurRad="38100" dist="25500" dir="5400000" algn="tl" rotWithShape="0">
              <a:srgbClr val="000000">
                <a:satMod val="180000"/>
                <a:alpha val="7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292100" indent="-292100" algn="l" rtl="0" eaLnBrk="1" latinLnBrk="0" hangingPunct="1">
        <a:spcBef>
          <a:spcPts val="0"/>
        </a:spcBef>
        <a:buClr>
          <a:schemeClr val="accent1"/>
        </a:buClr>
        <a:buSzPct val="70000"/>
        <a:buFont typeface="Wingdings 2"/>
        <a:buChar char="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28600" algn="l" rtl="0" eaLnBrk="1" latinLnBrk="0" hangingPunct="1">
        <a:spcBef>
          <a:spcPts val="400"/>
        </a:spcBef>
        <a:buClr>
          <a:schemeClr val="accent2"/>
        </a:buClr>
        <a:buSzPct val="90000"/>
        <a:buFontTx/>
        <a:buChar char="•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192024" algn="l" rtl="0" eaLnBrk="1" latinLnBrk="0" hangingPunct="1">
        <a:spcBef>
          <a:spcPts val="400"/>
        </a:spcBef>
        <a:buClr>
          <a:schemeClr val="accent3"/>
        </a:buClr>
        <a:buSzPct val="100000"/>
        <a:buFont typeface="Wingdings 2"/>
        <a:buChar char="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rtl="0" eaLnBrk="1" latinLnBrk="0" hangingPunct="1">
        <a:spcBef>
          <a:spcPts val="400"/>
        </a:spcBef>
        <a:buClr>
          <a:schemeClr val="accent3"/>
        </a:buClr>
        <a:buSzPct val="100000"/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188720" indent="-182880" algn="l" rtl="0" eaLnBrk="1" latinLnBrk="0" hangingPunct="1">
        <a:spcBef>
          <a:spcPts val="400"/>
        </a:spcBef>
        <a:buClr>
          <a:schemeClr val="accent3"/>
        </a:buClr>
        <a:buSzPct val="100000"/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5pPr>
      <a:lvl6pPr marL="137160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55448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73736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192024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obrázek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07704" y="332656"/>
            <a:ext cx="5600700" cy="1047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8" name="obrázek 2" descr="C:\Documents and Settings\OEM\Dokumenty\Obrázky\2.ZŠ-panáčci\2zs_logo2-color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411760" y="1412776"/>
            <a:ext cx="4129841" cy="380164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7" name="Tabulka 6"/>
          <p:cNvGraphicFramePr>
            <a:graphicFrameLocks noGrp="1"/>
          </p:cNvGraphicFramePr>
          <p:nvPr/>
        </p:nvGraphicFramePr>
        <p:xfrm>
          <a:off x="395536" y="5229200"/>
          <a:ext cx="8136904" cy="1402080"/>
        </p:xfrm>
        <a:graphic>
          <a:graphicData uri="http://schemas.openxmlformats.org/drawingml/2006/table">
            <a:tbl>
              <a:tblPr/>
              <a:tblGrid>
                <a:gridCol w="2463466"/>
                <a:gridCol w="5673438"/>
              </a:tblGrid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0" dirty="0">
                          <a:latin typeface="Times New Roman,Bold"/>
                          <a:ea typeface="Calibri"/>
                          <a:cs typeface="Times New Roman,Bold"/>
                        </a:rPr>
                        <a:t>CZ.1.07/1.4.00/21.1405</a:t>
                      </a:r>
                      <a:endParaRPr lang="cs-CZ" sz="1000" b="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sady materiálů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Český jazyk 7. </a:t>
                      </a: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ročník</a:t>
                      </a:r>
                      <a:endParaRPr lang="cs-CZ" sz="2000" b="1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materiálu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smtClean="0">
                          <a:latin typeface="Times New Roman"/>
                          <a:ea typeface="Calibri"/>
                          <a:cs typeface="Times New Roman"/>
                        </a:rPr>
                        <a:t>VY_32_INOVACE_18_Skládání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Autor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err="1" smtClean="0">
                          <a:latin typeface="Times New Roman"/>
                          <a:ea typeface="Calibri"/>
                          <a:cs typeface="Times New Roman"/>
                        </a:rPr>
                        <a:t>Chňoupková</a:t>
                      </a:r>
                      <a:r>
                        <a:rPr lang="cs-CZ" sz="2000" dirty="0" smtClean="0">
                          <a:latin typeface="Times New Roman"/>
                          <a:ea typeface="Calibri"/>
                          <a:cs typeface="Times New Roman"/>
                        </a:rPr>
                        <a:t> Martina</a:t>
                      </a:r>
                      <a:endParaRPr lang="cs-CZ" sz="2000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  <p:transition>
    <p:blinds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7200" dirty="0" smtClean="0"/>
              <a:t>Skládání</a:t>
            </a:r>
            <a:endParaRPr lang="cs-CZ" sz="72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dirty="0" smtClean="0"/>
              <a:t>Mgr. Martina </a:t>
            </a:r>
            <a:r>
              <a:rPr lang="cs-CZ" dirty="0" err="1" smtClean="0"/>
              <a:t>Chňoupková</a:t>
            </a:r>
            <a:endParaRPr lang="cs-CZ" dirty="0"/>
          </a:p>
        </p:txBody>
      </p:sp>
    </p:spTree>
  </p:cSld>
  <p:clrMapOvr>
    <a:masterClrMapping/>
  </p:clrMapOvr>
  <p:transition>
    <p:blinds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>
                <a:latin typeface="Century Gothic" pitchFamily="34" charset="0"/>
              </a:rPr>
              <a:t>Opakování na začátek:</a:t>
            </a:r>
            <a:endParaRPr lang="cs-CZ" dirty="0">
              <a:latin typeface="Century Gothic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>
              <a:buNone/>
            </a:pPr>
            <a:r>
              <a:rPr lang="cs-CZ" b="1" dirty="0" smtClean="0">
                <a:latin typeface="Century Gothic" pitchFamily="34" charset="0"/>
              </a:rPr>
              <a:t>Pouze tři čeští hokejisté se gólově prosadili </a:t>
            </a:r>
          </a:p>
          <a:p>
            <a:pPr>
              <a:buNone/>
            </a:pPr>
            <a:r>
              <a:rPr lang="cs-CZ" b="1" dirty="0" smtClean="0">
                <a:latin typeface="Century Gothic" pitchFamily="34" charset="0"/>
              </a:rPr>
              <a:t>ve čtvrtečních zápasech NHL.</a:t>
            </a:r>
          </a:p>
          <a:p>
            <a:pPr>
              <a:buNone/>
            </a:pPr>
            <a:endParaRPr lang="cs-CZ" dirty="0" smtClean="0">
              <a:latin typeface="Century Gothic" pitchFamily="34" charset="0"/>
            </a:endParaRPr>
          </a:p>
          <a:p>
            <a:pPr lvl="0"/>
            <a:r>
              <a:rPr lang="cs-CZ" dirty="0" smtClean="0">
                <a:latin typeface="Century Gothic" pitchFamily="34" charset="0"/>
              </a:rPr>
              <a:t>Urči všechny slovní druhy v dané větě.</a:t>
            </a:r>
          </a:p>
          <a:p>
            <a:pPr lvl="0"/>
            <a:r>
              <a:rPr lang="cs-CZ" dirty="0" smtClean="0">
                <a:latin typeface="Century Gothic" pitchFamily="34" charset="0"/>
              </a:rPr>
              <a:t>Najdi slova, která jsou přejata z cizího jazyka a nazvi tento způsob obohacování slovní zásoby.</a:t>
            </a:r>
          </a:p>
          <a:p>
            <a:pPr lvl="0"/>
            <a:r>
              <a:rPr lang="cs-CZ" dirty="0" smtClean="0">
                <a:latin typeface="Century Gothic" pitchFamily="34" charset="0"/>
              </a:rPr>
              <a:t>Proveď slovotvorný rozbor slova „zápasech“.</a:t>
            </a:r>
          </a:p>
          <a:p>
            <a:pPr lvl="0"/>
            <a:r>
              <a:rPr lang="cs-CZ" dirty="0" smtClean="0">
                <a:latin typeface="Century Gothic" pitchFamily="34" charset="0"/>
              </a:rPr>
              <a:t>Jak nazveš výraz NHL.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ransition>
    <p:blinds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>
                <a:latin typeface="Century Gothic" pitchFamily="34" charset="0"/>
              </a:rPr>
              <a:t>Skládání</a:t>
            </a:r>
            <a:endParaRPr lang="cs-CZ" dirty="0">
              <a:latin typeface="Century Gothic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latin typeface="Century Gothic" pitchFamily="34" charset="0"/>
              </a:rPr>
              <a:t>jeden ze způsobů tvoření slov, při němž vznikají nová slova: složeniny</a:t>
            </a:r>
          </a:p>
          <a:p>
            <a:endParaRPr lang="cs-CZ" dirty="0" smtClean="0">
              <a:latin typeface="Century Gothic" pitchFamily="34" charset="0"/>
            </a:endParaRPr>
          </a:p>
          <a:p>
            <a:r>
              <a:rPr lang="cs-CZ" dirty="0" smtClean="0">
                <a:latin typeface="Century Gothic" pitchFamily="34" charset="0"/>
              </a:rPr>
              <a:t>Složeniny se dělí na:</a:t>
            </a:r>
          </a:p>
          <a:p>
            <a:pPr lvl="1"/>
            <a:r>
              <a:rPr lang="cs-CZ" dirty="0" smtClean="0">
                <a:latin typeface="Century Gothic" pitchFamily="34" charset="0"/>
              </a:rPr>
              <a:t>vlastní </a:t>
            </a:r>
          </a:p>
          <a:p>
            <a:pPr lvl="1"/>
            <a:r>
              <a:rPr lang="cs-CZ" dirty="0" smtClean="0">
                <a:latin typeface="Century Gothic" pitchFamily="34" charset="0"/>
              </a:rPr>
              <a:t>nevlastní</a:t>
            </a:r>
          </a:p>
          <a:p>
            <a:endParaRPr lang="cs-CZ" dirty="0">
              <a:latin typeface="Century Gothic" pitchFamily="34" charset="0"/>
            </a:endParaRPr>
          </a:p>
        </p:txBody>
      </p:sp>
    </p:spTree>
  </p:cSld>
  <p:clrMapOvr>
    <a:masterClrMapping/>
  </p:clrMapOvr>
  <p:transition>
    <p:blinds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>
                <a:latin typeface="Century Gothic" pitchFamily="34" charset="0"/>
              </a:rPr>
              <a:t>Složeniny nevlastní:</a:t>
            </a:r>
            <a:endParaRPr lang="cs-CZ" dirty="0">
              <a:latin typeface="Century Gothic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latin typeface="Century Gothic" pitchFamily="34" charset="0"/>
              </a:rPr>
              <a:t>složeniny lze rozdělit na samostatná slova beze změny jejich podoby a zpravidla i beze změny významu</a:t>
            </a:r>
          </a:p>
          <a:p>
            <a:endParaRPr lang="cs-CZ" dirty="0" smtClean="0">
              <a:latin typeface="Century Gothic" pitchFamily="34" charset="0"/>
            </a:endParaRPr>
          </a:p>
          <a:p>
            <a:pPr lvl="1"/>
            <a:r>
              <a:rPr lang="cs-CZ" i="1" dirty="0" smtClean="0">
                <a:latin typeface="Century Gothic" pitchFamily="34" charset="0"/>
              </a:rPr>
              <a:t>okamžik, žáruvzdorný</a:t>
            </a:r>
          </a:p>
          <a:p>
            <a:endParaRPr lang="cs-CZ" dirty="0">
              <a:latin typeface="Century Gothic" pitchFamily="34" charset="0"/>
            </a:endParaRPr>
          </a:p>
        </p:txBody>
      </p:sp>
    </p:spTree>
  </p:cSld>
  <p:clrMapOvr>
    <a:masterClrMapping/>
  </p:clrMapOvr>
  <p:transition>
    <p:blinds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>
                <a:latin typeface="Century Gothic" pitchFamily="34" charset="0"/>
              </a:rPr>
              <a:t>Složeniny vlastní:</a:t>
            </a:r>
            <a:endParaRPr lang="cs-CZ" dirty="0">
              <a:latin typeface="Century Gothic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latin typeface="Century Gothic" pitchFamily="34" charset="0"/>
              </a:rPr>
              <a:t>složeniny nelze rozdělit na jednotlivá slova. První část složeniny nemůže existovat samostatně, někdy ani </a:t>
            </a:r>
            <a:r>
              <a:rPr lang="cs-CZ" smtClean="0">
                <a:latin typeface="Century Gothic" pitchFamily="34" charset="0"/>
              </a:rPr>
              <a:t>druhá část</a:t>
            </a:r>
          </a:p>
          <a:p>
            <a:endParaRPr lang="cs-CZ" dirty="0" smtClean="0">
              <a:latin typeface="Century Gothic" pitchFamily="34" charset="0"/>
            </a:endParaRPr>
          </a:p>
          <a:p>
            <a:pPr lvl="1"/>
            <a:r>
              <a:rPr lang="cs-CZ" i="1" dirty="0" smtClean="0">
                <a:latin typeface="Century Gothic" pitchFamily="34" charset="0"/>
              </a:rPr>
              <a:t>dějepis, plynoměr</a:t>
            </a:r>
            <a:endParaRPr lang="cs-CZ" i="1" dirty="0">
              <a:latin typeface="Century Gothic" pitchFamily="34" charset="0"/>
            </a:endParaRPr>
          </a:p>
        </p:txBody>
      </p:sp>
    </p:spTree>
  </p:cSld>
  <p:clrMapOvr>
    <a:masterClrMapping/>
  </p:clrMapOvr>
  <p:transition>
    <p:blinds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cs-CZ" i="1" dirty="0" smtClean="0"/>
              <a:t/>
            </a:r>
            <a:br>
              <a:rPr lang="cs-CZ" i="1" dirty="0" smtClean="0"/>
            </a:br>
            <a:r>
              <a:rPr lang="cs-CZ" i="1" dirty="0" smtClean="0">
                <a:latin typeface="Century Gothic" pitchFamily="34" charset="0"/>
              </a:rPr>
              <a:t>Vytvořte co nejvíce složenin</a:t>
            </a:r>
            <a:r>
              <a:rPr lang="cs-CZ" dirty="0" smtClean="0">
                <a:latin typeface="Century Gothic" pitchFamily="34" charset="0"/>
              </a:rPr>
              <a:t/>
            </a:r>
            <a:br>
              <a:rPr lang="cs-CZ" dirty="0" smtClean="0">
                <a:latin typeface="Century Gothic" pitchFamily="34" charset="0"/>
              </a:rPr>
            </a:br>
            <a:endParaRPr lang="cs-CZ" dirty="0">
              <a:latin typeface="Century Gothic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 fontScale="85000" lnSpcReduction="20000"/>
          </a:bodyPr>
          <a:lstStyle/>
          <a:p>
            <a:pPr lvl="0"/>
            <a:r>
              <a:rPr lang="cs-CZ" i="1" dirty="0" smtClean="0">
                <a:latin typeface="Century Gothic" pitchFamily="34" charset="0"/>
              </a:rPr>
              <a:t>jejichž první část bude tvořena z uvedených přídavných jmen:</a:t>
            </a:r>
            <a:endParaRPr lang="cs-CZ" dirty="0" smtClean="0">
              <a:latin typeface="Century Gothic" pitchFamily="34" charset="0"/>
            </a:endParaRPr>
          </a:p>
          <a:p>
            <a:pPr>
              <a:buNone/>
            </a:pPr>
            <a:r>
              <a:rPr lang="cs-CZ" i="1" dirty="0" smtClean="0">
                <a:latin typeface="Century Gothic" pitchFamily="34" charset="0"/>
              </a:rPr>
              <a:t> </a:t>
            </a:r>
            <a:endParaRPr lang="cs-CZ" dirty="0" smtClean="0">
              <a:latin typeface="Century Gothic" pitchFamily="34" charset="0"/>
            </a:endParaRPr>
          </a:p>
          <a:p>
            <a:r>
              <a:rPr lang="cs-CZ" dirty="0" smtClean="0">
                <a:latin typeface="Century Gothic" pitchFamily="34" charset="0"/>
              </a:rPr>
              <a:t>velký</a:t>
            </a:r>
          </a:p>
          <a:p>
            <a:r>
              <a:rPr lang="cs-CZ" dirty="0" smtClean="0">
                <a:latin typeface="Century Gothic" pitchFamily="34" charset="0"/>
              </a:rPr>
              <a:t>malý</a:t>
            </a:r>
          </a:p>
          <a:p>
            <a:r>
              <a:rPr lang="cs-CZ" dirty="0" smtClean="0">
                <a:latin typeface="Century Gothic" pitchFamily="34" charset="0"/>
              </a:rPr>
              <a:t>nový</a:t>
            </a:r>
          </a:p>
          <a:p>
            <a:r>
              <a:rPr lang="cs-CZ" dirty="0" smtClean="0">
                <a:latin typeface="Century Gothic" pitchFamily="34" charset="0"/>
              </a:rPr>
              <a:t>starý</a:t>
            </a:r>
          </a:p>
          <a:p>
            <a:endParaRPr lang="cs-CZ" dirty="0" smtClean="0">
              <a:latin typeface="Century Gothic" pitchFamily="34" charset="0"/>
            </a:endParaRPr>
          </a:p>
          <a:p>
            <a:pPr lvl="0"/>
            <a:r>
              <a:rPr lang="cs-CZ" i="1" dirty="0" smtClean="0">
                <a:latin typeface="Century Gothic" pitchFamily="34" charset="0"/>
              </a:rPr>
              <a:t>které budou mít v první části zájmeno </a:t>
            </a:r>
            <a:r>
              <a:rPr lang="cs-CZ" dirty="0" smtClean="0">
                <a:latin typeface="Century Gothic" pitchFamily="34" charset="0"/>
              </a:rPr>
              <a:t>sám</a:t>
            </a:r>
          </a:p>
          <a:p>
            <a:pPr lvl="0"/>
            <a:endParaRPr lang="cs-CZ" dirty="0" smtClean="0">
              <a:latin typeface="Century Gothic" pitchFamily="34" charset="0"/>
            </a:endParaRPr>
          </a:p>
          <a:p>
            <a:pPr lvl="0"/>
            <a:r>
              <a:rPr lang="cs-CZ" i="1" dirty="0" smtClean="0">
                <a:latin typeface="Century Gothic" pitchFamily="34" charset="0"/>
              </a:rPr>
              <a:t>jejichž druhá část bude tvořena základem</a:t>
            </a:r>
          </a:p>
          <a:p>
            <a:pPr lvl="0">
              <a:buNone/>
            </a:pPr>
            <a:r>
              <a:rPr lang="cs-CZ" i="1" dirty="0" smtClean="0">
                <a:latin typeface="Century Gothic" pitchFamily="34" charset="0"/>
              </a:rPr>
              <a:t>	 </a:t>
            </a:r>
            <a:r>
              <a:rPr lang="cs-CZ" dirty="0" smtClean="0">
                <a:latin typeface="Century Gothic" pitchFamily="34" charset="0"/>
              </a:rPr>
              <a:t>–měr</a:t>
            </a:r>
          </a:p>
          <a:p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45920"/>
            <a:ext cx="4495800" cy="5212080"/>
          </a:xfrm>
        </p:spPr>
        <p:txBody>
          <a:bodyPr>
            <a:normAutofit fontScale="85000" lnSpcReduction="20000"/>
          </a:bodyPr>
          <a:lstStyle/>
          <a:p>
            <a:r>
              <a:rPr lang="cs-CZ" sz="2400" dirty="0" smtClean="0">
                <a:latin typeface="Century Gothic" pitchFamily="34" charset="0"/>
              </a:rPr>
              <a:t>velkoměsto, velkovýroba</a:t>
            </a:r>
          </a:p>
          <a:p>
            <a:r>
              <a:rPr lang="cs-CZ" sz="2400" dirty="0" smtClean="0">
                <a:latin typeface="Century Gothic" pitchFamily="34" charset="0"/>
              </a:rPr>
              <a:t> maloměsto, malomocný,   maloobchod</a:t>
            </a:r>
          </a:p>
          <a:p>
            <a:r>
              <a:rPr lang="cs-CZ" sz="2400" dirty="0" smtClean="0">
                <a:latin typeface="Century Gothic" pitchFamily="34" charset="0"/>
              </a:rPr>
              <a:t>novověk, novostavba</a:t>
            </a:r>
          </a:p>
          <a:p>
            <a:r>
              <a:rPr lang="cs-CZ" sz="2400" dirty="0" smtClean="0">
                <a:latin typeface="Century Gothic" pitchFamily="34" charset="0"/>
              </a:rPr>
              <a:t>staromódní, starověk</a:t>
            </a:r>
          </a:p>
          <a:p>
            <a:pPr>
              <a:buNone/>
            </a:pPr>
            <a:endParaRPr lang="cs-CZ" sz="2400" dirty="0" smtClean="0">
              <a:latin typeface="Century Gothic" pitchFamily="34" charset="0"/>
            </a:endParaRPr>
          </a:p>
          <a:p>
            <a:pPr>
              <a:buNone/>
            </a:pPr>
            <a:endParaRPr lang="cs-CZ" sz="2400" dirty="0" smtClean="0">
              <a:latin typeface="Century Gothic" pitchFamily="34" charset="0"/>
            </a:endParaRPr>
          </a:p>
          <a:p>
            <a:pPr>
              <a:buNone/>
            </a:pPr>
            <a:endParaRPr lang="cs-CZ" sz="2400" dirty="0" smtClean="0">
              <a:latin typeface="Century Gothic" pitchFamily="34" charset="0"/>
            </a:endParaRPr>
          </a:p>
          <a:p>
            <a:pPr>
              <a:buNone/>
            </a:pPr>
            <a:endParaRPr lang="cs-CZ" sz="2400" dirty="0" smtClean="0">
              <a:latin typeface="Century Gothic" pitchFamily="34" charset="0"/>
            </a:endParaRPr>
          </a:p>
          <a:p>
            <a:pPr>
              <a:buNone/>
            </a:pPr>
            <a:endParaRPr lang="cs-CZ" sz="2400" dirty="0" smtClean="0">
              <a:latin typeface="Century Gothic" pitchFamily="34" charset="0"/>
            </a:endParaRPr>
          </a:p>
          <a:p>
            <a:pPr>
              <a:buNone/>
            </a:pPr>
            <a:endParaRPr lang="cs-CZ" sz="2400" dirty="0" smtClean="0">
              <a:latin typeface="Century Gothic" pitchFamily="34" charset="0"/>
            </a:endParaRPr>
          </a:p>
          <a:p>
            <a:r>
              <a:rPr lang="cs-CZ" sz="2400" dirty="0" smtClean="0">
                <a:latin typeface="Century Gothic" pitchFamily="34" charset="0"/>
              </a:rPr>
              <a:t>samoživitelka, samospád, samopal</a:t>
            </a:r>
          </a:p>
          <a:p>
            <a:endParaRPr lang="cs-CZ" sz="2400" dirty="0" smtClean="0">
              <a:latin typeface="Century Gothic" pitchFamily="34" charset="0"/>
            </a:endParaRPr>
          </a:p>
          <a:p>
            <a:endParaRPr lang="cs-CZ" sz="2400" dirty="0" smtClean="0">
              <a:latin typeface="Century Gothic" pitchFamily="34" charset="0"/>
            </a:endParaRPr>
          </a:p>
          <a:p>
            <a:r>
              <a:rPr lang="cs-CZ" sz="2400" dirty="0" smtClean="0">
                <a:latin typeface="Century Gothic" pitchFamily="34" charset="0"/>
              </a:rPr>
              <a:t>teploměr, vodoměr, plynoměr</a:t>
            </a:r>
            <a:endParaRPr lang="cs-CZ" sz="2400" dirty="0">
              <a:latin typeface="Century Gothic" pitchFamily="34" charset="0"/>
            </a:endParaRPr>
          </a:p>
        </p:txBody>
      </p:sp>
    </p:spTree>
  </p:cSld>
  <p:clrMapOvr>
    <a:masterClrMapping/>
  </p:clrMapOvr>
  <p:transition>
    <p:blinds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3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3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4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4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4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4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uiExpand="1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253536"/>
            <a:ext cx="9144000" cy="1143000"/>
          </a:xfrm>
        </p:spPr>
        <p:txBody>
          <a:bodyPr>
            <a:normAutofit fontScale="90000"/>
          </a:bodyPr>
          <a:lstStyle/>
          <a:p>
            <a:pPr algn="ctr"/>
            <a:r>
              <a:rPr lang="cs-CZ" dirty="0" smtClean="0">
                <a:latin typeface="Century Gothic" pitchFamily="34" charset="0"/>
              </a:rPr>
              <a:t>Rozlište složeniny vlastní a nevlastní:</a:t>
            </a:r>
            <a:endParaRPr lang="cs-CZ" dirty="0">
              <a:latin typeface="Century Gothic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dirty="0" smtClean="0">
                <a:latin typeface="Century Gothic" pitchFamily="34" charset="0"/>
              </a:rPr>
              <a:t>zeměkoule</a:t>
            </a:r>
          </a:p>
          <a:p>
            <a:r>
              <a:rPr lang="cs-CZ" dirty="0" smtClean="0">
                <a:latin typeface="Century Gothic" pitchFamily="34" charset="0"/>
              </a:rPr>
              <a:t>kovošrot</a:t>
            </a:r>
          </a:p>
          <a:p>
            <a:r>
              <a:rPr lang="cs-CZ" dirty="0" smtClean="0">
                <a:latin typeface="Century Gothic" pitchFamily="34" charset="0"/>
              </a:rPr>
              <a:t>pravopis</a:t>
            </a:r>
          </a:p>
          <a:p>
            <a:r>
              <a:rPr lang="cs-CZ" dirty="0" smtClean="0">
                <a:latin typeface="Century Gothic" pitchFamily="34" charset="0"/>
              </a:rPr>
              <a:t>modrobílý</a:t>
            </a:r>
          </a:p>
          <a:p>
            <a:r>
              <a:rPr lang="cs-CZ" dirty="0" smtClean="0">
                <a:latin typeface="Century Gothic" pitchFamily="34" charset="0"/>
              </a:rPr>
              <a:t>žáruvzdorný</a:t>
            </a:r>
          </a:p>
          <a:p>
            <a:r>
              <a:rPr lang="cs-CZ" dirty="0" smtClean="0">
                <a:latin typeface="Century Gothic" pitchFamily="34" charset="0"/>
              </a:rPr>
              <a:t>dvojdobý</a:t>
            </a:r>
          </a:p>
          <a:p>
            <a:r>
              <a:rPr lang="cs-CZ" dirty="0" smtClean="0">
                <a:latin typeface="Century Gothic" pitchFamily="34" charset="0"/>
              </a:rPr>
              <a:t>chvályhodný</a:t>
            </a:r>
          </a:p>
          <a:p>
            <a:r>
              <a:rPr lang="cs-CZ" dirty="0" smtClean="0">
                <a:latin typeface="Century Gothic" pitchFamily="34" charset="0"/>
              </a:rPr>
              <a:t>zemětřesení</a:t>
            </a:r>
          </a:p>
          <a:p>
            <a:r>
              <a:rPr lang="cs-CZ" dirty="0" smtClean="0">
                <a:latin typeface="Century Gothic" pitchFamily="34" charset="0"/>
              </a:rPr>
              <a:t>zeměpis</a:t>
            </a:r>
          </a:p>
          <a:p>
            <a:r>
              <a:rPr lang="cs-CZ" dirty="0" smtClean="0">
                <a:latin typeface="Century Gothic" pitchFamily="34" charset="0"/>
              </a:rPr>
              <a:t>horolezec</a:t>
            </a:r>
            <a:endParaRPr lang="cs-CZ" dirty="0">
              <a:latin typeface="Century Gothic" pitchFamily="34" charset="0"/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cs-CZ" dirty="0" smtClean="0">
                <a:latin typeface="Century Gothic" pitchFamily="34" charset="0"/>
              </a:rPr>
              <a:t>nevlastní</a:t>
            </a:r>
          </a:p>
          <a:p>
            <a:r>
              <a:rPr lang="cs-CZ" dirty="0" smtClean="0">
                <a:latin typeface="Century Gothic" pitchFamily="34" charset="0"/>
              </a:rPr>
              <a:t>vlastní</a:t>
            </a:r>
          </a:p>
          <a:p>
            <a:r>
              <a:rPr lang="cs-CZ" dirty="0" smtClean="0">
                <a:latin typeface="Century Gothic" pitchFamily="34" charset="0"/>
              </a:rPr>
              <a:t>vlastní</a:t>
            </a:r>
          </a:p>
          <a:p>
            <a:r>
              <a:rPr lang="cs-CZ" dirty="0" smtClean="0">
                <a:latin typeface="Century Gothic" pitchFamily="34" charset="0"/>
              </a:rPr>
              <a:t>vlastní</a:t>
            </a:r>
          </a:p>
          <a:p>
            <a:r>
              <a:rPr lang="cs-CZ" dirty="0" smtClean="0">
                <a:latin typeface="Century Gothic" pitchFamily="34" charset="0"/>
              </a:rPr>
              <a:t>nevlastní</a:t>
            </a:r>
          </a:p>
          <a:p>
            <a:r>
              <a:rPr lang="cs-CZ" dirty="0" smtClean="0">
                <a:latin typeface="Century Gothic" pitchFamily="34" charset="0"/>
              </a:rPr>
              <a:t>vlastní</a:t>
            </a:r>
          </a:p>
          <a:p>
            <a:r>
              <a:rPr lang="cs-CZ" dirty="0" smtClean="0">
                <a:latin typeface="Century Gothic" pitchFamily="34" charset="0"/>
              </a:rPr>
              <a:t>vlastní</a:t>
            </a:r>
          </a:p>
          <a:p>
            <a:r>
              <a:rPr lang="cs-CZ" dirty="0" smtClean="0">
                <a:latin typeface="Century Gothic" pitchFamily="34" charset="0"/>
              </a:rPr>
              <a:t>nevlastní</a:t>
            </a:r>
          </a:p>
          <a:p>
            <a:r>
              <a:rPr lang="cs-CZ" dirty="0" smtClean="0">
                <a:latin typeface="Century Gothic" pitchFamily="34" charset="0"/>
              </a:rPr>
              <a:t>vlastní</a:t>
            </a:r>
          </a:p>
          <a:p>
            <a:r>
              <a:rPr lang="cs-CZ" dirty="0" smtClean="0">
                <a:latin typeface="Century Gothic" pitchFamily="34" charset="0"/>
              </a:rPr>
              <a:t>vlastní</a:t>
            </a:r>
            <a:endParaRPr lang="cs-CZ" dirty="0">
              <a:latin typeface="Century Gothic" pitchFamily="34" charset="0"/>
            </a:endParaRPr>
          </a:p>
        </p:txBody>
      </p:sp>
    </p:spTree>
  </p:cSld>
  <p:clrMapOvr>
    <a:masterClrMapping/>
  </p:clrMapOvr>
  <p:transition>
    <p:blinds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cs-CZ" dirty="0" smtClean="0">
                <a:latin typeface="Century Gothic" pitchFamily="34" charset="0"/>
              </a:rPr>
              <a:t>Rozlište slova vzniklá skládáním a odvozováním:</a:t>
            </a:r>
            <a:endParaRPr lang="cs-CZ" dirty="0">
              <a:latin typeface="Century Gothic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cs-CZ" sz="2400" dirty="0" smtClean="0">
                <a:latin typeface="Century Gothic" pitchFamily="34" charset="0"/>
              </a:rPr>
              <a:t>prahory</a:t>
            </a:r>
          </a:p>
          <a:p>
            <a:r>
              <a:rPr lang="cs-CZ" sz="2400" dirty="0" smtClean="0">
                <a:latin typeface="Century Gothic" pitchFamily="34" charset="0"/>
              </a:rPr>
              <a:t>třetihory</a:t>
            </a:r>
          </a:p>
          <a:p>
            <a:r>
              <a:rPr lang="cs-CZ" sz="2400" dirty="0" smtClean="0">
                <a:latin typeface="Century Gothic" pitchFamily="34" charset="0"/>
              </a:rPr>
              <a:t>vodoměr</a:t>
            </a:r>
          </a:p>
          <a:p>
            <a:r>
              <a:rPr lang="cs-CZ" sz="2400" dirty="0" smtClean="0">
                <a:latin typeface="Century Gothic" pitchFamily="34" charset="0"/>
              </a:rPr>
              <a:t>vodárna</a:t>
            </a:r>
          </a:p>
          <a:p>
            <a:r>
              <a:rPr lang="cs-CZ" sz="2400" dirty="0" smtClean="0">
                <a:latin typeface="Century Gothic" pitchFamily="34" charset="0"/>
              </a:rPr>
              <a:t>řezník</a:t>
            </a:r>
          </a:p>
          <a:p>
            <a:r>
              <a:rPr lang="cs-CZ" sz="2400" dirty="0" smtClean="0">
                <a:latin typeface="Century Gothic" pitchFamily="34" charset="0"/>
              </a:rPr>
              <a:t>prokletí</a:t>
            </a:r>
          </a:p>
          <a:p>
            <a:r>
              <a:rPr lang="cs-CZ" sz="2400" dirty="0" smtClean="0">
                <a:latin typeface="Century Gothic" pitchFamily="34" charset="0"/>
              </a:rPr>
              <a:t>dřevoprůmysl</a:t>
            </a:r>
          </a:p>
          <a:p>
            <a:r>
              <a:rPr lang="cs-CZ" sz="2400" dirty="0" smtClean="0">
                <a:latin typeface="Century Gothic" pitchFamily="34" charset="0"/>
              </a:rPr>
              <a:t>vrazit</a:t>
            </a:r>
          </a:p>
          <a:p>
            <a:r>
              <a:rPr lang="cs-CZ" sz="2400" dirty="0" smtClean="0">
                <a:latin typeface="Century Gothic" pitchFamily="34" charset="0"/>
              </a:rPr>
              <a:t>dějepis</a:t>
            </a:r>
          </a:p>
          <a:p>
            <a:r>
              <a:rPr lang="cs-CZ" sz="2400" dirty="0" smtClean="0">
                <a:latin typeface="Century Gothic" pitchFamily="34" charset="0"/>
              </a:rPr>
              <a:t>spisovatelka</a:t>
            </a:r>
          </a:p>
          <a:p>
            <a:r>
              <a:rPr lang="cs-CZ" sz="2400" dirty="0" smtClean="0">
                <a:latin typeface="Century Gothic" pitchFamily="34" charset="0"/>
              </a:rPr>
              <a:t>napít</a:t>
            </a:r>
          </a:p>
          <a:p>
            <a:r>
              <a:rPr lang="cs-CZ" sz="2400" dirty="0" smtClean="0">
                <a:latin typeface="Century Gothic" pitchFamily="34" charset="0"/>
              </a:rPr>
              <a:t>pracovník</a:t>
            </a:r>
          </a:p>
          <a:p>
            <a:endParaRPr lang="cs-CZ" sz="2400" dirty="0" smtClean="0">
              <a:latin typeface="Century Gothic" pitchFamily="34" charset="0"/>
            </a:endParaRPr>
          </a:p>
          <a:p>
            <a:endParaRPr lang="cs-CZ" sz="2400" dirty="0">
              <a:latin typeface="Century Gothic" pitchFamily="34" charset="0"/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cs-CZ" sz="2400" dirty="0" smtClean="0">
                <a:latin typeface="Century Gothic" pitchFamily="34" charset="0"/>
              </a:rPr>
              <a:t>odvozování</a:t>
            </a:r>
          </a:p>
          <a:p>
            <a:r>
              <a:rPr lang="cs-CZ" sz="2400" dirty="0" smtClean="0">
                <a:latin typeface="Century Gothic" pitchFamily="34" charset="0"/>
              </a:rPr>
              <a:t>skládání</a:t>
            </a:r>
          </a:p>
          <a:p>
            <a:r>
              <a:rPr lang="cs-CZ" sz="2400" dirty="0" smtClean="0">
                <a:latin typeface="Century Gothic" pitchFamily="34" charset="0"/>
              </a:rPr>
              <a:t>skládání</a:t>
            </a:r>
          </a:p>
          <a:p>
            <a:r>
              <a:rPr lang="cs-CZ" sz="2400" dirty="0" smtClean="0">
                <a:latin typeface="Century Gothic" pitchFamily="34" charset="0"/>
              </a:rPr>
              <a:t>odvozování</a:t>
            </a:r>
          </a:p>
          <a:p>
            <a:r>
              <a:rPr lang="cs-CZ" sz="2400" dirty="0" smtClean="0">
                <a:latin typeface="Century Gothic" pitchFamily="34" charset="0"/>
              </a:rPr>
              <a:t>odvozování</a:t>
            </a:r>
          </a:p>
          <a:p>
            <a:r>
              <a:rPr lang="cs-CZ" sz="2400" dirty="0" smtClean="0">
                <a:latin typeface="Century Gothic" pitchFamily="34" charset="0"/>
              </a:rPr>
              <a:t>odvozování</a:t>
            </a:r>
          </a:p>
          <a:p>
            <a:r>
              <a:rPr lang="cs-CZ" sz="2400" dirty="0" smtClean="0">
                <a:latin typeface="Century Gothic" pitchFamily="34" charset="0"/>
              </a:rPr>
              <a:t>skládání</a:t>
            </a:r>
          </a:p>
          <a:p>
            <a:r>
              <a:rPr lang="cs-CZ" sz="2400" dirty="0" smtClean="0">
                <a:latin typeface="Century Gothic" pitchFamily="34" charset="0"/>
              </a:rPr>
              <a:t>odvozování</a:t>
            </a:r>
          </a:p>
          <a:p>
            <a:r>
              <a:rPr lang="cs-CZ" sz="2400" dirty="0" smtClean="0">
                <a:latin typeface="Century Gothic" pitchFamily="34" charset="0"/>
              </a:rPr>
              <a:t>skládání</a:t>
            </a:r>
          </a:p>
          <a:p>
            <a:r>
              <a:rPr lang="cs-CZ" sz="2400" dirty="0" smtClean="0">
                <a:latin typeface="Century Gothic" pitchFamily="34" charset="0"/>
              </a:rPr>
              <a:t>odvozování</a:t>
            </a:r>
          </a:p>
          <a:p>
            <a:r>
              <a:rPr lang="cs-CZ" sz="2400" dirty="0" smtClean="0">
                <a:latin typeface="Century Gothic" pitchFamily="34" charset="0"/>
              </a:rPr>
              <a:t>odvozování</a:t>
            </a:r>
          </a:p>
          <a:p>
            <a:r>
              <a:rPr lang="cs-CZ" sz="2400" dirty="0" smtClean="0">
                <a:latin typeface="Century Gothic" pitchFamily="34" charset="0"/>
              </a:rPr>
              <a:t>odvozování</a:t>
            </a:r>
          </a:p>
          <a:p>
            <a:endParaRPr lang="cs-CZ" sz="2400" dirty="0">
              <a:latin typeface="Century Gothic" pitchFamily="34" charset="0"/>
            </a:endParaRPr>
          </a:p>
        </p:txBody>
      </p:sp>
    </p:spTree>
  </p:cSld>
  <p:clrMapOvr>
    <a:masterClrMapping/>
  </p:clrMapOvr>
  <p:transition>
    <p:blinds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4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4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cs-CZ" dirty="0" smtClean="0">
                <a:latin typeface="Century Gothic" pitchFamily="34" charset="0"/>
              </a:rPr>
              <a:t>Najděte slovo, které do uvedené řady nepatří:</a:t>
            </a:r>
            <a:endParaRPr lang="cs-CZ" dirty="0">
              <a:latin typeface="Century Gothic" pitchFamily="34" charset="0"/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latin typeface="Century Gothic" pitchFamily="34" charset="0"/>
              </a:rPr>
              <a:t>tvarosloví – hláskosloví – sousloví</a:t>
            </a:r>
          </a:p>
          <a:p>
            <a:endParaRPr lang="cs-CZ" dirty="0" smtClean="0">
              <a:latin typeface="Century Gothic" pitchFamily="34" charset="0"/>
            </a:endParaRPr>
          </a:p>
          <a:p>
            <a:r>
              <a:rPr lang="cs-CZ" dirty="0" smtClean="0">
                <a:latin typeface="Century Gothic" pitchFamily="34" charset="0"/>
              </a:rPr>
              <a:t>trojúhelník – pravítko – úhloměr</a:t>
            </a:r>
          </a:p>
          <a:p>
            <a:endParaRPr lang="cs-CZ" dirty="0" smtClean="0">
              <a:latin typeface="Century Gothic" pitchFamily="34" charset="0"/>
            </a:endParaRPr>
          </a:p>
          <a:p>
            <a:r>
              <a:rPr lang="cs-CZ" dirty="0" smtClean="0">
                <a:latin typeface="Century Gothic" pitchFamily="34" charset="0"/>
              </a:rPr>
              <a:t>spolužák – předškolák – školák</a:t>
            </a:r>
          </a:p>
          <a:p>
            <a:endParaRPr lang="cs-CZ" dirty="0" smtClean="0">
              <a:latin typeface="Century Gothic" pitchFamily="34" charset="0"/>
            </a:endParaRPr>
          </a:p>
          <a:p>
            <a:r>
              <a:rPr lang="cs-CZ" dirty="0" smtClean="0">
                <a:latin typeface="Century Gothic" pitchFamily="34" charset="0"/>
              </a:rPr>
              <a:t>okamžik – kolemjdoucí - vodoměr</a:t>
            </a:r>
            <a:endParaRPr lang="cs-CZ" dirty="0">
              <a:latin typeface="Century Gothic" pitchFamily="34" charset="0"/>
            </a:endParaRPr>
          </a:p>
        </p:txBody>
      </p:sp>
      <p:cxnSp>
        <p:nvCxnSpPr>
          <p:cNvPr id="7" name="Přímá spojovací čára 6"/>
          <p:cNvCxnSpPr/>
          <p:nvPr/>
        </p:nvCxnSpPr>
        <p:spPr>
          <a:xfrm>
            <a:off x="5508104" y="2204864"/>
            <a:ext cx="1584176" cy="0"/>
          </a:xfrm>
          <a:prstGeom prst="line">
            <a:avLst/>
          </a:prstGeom>
          <a:ln w="635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ovací čára 7"/>
          <p:cNvCxnSpPr/>
          <p:nvPr/>
        </p:nvCxnSpPr>
        <p:spPr>
          <a:xfrm>
            <a:off x="3203848" y="3212976"/>
            <a:ext cx="1584176" cy="0"/>
          </a:xfrm>
          <a:prstGeom prst="line">
            <a:avLst/>
          </a:prstGeom>
          <a:ln w="635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ovací čára 8"/>
          <p:cNvCxnSpPr/>
          <p:nvPr/>
        </p:nvCxnSpPr>
        <p:spPr>
          <a:xfrm>
            <a:off x="899592" y="4149080"/>
            <a:ext cx="1728192" cy="0"/>
          </a:xfrm>
          <a:prstGeom prst="line">
            <a:avLst/>
          </a:prstGeom>
          <a:ln w="635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ovací čára 10"/>
          <p:cNvCxnSpPr/>
          <p:nvPr/>
        </p:nvCxnSpPr>
        <p:spPr>
          <a:xfrm>
            <a:off x="5580112" y="5085184"/>
            <a:ext cx="1872208" cy="0"/>
          </a:xfrm>
          <a:prstGeom prst="line">
            <a:avLst/>
          </a:prstGeom>
          <a:ln w="635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>
    <p:blinds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Procvičení: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ctr">
              <a:buNone/>
            </a:pPr>
            <a:endParaRPr lang="cs-CZ" sz="3600" dirty="0" smtClean="0"/>
          </a:p>
          <a:p>
            <a:pPr algn="ctr">
              <a:buNone/>
            </a:pPr>
            <a:endParaRPr lang="cs-CZ" sz="3600" dirty="0" smtClean="0"/>
          </a:p>
          <a:p>
            <a:pPr algn="ctr">
              <a:buNone/>
            </a:pPr>
            <a:r>
              <a:rPr lang="cs-CZ" sz="3600" dirty="0" smtClean="0"/>
              <a:t>Učebnice strana 81</a:t>
            </a:r>
            <a:r>
              <a:rPr lang="cs-CZ" sz="3600" smtClean="0"/>
              <a:t>, cvičení 1,2.</a:t>
            </a:r>
            <a:endParaRPr lang="cs-CZ" sz="3600"/>
          </a:p>
        </p:txBody>
      </p:sp>
    </p:spTree>
  </p:cSld>
  <p:clrMapOvr>
    <a:masterClrMapping/>
  </p:clrMapOvr>
  <p:transition>
    <p:blinds/>
  </p:transition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Lití písma">
  <a:themeElements>
    <a:clrScheme name="Lití písma">
      <a:dk1>
        <a:sysClr val="windowText" lastClr="000000"/>
      </a:dk1>
      <a:lt1>
        <a:sysClr val="window" lastClr="FFFFFF"/>
      </a:lt1>
      <a:dk2>
        <a:srgbClr val="676A55"/>
      </a:dk2>
      <a:lt2>
        <a:srgbClr val="EAEBDE"/>
      </a:lt2>
      <a:accent1>
        <a:srgbClr val="72A376"/>
      </a:accent1>
      <a:accent2>
        <a:srgbClr val="B0CCB0"/>
      </a:accent2>
      <a:accent3>
        <a:srgbClr val="A8CDD7"/>
      </a:accent3>
      <a:accent4>
        <a:srgbClr val="C0BEAF"/>
      </a:accent4>
      <a:accent5>
        <a:srgbClr val="CEC597"/>
      </a:accent5>
      <a:accent6>
        <a:srgbClr val="E8B7B7"/>
      </a:accent6>
      <a:hlink>
        <a:srgbClr val="DB5353"/>
      </a:hlink>
      <a:folHlink>
        <a:srgbClr val="903638"/>
      </a:folHlink>
    </a:clrScheme>
    <a:fontScheme name="Lití písma">
      <a:majorFont>
        <a:latin typeface="Rockwell"/>
        <a:ea typeface=""/>
        <a:cs typeface=""/>
        <a:font script="Grek" typeface="Cambria"/>
        <a:font script="Cyrl" typeface="Cambria"/>
        <a:font script="Jpan" typeface="HG明朝B"/>
        <a:font script="Hang" typeface="바탕"/>
        <a:font script="Hans" typeface="方正姚体"/>
        <a:font script="Hant" typeface="微軟正黑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Rockwell"/>
        <a:ea typeface=""/>
        <a:cs typeface=""/>
        <a:font script="Grek" typeface="Cambria"/>
        <a:font script="Cyrl" typeface="Cambria"/>
        <a:font script="Jpan" typeface="HG明朝B"/>
        <a:font script="Hang" typeface="바탕"/>
        <a:font script="Hans" typeface="方正姚体"/>
        <a:font script="Hant" typeface="標楷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Lití písma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80000"/>
              </a:schemeClr>
            </a:gs>
            <a:gs pos="62000">
              <a:schemeClr val="phClr">
                <a:tint val="30000"/>
                <a:satMod val="180000"/>
              </a:schemeClr>
            </a:gs>
            <a:gs pos="100000">
              <a:schemeClr val="phClr">
                <a:tint val="22000"/>
                <a:satMod val="18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58000"/>
                <a:satMod val="150000"/>
              </a:schemeClr>
            </a:gs>
            <a:gs pos="72000">
              <a:schemeClr val="phClr">
                <a:tint val="90000"/>
                <a:satMod val="135000"/>
              </a:schemeClr>
            </a:gs>
            <a:gs pos="100000">
              <a:schemeClr val="phClr">
                <a:tint val="8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80000"/>
            </a:schemeClr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000000"/>
            </a:lightRig>
          </a:scene3d>
          <a:sp3d prstMaterial="matte">
            <a:bevelT w="63500" h="63500" prst="coolSlan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5000"/>
                <a:satMod val="400000"/>
              </a:schemeClr>
            </a:gs>
            <a:gs pos="20000">
              <a:schemeClr val="phClr">
                <a:tint val="80000"/>
                <a:satMod val="355000"/>
              </a:schemeClr>
            </a:gs>
            <a:gs pos="100000">
              <a:schemeClr val="phClr">
                <a:tint val="95000"/>
                <a:shade val="55000"/>
                <a:satMod val="355000"/>
              </a:schemeClr>
            </a:gs>
          </a:gsLst>
          <a:path path="circle">
            <a:fillToRect l="67500" t="35000" r="32500" b="65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0"/>
                <a:satMod val="120000"/>
              </a:schemeClr>
              <a:schemeClr val="phClr">
                <a:tint val="70000"/>
                <a:satMod val="250000"/>
              </a:schemeClr>
            </a:duotone>
          </a:blip>
          <a:tile tx="0" ty="0" sx="50000" sy="50000" flip="none" algn="t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Foundry</Template>
  <TotalTime>157</TotalTime>
  <Words>236</Words>
  <Application>Microsoft Office PowerPoint</Application>
  <PresentationFormat>Předvádění na obrazovce (4:3)</PresentationFormat>
  <Paragraphs>117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Lití písma</vt:lpstr>
      <vt:lpstr>Snímek 1</vt:lpstr>
      <vt:lpstr>Skládání</vt:lpstr>
      <vt:lpstr>Opakování na začátek:</vt:lpstr>
      <vt:lpstr>Skládání</vt:lpstr>
      <vt:lpstr>Složeniny nevlastní:</vt:lpstr>
      <vt:lpstr>Složeniny vlastní:</vt:lpstr>
      <vt:lpstr> Vytvořte co nejvíce složenin </vt:lpstr>
      <vt:lpstr>Rozlište složeniny vlastní a nevlastní:</vt:lpstr>
      <vt:lpstr>Rozlište slova vzniklá skládáním a odvozováním:</vt:lpstr>
      <vt:lpstr>Najděte slovo, které do uvedené řady nepatří:</vt:lpstr>
      <vt:lpstr>Procvičení: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Martina</dc:creator>
  <cp:lastModifiedBy>Martina</cp:lastModifiedBy>
  <cp:revision>20</cp:revision>
  <dcterms:created xsi:type="dcterms:W3CDTF">2010-09-21T13:17:44Z</dcterms:created>
  <dcterms:modified xsi:type="dcterms:W3CDTF">2011-08-31T11:54:46Z</dcterms:modified>
</cp:coreProperties>
</file>