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61" r:id="rId4"/>
    <p:sldId id="257" r:id="rId5"/>
    <p:sldId id="258" r:id="rId6"/>
    <p:sldId id="259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58" d="100"/>
          <a:sy n="58" d="100"/>
        </p:scale>
        <p:origin x="-846" y="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BD561A4-1193-424F-B4D7-BA16E8ECEC33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B7EA87E6-2E2F-4109-8B6D-47D216653B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D561A4-1193-424F-B4D7-BA16E8ECEC33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7EA87E6-2E2F-4109-8B6D-47D216653B4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D561A4-1193-424F-B4D7-BA16E8ECEC33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7EA87E6-2E2F-4109-8B6D-47D216653B4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D561A4-1193-424F-B4D7-BA16E8ECEC33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7EA87E6-2E2F-4109-8B6D-47D216653B4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D561A4-1193-424F-B4D7-BA16E8ECEC33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7EA87E6-2E2F-4109-8B6D-47D216653B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D561A4-1193-424F-B4D7-BA16E8ECEC33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7EA87E6-2E2F-4109-8B6D-47D216653B4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D561A4-1193-424F-B4D7-BA16E8ECEC33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7EA87E6-2E2F-4109-8B6D-47D216653B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0BD561A4-1193-424F-B4D7-BA16E8ECEC33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7EA87E6-2E2F-4109-8B6D-47D216653B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BD561A4-1193-424F-B4D7-BA16E8ECEC33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B7EA87E6-2E2F-4109-8B6D-47D216653B4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D561A4-1193-424F-B4D7-BA16E8ECEC33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7EA87E6-2E2F-4109-8B6D-47D216653B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D561A4-1193-424F-B4D7-BA16E8ECEC33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7EA87E6-2E2F-4109-8B6D-47D216653B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0BD561A4-1193-424F-B4D7-BA16E8ECEC33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B7EA87E6-2E2F-4109-8B6D-47D216653B4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395536" y="5229200"/>
          <a:ext cx="8136904" cy="1402080"/>
        </p:xfrm>
        <a:graphic>
          <a:graphicData uri="http://schemas.openxmlformats.org/drawingml/2006/table">
            <a:tbl>
              <a:tblPr/>
              <a:tblGrid>
                <a:gridCol w="2463466"/>
                <a:gridCol w="567343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Český jazyk 7.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VY_32_INOVACE_19_Přejímání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z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cizích jazyků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Chňoupková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Martina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Přejímání z cizích jazyků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Mgr. Martina </a:t>
            </a:r>
            <a:r>
              <a:rPr lang="cs-CZ" dirty="0" err="1" smtClean="0"/>
              <a:t>Chňoupková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0" y="1481328"/>
            <a:ext cx="4495800" cy="4611968"/>
          </a:xfrm>
        </p:spPr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b="1" dirty="0" smtClean="0"/>
              <a:t>Dopravní situace v Praze </a:t>
            </a:r>
          </a:p>
          <a:p>
            <a:pPr>
              <a:buNone/>
            </a:pPr>
            <a:r>
              <a:rPr lang="cs-CZ" b="1" dirty="0" smtClean="0"/>
              <a:t>je velmi složitá.</a:t>
            </a:r>
          </a:p>
          <a:p>
            <a:pPr>
              <a:buNone/>
            </a:pPr>
            <a:endParaRPr lang="cs-CZ" b="1" dirty="0" smtClean="0"/>
          </a:p>
          <a:p>
            <a:pPr marL="624078" indent="-514350">
              <a:buAutoNum type="arabicPeriod"/>
            </a:pPr>
            <a:r>
              <a:rPr lang="cs-CZ" dirty="0" smtClean="0"/>
              <a:t>Vyhledejte </a:t>
            </a:r>
            <a:r>
              <a:rPr lang="cs-CZ" dirty="0" smtClean="0"/>
              <a:t>příd. </a:t>
            </a:r>
            <a:r>
              <a:rPr lang="cs-CZ" dirty="0" err="1" smtClean="0"/>
              <a:t>jm</a:t>
            </a:r>
            <a:r>
              <a:rPr lang="cs-CZ" dirty="0" smtClean="0"/>
              <a:t>. měkké.</a:t>
            </a:r>
          </a:p>
          <a:p>
            <a:pPr marL="624078" indent="-514350">
              <a:buAutoNum type="arabicPeriod"/>
            </a:pPr>
            <a:r>
              <a:rPr lang="cs-CZ" dirty="0" smtClean="0"/>
              <a:t>Vypište vlastní jméno.</a:t>
            </a:r>
          </a:p>
          <a:p>
            <a:pPr marL="624078" indent="-514350">
              <a:buAutoNum type="arabicPeriod"/>
            </a:pPr>
            <a:r>
              <a:rPr lang="cs-CZ" dirty="0" smtClean="0"/>
              <a:t>Vyhledejte slovo přejaté.</a:t>
            </a:r>
          </a:p>
          <a:p>
            <a:pPr marL="624078" indent="-514350">
              <a:buAutoNum type="arabicPeriod"/>
            </a:pPr>
            <a:r>
              <a:rPr lang="cs-CZ" dirty="0" smtClean="0"/>
              <a:t>Vyhledejte příslovce.</a:t>
            </a:r>
          </a:p>
          <a:p>
            <a:pPr marL="624078" indent="-514350">
              <a:buAutoNum type="arabicPeriod"/>
            </a:pPr>
            <a:r>
              <a:rPr lang="cs-CZ" dirty="0" smtClean="0"/>
              <a:t>Pojmenujte podtržený slovní druh.</a:t>
            </a:r>
          </a:p>
          <a:p>
            <a:pPr marL="624078" indent="-514350">
              <a:buAutoNum type="arabicPeriod"/>
            </a:pPr>
            <a:r>
              <a:rPr lang="cs-CZ" dirty="0" smtClean="0"/>
              <a:t>Sloveso z věty převeďte do infinitivu.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sz="half" idx="2"/>
          </p:nvPr>
        </p:nvGraphicFramePr>
        <p:xfrm>
          <a:off x="4788021" y="1340771"/>
          <a:ext cx="3816426" cy="5112564"/>
        </p:xfrm>
        <a:graphic>
          <a:graphicData uri="http://schemas.openxmlformats.org/drawingml/2006/table">
            <a:tbl>
              <a:tblPr/>
              <a:tblGrid>
                <a:gridCol w="636071"/>
                <a:gridCol w="636071"/>
                <a:gridCol w="636071"/>
                <a:gridCol w="636071"/>
                <a:gridCol w="636071"/>
                <a:gridCol w="636071"/>
              </a:tblGrid>
              <a:tr h="42604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604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604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604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604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604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604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604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04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04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04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04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Hřebenovka:</a:t>
            </a:r>
            <a:endParaRPr lang="cs-CZ" dirty="0"/>
          </a:p>
        </p:txBody>
      </p:sp>
      <p:graphicFrame>
        <p:nvGraphicFramePr>
          <p:cNvPr id="8" name="Zástupný symbol pro obsah 6"/>
          <p:cNvGraphicFramePr>
            <a:graphicFrameLocks/>
          </p:cNvGraphicFramePr>
          <p:nvPr/>
        </p:nvGraphicFramePr>
        <p:xfrm>
          <a:off x="4788024" y="1340768"/>
          <a:ext cx="3816426" cy="5112564"/>
        </p:xfrm>
        <a:graphic>
          <a:graphicData uri="http://schemas.openxmlformats.org/drawingml/2006/table">
            <a:tbl>
              <a:tblPr/>
              <a:tblGrid>
                <a:gridCol w="636071"/>
                <a:gridCol w="636071"/>
                <a:gridCol w="636071"/>
                <a:gridCol w="636071"/>
                <a:gridCol w="636071"/>
                <a:gridCol w="636071"/>
              </a:tblGrid>
              <a:tr h="42604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604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Ř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604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604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604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604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604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Ž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604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04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04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Ý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04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Z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04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další ze způsobů obohacování slovní zásoby</a:t>
            </a:r>
          </a:p>
          <a:p>
            <a:r>
              <a:rPr lang="cs-CZ" dirty="0" smtClean="0"/>
              <a:t>do češtiny vstupovala </a:t>
            </a:r>
            <a:r>
              <a:rPr lang="cs-CZ" dirty="0" smtClean="0"/>
              <a:t>a </a:t>
            </a:r>
            <a:r>
              <a:rPr lang="cs-CZ" dirty="0" smtClean="0"/>
              <a:t>stále vstupují slova z mnoha jazyků např.: z latiny a řečtiny (</a:t>
            </a:r>
            <a:r>
              <a:rPr lang="cs-CZ" i="1" dirty="0" smtClean="0"/>
              <a:t>gramatika, televize</a:t>
            </a:r>
            <a:r>
              <a:rPr lang="cs-CZ" dirty="0" smtClean="0"/>
              <a:t>…); z francouzštiny (</a:t>
            </a:r>
            <a:r>
              <a:rPr lang="cs-CZ" i="1" dirty="0" smtClean="0"/>
              <a:t>pudr, atašé</a:t>
            </a:r>
            <a:r>
              <a:rPr lang="cs-CZ" dirty="0" smtClean="0"/>
              <a:t>…); z angličtiny (</a:t>
            </a:r>
            <a:r>
              <a:rPr lang="cs-CZ" i="1" dirty="0" smtClean="0"/>
              <a:t>svetr, tenis, hit</a:t>
            </a:r>
            <a:r>
              <a:rPr lang="cs-CZ" dirty="0" smtClean="0"/>
              <a:t>…); ale také z němčiny, polštiny, ruštiny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slova, která nepociťujeme jako </a:t>
            </a:r>
            <a:r>
              <a:rPr lang="cs-CZ" dirty="0" smtClean="0"/>
              <a:t>přejatá, </a:t>
            </a:r>
            <a:r>
              <a:rPr lang="cs-CZ" dirty="0" smtClean="0"/>
              <a:t>se označují zdomácnělá (</a:t>
            </a:r>
            <a:r>
              <a:rPr lang="cs-CZ" i="1" dirty="0" smtClean="0"/>
              <a:t>košile, plech…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Přejímání z cizích jazyků: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škola</a:t>
            </a:r>
          </a:p>
          <a:p>
            <a:r>
              <a:rPr lang="cs-CZ" dirty="0" smtClean="0"/>
              <a:t>republika</a:t>
            </a:r>
          </a:p>
          <a:p>
            <a:r>
              <a:rPr lang="cs-CZ" dirty="0" smtClean="0"/>
              <a:t>banka</a:t>
            </a:r>
          </a:p>
          <a:p>
            <a:r>
              <a:rPr lang="cs-CZ" dirty="0" smtClean="0"/>
              <a:t>flanel</a:t>
            </a:r>
          </a:p>
          <a:p>
            <a:r>
              <a:rPr lang="cs-CZ" dirty="0" smtClean="0"/>
              <a:t>brigáda </a:t>
            </a:r>
          </a:p>
          <a:p>
            <a:r>
              <a:rPr lang="cs-CZ" dirty="0" smtClean="0"/>
              <a:t>náčelník</a:t>
            </a:r>
          </a:p>
          <a:p>
            <a:r>
              <a:rPr lang="cs-CZ" dirty="0" smtClean="0"/>
              <a:t>demokracie</a:t>
            </a:r>
          </a:p>
          <a:p>
            <a:r>
              <a:rPr lang="cs-CZ" dirty="0" smtClean="0"/>
              <a:t>plotna</a:t>
            </a:r>
          </a:p>
          <a:p>
            <a:r>
              <a:rPr lang="cs-CZ" dirty="0" smtClean="0"/>
              <a:t>literatura</a:t>
            </a:r>
          </a:p>
          <a:p>
            <a:r>
              <a:rPr lang="cs-CZ" dirty="0" smtClean="0"/>
              <a:t>student</a:t>
            </a:r>
          </a:p>
          <a:p>
            <a:r>
              <a:rPr lang="cs-CZ" dirty="0" smtClean="0"/>
              <a:t>internet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latina</a:t>
            </a:r>
          </a:p>
          <a:p>
            <a:r>
              <a:rPr lang="cs-CZ" dirty="0" smtClean="0"/>
              <a:t>latina</a:t>
            </a:r>
          </a:p>
          <a:p>
            <a:r>
              <a:rPr lang="cs-CZ" dirty="0" smtClean="0"/>
              <a:t>italština</a:t>
            </a:r>
          </a:p>
          <a:p>
            <a:r>
              <a:rPr lang="cs-CZ" dirty="0" smtClean="0"/>
              <a:t>francouzština</a:t>
            </a:r>
          </a:p>
          <a:p>
            <a:r>
              <a:rPr lang="cs-CZ" dirty="0" smtClean="0"/>
              <a:t>ruština</a:t>
            </a:r>
          </a:p>
          <a:p>
            <a:r>
              <a:rPr lang="cs-CZ" dirty="0" smtClean="0"/>
              <a:t>ruština</a:t>
            </a:r>
          </a:p>
          <a:p>
            <a:r>
              <a:rPr lang="cs-CZ" dirty="0" smtClean="0"/>
              <a:t>řečtina</a:t>
            </a:r>
          </a:p>
          <a:p>
            <a:r>
              <a:rPr lang="cs-CZ" dirty="0" smtClean="0"/>
              <a:t>němčina</a:t>
            </a:r>
          </a:p>
          <a:p>
            <a:r>
              <a:rPr lang="cs-CZ" dirty="0" smtClean="0"/>
              <a:t>latina</a:t>
            </a:r>
          </a:p>
          <a:p>
            <a:r>
              <a:rPr lang="cs-CZ" dirty="0" smtClean="0"/>
              <a:t>latina</a:t>
            </a:r>
          </a:p>
          <a:p>
            <a:r>
              <a:rPr lang="cs-CZ" dirty="0" smtClean="0"/>
              <a:t>angličtina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 smtClean="0"/>
              <a:t>Ve slovníku spisovné češtiny zjistěte, z kterých jazyků byla přejata následující slova: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3200" dirty="0" smtClean="0"/>
              <a:t>d__</a:t>
            </a:r>
            <a:r>
              <a:rPr lang="cs-CZ" sz="3200" dirty="0" err="1" smtClean="0"/>
              <a:t>letant</a:t>
            </a:r>
            <a:r>
              <a:rPr lang="cs-CZ" sz="3200" dirty="0" smtClean="0"/>
              <a:t>,  h__t, </a:t>
            </a:r>
            <a:r>
              <a:rPr lang="cs-CZ" sz="3200" dirty="0" err="1" smtClean="0"/>
              <a:t>kr</a:t>
            </a:r>
            <a:r>
              <a:rPr lang="cs-CZ" sz="3200" dirty="0" smtClean="0"/>
              <a:t>__t__</a:t>
            </a:r>
            <a:r>
              <a:rPr lang="cs-CZ" sz="3200" dirty="0" err="1" smtClean="0"/>
              <a:t>ka</a:t>
            </a:r>
            <a:r>
              <a:rPr lang="cs-CZ" sz="3200" dirty="0" smtClean="0"/>
              <a:t>, r__</a:t>
            </a:r>
            <a:r>
              <a:rPr lang="cs-CZ" sz="3200" dirty="0" err="1" smtClean="0"/>
              <a:t>tmus</a:t>
            </a:r>
            <a:r>
              <a:rPr lang="cs-CZ" sz="3200" dirty="0" smtClean="0"/>
              <a:t>, </a:t>
            </a:r>
          </a:p>
          <a:p>
            <a:pPr>
              <a:buNone/>
            </a:pPr>
            <a:r>
              <a:rPr lang="cs-CZ" sz="3200" dirty="0" err="1" smtClean="0"/>
              <a:t>or</a:t>
            </a:r>
            <a:r>
              <a:rPr lang="cs-CZ" sz="3200" dirty="0" smtClean="0"/>
              <a:t>__g__</a:t>
            </a:r>
            <a:r>
              <a:rPr lang="cs-CZ" sz="3200" dirty="0" err="1" smtClean="0"/>
              <a:t>nál</a:t>
            </a:r>
            <a:r>
              <a:rPr lang="cs-CZ" sz="3200" dirty="0" smtClean="0"/>
              <a:t>, </a:t>
            </a:r>
            <a:r>
              <a:rPr lang="cs-CZ" sz="3200" dirty="0" err="1" smtClean="0"/>
              <a:t>kr</a:t>
            </a:r>
            <a:r>
              <a:rPr lang="cs-CZ" sz="3200" dirty="0" smtClean="0"/>
              <a:t>__ze, polit__</a:t>
            </a:r>
            <a:r>
              <a:rPr lang="cs-CZ" sz="3200" dirty="0" err="1" smtClean="0"/>
              <a:t>ka</a:t>
            </a:r>
            <a:r>
              <a:rPr lang="cs-CZ" sz="3200" dirty="0" smtClean="0"/>
              <a:t>, f__</a:t>
            </a:r>
            <a:r>
              <a:rPr lang="cs-CZ" sz="3200" dirty="0" err="1" smtClean="0"/>
              <a:t>zik</a:t>
            </a:r>
            <a:r>
              <a:rPr lang="cs-CZ" sz="3200" dirty="0" smtClean="0"/>
              <a:t>, </a:t>
            </a:r>
          </a:p>
          <a:p>
            <a:pPr>
              <a:buNone/>
            </a:pPr>
            <a:r>
              <a:rPr lang="cs-CZ" sz="3200" dirty="0" smtClean="0"/>
              <a:t>d__</a:t>
            </a:r>
            <a:r>
              <a:rPr lang="cs-CZ" sz="3200" dirty="0" err="1" smtClean="0"/>
              <a:t>spečink</a:t>
            </a:r>
            <a:r>
              <a:rPr lang="cs-CZ" sz="3200" dirty="0" smtClean="0"/>
              <a:t>, d__</a:t>
            </a:r>
            <a:r>
              <a:rPr lang="cs-CZ" sz="3200" dirty="0" err="1" smtClean="0"/>
              <a:t>sciplína</a:t>
            </a:r>
            <a:endParaRPr lang="cs-CZ" sz="32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Doplňte i,í/y,ý:</a:t>
            </a:r>
            <a:endParaRPr lang="cs-CZ" dirty="0"/>
          </a:p>
        </p:txBody>
      </p:sp>
      <p:pic>
        <p:nvPicPr>
          <p:cNvPr id="1026" name="Picture 2" descr="C:\Users\Martina\AppData\Local\Microsoft\Windows\Temporary Internet Files\Content.IE5\U7JWFKX6\MC90041571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13560" y="2564904"/>
            <a:ext cx="3630440" cy="3459933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23528" y="4941168"/>
            <a:ext cx="582723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Jak se jmenuje muž na obrázku?</a:t>
            </a:r>
          </a:p>
          <a:p>
            <a:r>
              <a:rPr lang="cs-CZ" sz="2800" dirty="0" smtClean="0"/>
              <a:t>Jaké povolání vykonával?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971600" y="1412776"/>
            <a:ext cx="3032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i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131840" y="1340768"/>
            <a:ext cx="3032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i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355976" y="1412776"/>
            <a:ext cx="3032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i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860032" y="1412776"/>
            <a:ext cx="3032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i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156176" y="1412776"/>
            <a:ext cx="39946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115616" y="1988840"/>
            <a:ext cx="3032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i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835696" y="1988840"/>
            <a:ext cx="3032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i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491880" y="1988840"/>
            <a:ext cx="3032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i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436096" y="1988840"/>
            <a:ext cx="3032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i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732240" y="1988840"/>
            <a:ext cx="39946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043608" y="2492896"/>
            <a:ext cx="3032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i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419872" y="2492896"/>
            <a:ext cx="3032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i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endParaRPr lang="cs-CZ" sz="3600" dirty="0" smtClean="0"/>
          </a:p>
          <a:p>
            <a:pPr algn="ctr">
              <a:buNone/>
            </a:pPr>
            <a:endParaRPr lang="cs-CZ" sz="3600" dirty="0" smtClean="0"/>
          </a:p>
          <a:p>
            <a:pPr algn="ctr">
              <a:buNone/>
            </a:pPr>
            <a:r>
              <a:rPr lang="cs-CZ" sz="3600" dirty="0" smtClean="0"/>
              <a:t>Učebnice strana 74, cvičení 5.</a:t>
            </a:r>
            <a:endParaRPr lang="cs-CZ" sz="36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Procvičení: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51</TotalTime>
  <Words>290</Words>
  <Application>Microsoft Office PowerPoint</Application>
  <PresentationFormat>On-screen Show (4:3)</PresentationFormat>
  <Paragraphs>107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Shluk</vt:lpstr>
      <vt:lpstr>PowerPoint Presentation</vt:lpstr>
      <vt:lpstr>Přejímání z cizích jazyků</vt:lpstr>
      <vt:lpstr>Hřebenovka:</vt:lpstr>
      <vt:lpstr>Přejímání z cizích jazyků:</vt:lpstr>
      <vt:lpstr>Ve slovníku spisovné češtiny zjistěte, z kterých jazyků byla přejata následující slova:</vt:lpstr>
      <vt:lpstr>Doplňte i,í/y,ý:</vt:lpstr>
      <vt:lpstr>Procvičení: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Přejímání z cizích jazyků</dc:title>
  <dc:creator>Martina</dc:creator>
  <cp:lastModifiedBy>Valued Acer Customer</cp:lastModifiedBy>
  <cp:revision>10</cp:revision>
  <dcterms:created xsi:type="dcterms:W3CDTF">2010-09-21T15:57:28Z</dcterms:created>
  <dcterms:modified xsi:type="dcterms:W3CDTF">2012-05-15T10:53:01Z</dcterms:modified>
</cp:coreProperties>
</file>