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8" r:id="rId4"/>
    <p:sldId id="259" r:id="rId5"/>
    <p:sldId id="260" r:id="rId6"/>
    <p:sldId id="261" r:id="rId7"/>
    <p:sldId id="264" r:id="rId8"/>
    <p:sldId id="262" r:id="rId9"/>
    <p:sldId id="263" r:id="rId10"/>
    <p:sldId id="25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4E334-6CCF-48D9-AB8C-F0F9A192B9FA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90A54-4A86-4B78-A01A-2A3FF1451C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4E334-6CCF-48D9-AB8C-F0F9A192B9FA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90A54-4A86-4B78-A01A-2A3FF1451C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4E334-6CCF-48D9-AB8C-F0F9A192B9FA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1B990A54-4A86-4B78-A01A-2A3FF1451C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4E334-6CCF-48D9-AB8C-F0F9A192B9FA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90A54-4A86-4B78-A01A-2A3FF1451C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4E334-6CCF-48D9-AB8C-F0F9A192B9FA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90A54-4A86-4B78-A01A-2A3FF1451C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4E334-6CCF-48D9-AB8C-F0F9A192B9FA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90A54-4A86-4B78-A01A-2A3FF1451C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4E334-6CCF-48D9-AB8C-F0F9A192B9FA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90A54-4A86-4B78-A01A-2A3FF1451C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4E334-6CCF-48D9-AB8C-F0F9A192B9FA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90A54-4A86-4B78-A01A-2A3FF1451C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4E334-6CCF-48D9-AB8C-F0F9A192B9FA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90A54-4A86-4B78-A01A-2A3FF1451C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4E334-6CCF-48D9-AB8C-F0F9A192B9FA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90A54-4A86-4B78-A01A-2A3FF1451C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4E334-6CCF-48D9-AB8C-F0F9A192B9FA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990A54-4A86-4B78-A01A-2A3FF1451C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F44E334-6CCF-48D9-AB8C-F0F9A192B9FA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B990A54-4A86-4B78-A01A-2A3FF1451C7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95536" y="5229200"/>
          <a:ext cx="8136904" cy="1402080"/>
        </p:xfrm>
        <a:graphic>
          <a:graphicData uri="http://schemas.openxmlformats.org/drawingml/2006/table">
            <a:tbl>
              <a:tblPr/>
              <a:tblGrid>
                <a:gridCol w="2463466"/>
                <a:gridCol w="567343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7.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VY_32_INOVACE_20_Slovotvorba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- opakování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SLOVOTVORBA - opakování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Od kterých základových slov byla vytvořena tato přídavná jména: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chlapcův</a:t>
            </a:r>
          </a:p>
          <a:p>
            <a:r>
              <a:rPr lang="cs-CZ" dirty="0" smtClean="0"/>
              <a:t>sobí</a:t>
            </a:r>
          </a:p>
          <a:p>
            <a:r>
              <a:rPr lang="cs-CZ" dirty="0" smtClean="0"/>
              <a:t>dřevěný</a:t>
            </a:r>
          </a:p>
          <a:p>
            <a:r>
              <a:rPr lang="cs-CZ" dirty="0" smtClean="0"/>
              <a:t>balicí</a:t>
            </a:r>
          </a:p>
          <a:p>
            <a:r>
              <a:rPr lang="cs-CZ" dirty="0" smtClean="0"/>
              <a:t>polní</a:t>
            </a:r>
          </a:p>
          <a:p>
            <a:r>
              <a:rPr lang="cs-CZ" dirty="0" smtClean="0"/>
              <a:t>olomoucký</a:t>
            </a:r>
          </a:p>
          <a:p>
            <a:r>
              <a:rPr lang="cs-CZ" dirty="0" smtClean="0"/>
              <a:t>koňský</a:t>
            </a:r>
          </a:p>
          <a:p>
            <a:r>
              <a:rPr lang="cs-CZ" dirty="0" smtClean="0"/>
              <a:t>okenní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chlapec</a:t>
            </a:r>
          </a:p>
          <a:p>
            <a:r>
              <a:rPr lang="cs-CZ" dirty="0" smtClean="0"/>
              <a:t>sob</a:t>
            </a:r>
          </a:p>
          <a:p>
            <a:r>
              <a:rPr lang="cs-CZ" dirty="0" smtClean="0"/>
              <a:t>dřevo</a:t>
            </a:r>
          </a:p>
          <a:p>
            <a:r>
              <a:rPr lang="cs-CZ" dirty="0" smtClean="0"/>
              <a:t>balit</a:t>
            </a:r>
          </a:p>
          <a:p>
            <a:r>
              <a:rPr lang="cs-CZ" dirty="0" smtClean="0"/>
              <a:t>pole</a:t>
            </a:r>
          </a:p>
          <a:p>
            <a:r>
              <a:rPr lang="cs-CZ" dirty="0" smtClean="0"/>
              <a:t>Olomouc</a:t>
            </a:r>
          </a:p>
          <a:p>
            <a:r>
              <a:rPr lang="cs-CZ" dirty="0" smtClean="0"/>
              <a:t>kůň</a:t>
            </a:r>
          </a:p>
          <a:p>
            <a:r>
              <a:rPr lang="cs-CZ" dirty="0" smtClean="0"/>
              <a:t>okno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Urči základové slovo a příponu/předponu u následujících slov odvozených.</a:t>
            </a:r>
            <a:endParaRPr lang="cs-CZ" sz="3200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67544" y="2132856"/>
          <a:ext cx="8136903" cy="4393830"/>
        </p:xfrm>
        <a:graphic>
          <a:graphicData uri="http://schemas.openxmlformats.org/drawingml/2006/table">
            <a:tbl>
              <a:tblPr/>
              <a:tblGrid>
                <a:gridCol w="2712301"/>
                <a:gridCol w="2712301"/>
                <a:gridCol w="2712301"/>
              </a:tblGrid>
              <a:tr h="70807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b="1" dirty="0">
                          <a:latin typeface="Times New Roman"/>
                          <a:ea typeface="Times New Roman"/>
                          <a:cs typeface="Times New Roman"/>
                        </a:rPr>
                        <a:t>Odvozené slovo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b="1" dirty="0">
                          <a:latin typeface="Times New Roman"/>
                          <a:ea typeface="Times New Roman"/>
                          <a:cs typeface="Times New Roman"/>
                        </a:rPr>
                        <a:t>Slovo základové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b="1" dirty="0">
                          <a:latin typeface="Times New Roman"/>
                          <a:ea typeface="Times New Roman"/>
                          <a:cs typeface="Times New Roman"/>
                        </a:rPr>
                        <a:t>Předpona/přípona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807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b="0" dirty="0">
                          <a:latin typeface="Times New Roman"/>
                          <a:ea typeface="Times New Roman"/>
                          <a:cs typeface="Times New Roman"/>
                        </a:rPr>
                        <a:t>makový</a:t>
                      </a:r>
                      <a:endParaRPr lang="cs-CZ" sz="2800" b="1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b="0" dirty="0">
                          <a:latin typeface="Times New Roman"/>
                          <a:ea typeface="Times New Roman"/>
                          <a:cs typeface="Times New Roman"/>
                        </a:rPr>
                        <a:t>mák</a:t>
                      </a:r>
                      <a:endParaRPr lang="cs-CZ" sz="2800" b="1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b="0" dirty="0">
                          <a:latin typeface="Times New Roman"/>
                          <a:ea typeface="Times New Roman"/>
                          <a:cs typeface="Times New Roman"/>
                        </a:rPr>
                        <a:t>-</a:t>
                      </a:r>
                      <a:r>
                        <a:rPr lang="cs-CZ" sz="2800" b="0" dirty="0" err="1">
                          <a:latin typeface="Times New Roman"/>
                          <a:ea typeface="Times New Roman"/>
                          <a:cs typeface="Times New Roman"/>
                        </a:rPr>
                        <a:t>ový</a:t>
                      </a:r>
                      <a:endParaRPr lang="cs-CZ" sz="2800" b="1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807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b="0">
                          <a:latin typeface="Times New Roman"/>
                          <a:ea typeface="Times New Roman"/>
                          <a:cs typeface="Times New Roman"/>
                        </a:rPr>
                        <a:t>léčitel</a:t>
                      </a:r>
                      <a:endParaRPr lang="cs-CZ" sz="2800" b="1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b="0" dirty="0">
                          <a:latin typeface="Times New Roman"/>
                          <a:ea typeface="Times New Roman"/>
                          <a:cs typeface="Times New Roman"/>
                        </a:rPr>
                        <a:t>léčit</a:t>
                      </a:r>
                      <a:endParaRPr lang="cs-CZ" sz="2800" b="1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b="0">
                          <a:latin typeface="Times New Roman"/>
                          <a:ea typeface="Times New Roman"/>
                          <a:cs typeface="Times New Roman"/>
                        </a:rPr>
                        <a:t>-tel</a:t>
                      </a:r>
                      <a:endParaRPr lang="cs-CZ" sz="2800" b="1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807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b="0">
                          <a:latin typeface="Times New Roman"/>
                          <a:ea typeface="Times New Roman"/>
                          <a:cs typeface="Times New Roman"/>
                        </a:rPr>
                        <a:t>vyhrát</a:t>
                      </a:r>
                      <a:endParaRPr lang="cs-CZ" sz="2800" b="1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b="0" dirty="0">
                          <a:latin typeface="Times New Roman"/>
                          <a:ea typeface="Times New Roman"/>
                          <a:cs typeface="Times New Roman"/>
                        </a:rPr>
                        <a:t>hrát</a:t>
                      </a:r>
                      <a:endParaRPr lang="cs-CZ" sz="2800" b="1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b="0">
                          <a:latin typeface="Times New Roman"/>
                          <a:ea typeface="Times New Roman"/>
                          <a:cs typeface="Times New Roman"/>
                        </a:rPr>
                        <a:t>vy-</a:t>
                      </a:r>
                      <a:endParaRPr lang="cs-CZ" sz="2800" b="1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807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b="0">
                          <a:latin typeface="Times New Roman"/>
                          <a:ea typeface="Times New Roman"/>
                          <a:cs typeface="Times New Roman"/>
                        </a:rPr>
                        <a:t>Markétin</a:t>
                      </a:r>
                      <a:endParaRPr lang="cs-CZ" sz="2800" b="1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b="0" dirty="0">
                          <a:latin typeface="Times New Roman"/>
                          <a:ea typeface="Times New Roman"/>
                          <a:cs typeface="Times New Roman"/>
                        </a:rPr>
                        <a:t>Markéta</a:t>
                      </a:r>
                      <a:endParaRPr lang="cs-CZ" sz="2800" b="1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b="0">
                          <a:latin typeface="Times New Roman"/>
                          <a:ea typeface="Times New Roman"/>
                          <a:cs typeface="Times New Roman"/>
                        </a:rPr>
                        <a:t>-in</a:t>
                      </a:r>
                      <a:endParaRPr lang="cs-CZ" sz="2800" b="1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807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b="0">
                          <a:latin typeface="Times New Roman"/>
                          <a:ea typeface="Times New Roman"/>
                          <a:cs typeface="Times New Roman"/>
                        </a:rPr>
                        <a:t>překrásný</a:t>
                      </a:r>
                      <a:endParaRPr lang="cs-CZ" sz="2800" b="1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b="0" dirty="0">
                          <a:latin typeface="Times New Roman"/>
                          <a:ea typeface="Times New Roman"/>
                          <a:cs typeface="Times New Roman"/>
                        </a:rPr>
                        <a:t>krásný</a:t>
                      </a:r>
                      <a:endParaRPr lang="cs-CZ" sz="2800" b="1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b="0" dirty="0">
                          <a:latin typeface="Times New Roman"/>
                          <a:ea typeface="Times New Roman"/>
                          <a:cs typeface="Times New Roman"/>
                        </a:rPr>
                        <a:t>pře-</a:t>
                      </a:r>
                      <a:endParaRPr lang="cs-CZ" sz="2800" b="1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7" name="Zástupný symbol pro obsah 5"/>
          <p:cNvGraphicFramePr>
            <a:graphicFrameLocks/>
          </p:cNvGraphicFramePr>
          <p:nvPr/>
        </p:nvGraphicFramePr>
        <p:xfrm>
          <a:off x="467544" y="2132856"/>
          <a:ext cx="8136903" cy="4393830"/>
        </p:xfrm>
        <a:graphic>
          <a:graphicData uri="http://schemas.openxmlformats.org/drawingml/2006/table">
            <a:tbl>
              <a:tblPr/>
              <a:tblGrid>
                <a:gridCol w="2712301"/>
                <a:gridCol w="2712301"/>
                <a:gridCol w="2712301"/>
              </a:tblGrid>
              <a:tr h="70807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b="1" dirty="0">
                          <a:latin typeface="Times New Roman"/>
                          <a:ea typeface="Times New Roman"/>
                          <a:cs typeface="Times New Roman"/>
                        </a:rPr>
                        <a:t>Odvozené slovo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b="1" dirty="0">
                          <a:latin typeface="Times New Roman"/>
                          <a:ea typeface="Times New Roman"/>
                          <a:cs typeface="Times New Roman"/>
                        </a:rPr>
                        <a:t>Slovo základové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b="1" dirty="0">
                          <a:latin typeface="Times New Roman"/>
                          <a:ea typeface="Times New Roman"/>
                          <a:cs typeface="Times New Roman"/>
                        </a:rPr>
                        <a:t>Předpona/přípona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807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b="0" dirty="0">
                          <a:latin typeface="Times New Roman"/>
                          <a:ea typeface="Times New Roman"/>
                          <a:cs typeface="Times New Roman"/>
                        </a:rPr>
                        <a:t>makový</a:t>
                      </a:r>
                      <a:endParaRPr lang="cs-CZ" sz="2800" b="1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b="1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b="1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807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b="0">
                          <a:latin typeface="Times New Roman"/>
                          <a:ea typeface="Times New Roman"/>
                          <a:cs typeface="Times New Roman"/>
                        </a:rPr>
                        <a:t>léčitel</a:t>
                      </a:r>
                      <a:endParaRPr lang="cs-CZ" sz="2800" b="1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b="1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b="1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807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b="0">
                          <a:latin typeface="Times New Roman"/>
                          <a:ea typeface="Times New Roman"/>
                          <a:cs typeface="Times New Roman"/>
                        </a:rPr>
                        <a:t>vyhrát</a:t>
                      </a:r>
                      <a:endParaRPr lang="cs-CZ" sz="2800" b="1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b="1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b="1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807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b="0">
                          <a:latin typeface="Times New Roman"/>
                          <a:ea typeface="Times New Roman"/>
                          <a:cs typeface="Times New Roman"/>
                        </a:rPr>
                        <a:t>Markétin</a:t>
                      </a:r>
                      <a:endParaRPr lang="cs-CZ" sz="2800" b="1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b="1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b="1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807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b="0">
                          <a:latin typeface="Times New Roman"/>
                          <a:ea typeface="Times New Roman"/>
                          <a:cs typeface="Times New Roman"/>
                        </a:rPr>
                        <a:t>překrásný</a:t>
                      </a:r>
                      <a:endParaRPr lang="cs-CZ" sz="2800" b="1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b="1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b="1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064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sz="4000" b="0" dirty="0" smtClean="0"/>
              <a:t>Rozlište slova </a:t>
            </a:r>
            <a:r>
              <a:rPr lang="cs-CZ" sz="4000" b="0" dirty="0" smtClean="0">
                <a:solidFill>
                  <a:srgbClr val="FF0000"/>
                </a:solidFill>
              </a:rPr>
              <a:t>odvozená</a:t>
            </a:r>
            <a:r>
              <a:rPr lang="cs-CZ" sz="4000" b="0" dirty="0" smtClean="0"/>
              <a:t> a </a:t>
            </a:r>
            <a:r>
              <a:rPr lang="cs-CZ" sz="4000" b="0" dirty="0" smtClean="0">
                <a:solidFill>
                  <a:srgbClr val="92D050"/>
                </a:solidFill>
              </a:rPr>
              <a:t>slova složená</a:t>
            </a:r>
            <a:r>
              <a:rPr lang="cs-CZ" sz="4000" b="0" dirty="0" smtClean="0"/>
              <a:t>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7091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/>
              <a:t>prababička,  druhohory, lodivod,  okamžik, </a:t>
            </a:r>
          </a:p>
          <a:p>
            <a:pPr>
              <a:buNone/>
            </a:pPr>
            <a:r>
              <a:rPr lang="cs-CZ" sz="3200" dirty="0" smtClean="0"/>
              <a:t>doručovatelka, rovnoramenný,  drůbežárna,</a:t>
            </a:r>
          </a:p>
          <a:p>
            <a:pPr>
              <a:buNone/>
            </a:pPr>
            <a:r>
              <a:rPr lang="cs-CZ" sz="3200" dirty="0" smtClean="0"/>
              <a:t>lichokopytník, velkoměsto, jazykověda, </a:t>
            </a:r>
          </a:p>
          <a:p>
            <a:pPr>
              <a:buNone/>
            </a:pPr>
            <a:r>
              <a:rPr lang="cs-CZ" sz="3200" dirty="0" smtClean="0"/>
              <a:t>předměstský,  samoobsluha, pralesní, </a:t>
            </a:r>
          </a:p>
          <a:p>
            <a:pPr>
              <a:buNone/>
            </a:pPr>
            <a:r>
              <a:rPr lang="cs-CZ" sz="3200" dirty="0" smtClean="0"/>
              <a:t>prostěradlo, vodovod</a:t>
            </a:r>
            <a:endParaRPr lang="cs-CZ" sz="3200" dirty="0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5940152" y="2708920"/>
            <a:ext cx="2232248" cy="0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251520" y="3861048"/>
            <a:ext cx="2304256" cy="0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251520" y="2708920"/>
            <a:ext cx="2592288" cy="0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251520" y="2132856"/>
            <a:ext cx="2123728" cy="0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5292080" y="3861048"/>
            <a:ext cx="1728192" cy="0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251520" y="4437112"/>
            <a:ext cx="2123728" cy="0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2483768" y="2132856"/>
            <a:ext cx="2016224" cy="0"/>
          </a:xfrm>
          <a:prstGeom prst="line">
            <a:avLst/>
          </a:prstGeom>
          <a:ln w="508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4644008" y="2132856"/>
            <a:ext cx="1512168" cy="0"/>
          </a:xfrm>
          <a:prstGeom prst="line">
            <a:avLst/>
          </a:prstGeom>
          <a:ln w="508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6372200" y="2132856"/>
            <a:ext cx="1728192" cy="0"/>
          </a:xfrm>
          <a:prstGeom prst="line">
            <a:avLst/>
          </a:prstGeom>
          <a:ln w="508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2987824" y="2708920"/>
            <a:ext cx="2736304" cy="0"/>
          </a:xfrm>
          <a:prstGeom prst="line">
            <a:avLst/>
          </a:prstGeom>
          <a:ln w="508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2915816" y="3284984"/>
            <a:ext cx="2123728" cy="0"/>
          </a:xfrm>
          <a:prstGeom prst="line">
            <a:avLst/>
          </a:prstGeom>
          <a:ln w="508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0" y="3284984"/>
            <a:ext cx="2771800" cy="0"/>
          </a:xfrm>
          <a:prstGeom prst="line">
            <a:avLst/>
          </a:prstGeom>
          <a:ln w="508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2771800" y="3861048"/>
            <a:ext cx="2448272" cy="0"/>
          </a:xfrm>
          <a:prstGeom prst="line">
            <a:avLst/>
          </a:prstGeom>
          <a:ln w="508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5148064" y="3284984"/>
            <a:ext cx="2123728" cy="0"/>
          </a:xfrm>
          <a:prstGeom prst="line">
            <a:avLst/>
          </a:prstGeom>
          <a:ln w="508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2483768" y="4437112"/>
            <a:ext cx="1728192" cy="0"/>
          </a:xfrm>
          <a:prstGeom prst="line">
            <a:avLst/>
          </a:prstGeom>
          <a:ln w="508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Rozlište zkratky a zkratková slova: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1268760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ZKRATKY			ZKRATKOVÁ SLOVA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3501008"/>
            <a:ext cx="813690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DAMU		Čedok			Ing.</a:t>
            </a:r>
          </a:p>
          <a:p>
            <a:endParaRPr lang="cs-CZ" sz="2800" dirty="0" smtClean="0"/>
          </a:p>
          <a:p>
            <a:r>
              <a:rPr lang="cs-CZ" sz="2800" dirty="0" smtClean="0"/>
              <a:t>atd.		</a:t>
            </a:r>
            <a:r>
              <a:rPr lang="cs-CZ" sz="2800" dirty="0" err="1" smtClean="0"/>
              <a:t>Setuza</a:t>
            </a:r>
            <a:r>
              <a:rPr lang="cs-CZ" sz="2800" dirty="0" smtClean="0"/>
              <a:t>		ČR		USA</a:t>
            </a:r>
          </a:p>
          <a:p>
            <a:endParaRPr lang="cs-CZ" sz="2800" dirty="0" smtClean="0"/>
          </a:p>
          <a:p>
            <a:r>
              <a:rPr lang="cs-CZ" sz="2800" dirty="0" smtClean="0"/>
              <a:t>např.			Semafor		KRNAP</a:t>
            </a:r>
          </a:p>
          <a:p>
            <a:endParaRPr lang="cs-CZ" sz="2800" dirty="0" smtClean="0"/>
          </a:p>
          <a:p>
            <a:r>
              <a:rPr lang="cs-CZ" sz="2800" dirty="0" smtClean="0"/>
              <a:t>	ODS			sci-fi</a:t>
            </a:r>
          </a:p>
          <a:p>
            <a:endParaRPr lang="cs-CZ" sz="2800" dirty="0" smtClean="0"/>
          </a:p>
          <a:p>
            <a:r>
              <a:rPr lang="cs-CZ" sz="2800" dirty="0" smtClean="0"/>
              <a:t>		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1916832"/>
            <a:ext cx="328327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DAMU; Ing.; atd.; ČR; </a:t>
            </a:r>
          </a:p>
          <a:p>
            <a:r>
              <a:rPr lang="cs-CZ" sz="2400" dirty="0" smtClean="0"/>
              <a:t>USA; např.; KRNAP; </a:t>
            </a:r>
          </a:p>
          <a:p>
            <a:r>
              <a:rPr lang="cs-CZ" sz="2400" dirty="0" smtClean="0"/>
              <a:t>ODS; sci-fi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32040" y="1916832"/>
            <a:ext cx="34179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Čedok; </a:t>
            </a:r>
            <a:r>
              <a:rPr lang="cs-CZ" sz="2400" dirty="0" err="1" smtClean="0"/>
              <a:t>Setuza</a:t>
            </a:r>
            <a:r>
              <a:rPr lang="cs-CZ" sz="2400" dirty="0" smtClean="0"/>
              <a:t>; Semafor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Soutěž:</a:t>
            </a:r>
            <a:br>
              <a:rPr lang="cs-CZ" dirty="0" smtClean="0"/>
            </a:br>
            <a:r>
              <a:rPr lang="cs-CZ" sz="3600" dirty="0" smtClean="0"/>
              <a:t>Vytvořte pomocí předpon co nejvíce slov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51510" indent="-514350">
              <a:buAutoNum type="arabicParenR"/>
            </a:pPr>
            <a:r>
              <a:rPr lang="cs-CZ" dirty="0" smtClean="0"/>
              <a:t>- sypat</a:t>
            </a:r>
          </a:p>
          <a:p>
            <a:pPr marL="651510" indent="-514350">
              <a:buAutoNum type="arabicParenR"/>
            </a:pPr>
            <a:r>
              <a:rPr lang="cs-CZ" dirty="0" smtClean="0"/>
              <a:t>- hrát</a:t>
            </a:r>
          </a:p>
          <a:p>
            <a:pPr marL="651510" indent="-514350">
              <a:buAutoNum type="arabicParenR"/>
            </a:pPr>
            <a:r>
              <a:rPr lang="cs-CZ" dirty="0" smtClean="0"/>
              <a:t>- lepit</a:t>
            </a:r>
          </a:p>
          <a:p>
            <a:pPr marL="651510" indent="-514350">
              <a:buAutoNum type="arabicParenR"/>
            </a:pPr>
            <a:r>
              <a:rPr lang="cs-CZ" dirty="0" smtClean="0"/>
              <a:t>- koupit</a:t>
            </a:r>
          </a:p>
          <a:p>
            <a:pPr marL="651510" indent="-514350">
              <a:buAutoNum type="arabicParenR"/>
            </a:pPr>
            <a:r>
              <a:rPr lang="cs-CZ" smtClean="0"/>
              <a:t>- vázat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54551" y="3811012"/>
            <a:ext cx="8289449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Jak zní zkratka pro státní poznávací značku?</a:t>
            </a:r>
          </a:p>
          <a:p>
            <a:r>
              <a:rPr lang="cs-CZ" sz="2400" dirty="0" smtClean="0"/>
              <a:t>Napište zdrobnělinu ke slovu klíč.</a:t>
            </a:r>
          </a:p>
          <a:p>
            <a:r>
              <a:rPr lang="cs-CZ" sz="2400" dirty="0" smtClean="0"/>
              <a:t>Teploměr je složenina: …….</a:t>
            </a:r>
          </a:p>
          <a:p>
            <a:r>
              <a:rPr lang="cs-CZ" sz="2400" dirty="0" smtClean="0"/>
              <a:t>Označte způsob jakým byla obohacena čeština o tato slova: </a:t>
            </a:r>
          </a:p>
          <a:p>
            <a:r>
              <a:rPr lang="cs-CZ" sz="2400" dirty="0" smtClean="0"/>
              <a:t>diskuze, gól, magistr.</a:t>
            </a:r>
          </a:p>
          <a:p>
            <a:r>
              <a:rPr lang="cs-CZ" sz="2400" dirty="0" smtClean="0"/>
              <a:t>Od jakého slova bylo utvořeno slovo: motýlek?</a:t>
            </a:r>
          </a:p>
          <a:p>
            <a:r>
              <a:rPr lang="cs-CZ" sz="2400" dirty="0" smtClean="0"/>
              <a:t>Jak označujeme obyvatele Prahy?</a:t>
            </a:r>
          </a:p>
          <a:p>
            <a:r>
              <a:rPr lang="cs-CZ" sz="2400" dirty="0" smtClean="0"/>
              <a:t>Uveďte přechýlené slovo k výrazu: král.</a:t>
            </a:r>
            <a:endParaRPr lang="cs-CZ" sz="24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0" y="0"/>
          <a:ext cx="6768752" cy="3717028"/>
        </p:xfrm>
        <a:graphic>
          <a:graphicData uri="http://schemas.openxmlformats.org/drawingml/2006/table">
            <a:tbl>
              <a:tblPr/>
              <a:tblGrid>
                <a:gridCol w="556047"/>
                <a:gridCol w="556775"/>
                <a:gridCol w="557503"/>
                <a:gridCol w="564792"/>
                <a:gridCol w="566248"/>
                <a:gridCol w="578637"/>
                <a:gridCol w="568435"/>
                <a:gridCol w="570622"/>
                <a:gridCol w="573537"/>
                <a:gridCol w="570622"/>
                <a:gridCol w="559691"/>
                <a:gridCol w="545843"/>
              </a:tblGrid>
              <a:tr h="53100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100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100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100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100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3100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100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5724128" y="0"/>
            <a:ext cx="34198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Tajenka:</a:t>
            </a:r>
          </a:p>
          <a:p>
            <a:r>
              <a:rPr lang="cs-CZ" sz="2800" dirty="0" smtClean="0"/>
              <a:t>___________  práce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259632" y="1556792"/>
          <a:ext cx="6768752" cy="3717028"/>
        </p:xfrm>
        <a:graphic>
          <a:graphicData uri="http://schemas.openxmlformats.org/drawingml/2006/table">
            <a:tbl>
              <a:tblPr/>
              <a:tblGrid>
                <a:gridCol w="556047"/>
                <a:gridCol w="556775"/>
                <a:gridCol w="557503"/>
                <a:gridCol w="564792"/>
                <a:gridCol w="566248"/>
                <a:gridCol w="578637"/>
                <a:gridCol w="568435"/>
                <a:gridCol w="570622"/>
                <a:gridCol w="573537"/>
                <a:gridCol w="570622"/>
                <a:gridCol w="559691"/>
                <a:gridCol w="545843"/>
              </a:tblGrid>
              <a:tr h="53100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2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2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endParaRPr lang="cs-CZ" sz="24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100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24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2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2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  <a:endParaRPr lang="cs-CZ" sz="2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2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2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100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24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24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24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2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2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2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24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100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24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  <a:endParaRPr lang="cs-CZ" sz="24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2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2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24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2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  <a:endParaRPr lang="cs-CZ" sz="24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2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2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100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2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24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2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Ý</a:t>
                      </a:r>
                      <a:endParaRPr lang="cs-CZ" sz="2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2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3100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24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24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24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Ž</a:t>
                      </a:r>
                      <a:endParaRPr lang="cs-CZ" sz="24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2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2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100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24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24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  <a:endParaRPr lang="cs-CZ" sz="2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24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24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24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2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2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0" y="0"/>
            <a:ext cx="9144000" cy="7232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>
              <a:buFont typeface="+mj-lt"/>
              <a:buAutoNum type="arabicPeriod"/>
            </a:pPr>
            <a:r>
              <a:rPr lang="cs-CZ" sz="2000" dirty="0" smtClean="0">
                <a:solidFill>
                  <a:schemeClr val="bg1"/>
                </a:solidFill>
              </a:rPr>
              <a:t>K podstatnému jménu </a:t>
            </a:r>
            <a:r>
              <a:rPr lang="cs-CZ" sz="2000" b="1" i="1" dirty="0" smtClean="0">
                <a:solidFill>
                  <a:schemeClr val="bg1"/>
                </a:solidFill>
              </a:rPr>
              <a:t>kůň</a:t>
            </a:r>
            <a:r>
              <a:rPr lang="cs-CZ" sz="2000" dirty="0" smtClean="0">
                <a:solidFill>
                  <a:schemeClr val="bg1"/>
                </a:solidFill>
              </a:rPr>
              <a:t> utvořte odvozené slovo pomocí přípon(y).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000" dirty="0" smtClean="0">
                <a:solidFill>
                  <a:schemeClr val="bg1"/>
                </a:solidFill>
              </a:rPr>
              <a:t>Utvořte přechýlené slovo k podstatnému jménu </a:t>
            </a:r>
            <a:r>
              <a:rPr lang="cs-CZ" sz="2000" b="1" i="1" dirty="0" smtClean="0">
                <a:solidFill>
                  <a:schemeClr val="bg1"/>
                </a:solidFill>
              </a:rPr>
              <a:t>pracovník</a:t>
            </a:r>
            <a:r>
              <a:rPr lang="cs-CZ" sz="2000" dirty="0" smtClean="0">
                <a:solidFill>
                  <a:schemeClr val="bg1"/>
                </a:solidFill>
              </a:rPr>
              <a:t>.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000" dirty="0" smtClean="0">
                <a:solidFill>
                  <a:schemeClr val="bg1"/>
                </a:solidFill>
              </a:rPr>
              <a:t>Utvořte slovo zdrobnělé k substantivu </a:t>
            </a:r>
            <a:r>
              <a:rPr lang="cs-CZ" sz="2000" b="1" i="1" dirty="0" smtClean="0">
                <a:solidFill>
                  <a:schemeClr val="bg1"/>
                </a:solidFill>
              </a:rPr>
              <a:t>pes</a:t>
            </a:r>
            <a:r>
              <a:rPr lang="cs-CZ" sz="2000" dirty="0" smtClean="0">
                <a:solidFill>
                  <a:schemeClr val="bg1"/>
                </a:solidFill>
              </a:rPr>
              <a:t>.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000" dirty="0" smtClean="0">
                <a:solidFill>
                  <a:schemeClr val="bg1"/>
                </a:solidFill>
              </a:rPr>
              <a:t>Napište přesně, jakým způsobem bylo utvořeno slovo </a:t>
            </a:r>
            <a:r>
              <a:rPr lang="cs-CZ" sz="2000" b="1" i="1" dirty="0" smtClean="0">
                <a:solidFill>
                  <a:schemeClr val="bg1"/>
                </a:solidFill>
              </a:rPr>
              <a:t>horský</a:t>
            </a:r>
            <a:r>
              <a:rPr lang="cs-CZ" sz="2000" dirty="0" smtClean="0">
                <a:solidFill>
                  <a:schemeClr val="bg1"/>
                </a:solidFill>
              </a:rPr>
              <a:t>.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000" dirty="0" smtClean="0">
                <a:solidFill>
                  <a:schemeClr val="bg1"/>
                </a:solidFill>
              </a:rPr>
              <a:t>Napiš jeden příklad názvu vlastnosti a utvořené příponou </a:t>
            </a:r>
            <a:r>
              <a:rPr lang="cs-CZ" sz="2000" b="1" i="1" dirty="0" smtClean="0">
                <a:solidFill>
                  <a:schemeClr val="bg1"/>
                </a:solidFill>
              </a:rPr>
              <a:t>–</a:t>
            </a:r>
            <a:r>
              <a:rPr lang="cs-CZ" sz="2000" b="1" i="1" dirty="0" err="1" smtClean="0">
                <a:solidFill>
                  <a:schemeClr val="bg1"/>
                </a:solidFill>
              </a:rPr>
              <a:t>ota</a:t>
            </a:r>
            <a:r>
              <a:rPr lang="cs-CZ" sz="2000" dirty="0" smtClean="0">
                <a:solidFill>
                  <a:schemeClr val="bg1"/>
                </a:solidFill>
              </a:rPr>
              <a:t>.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000" dirty="0" smtClean="0">
                <a:solidFill>
                  <a:schemeClr val="bg1"/>
                </a:solidFill>
              </a:rPr>
              <a:t>Uveďte, ve kterých případech jsou správně užitá slova: šumící – A) Kup mi šumící prášek. B) Šumící stromy navodily příjemnou atmosféru. C) v  obou případech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000" dirty="0" smtClean="0">
                <a:solidFill>
                  <a:schemeClr val="bg1"/>
                </a:solidFill>
              </a:rPr>
              <a:t>Ke slovesu dláždit uveďte podstatné jméno utvořené příponou </a:t>
            </a:r>
            <a:r>
              <a:rPr lang="cs-CZ" sz="2000" b="1" i="1" dirty="0" smtClean="0">
                <a:solidFill>
                  <a:schemeClr val="bg1"/>
                </a:solidFill>
              </a:rPr>
              <a:t>–č</a:t>
            </a:r>
            <a:r>
              <a:rPr lang="cs-CZ" sz="2000" dirty="0" smtClean="0">
                <a:solidFill>
                  <a:schemeClr val="bg1"/>
                </a:solidFill>
              </a:rPr>
              <a:t>.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000" dirty="0" smtClean="0">
                <a:solidFill>
                  <a:schemeClr val="bg1"/>
                </a:solidFill>
              </a:rPr>
              <a:t>Utvoř přídavné jméno od podstatné jména </a:t>
            </a:r>
            <a:r>
              <a:rPr lang="cs-CZ" sz="2000" b="1" i="1" dirty="0" smtClean="0">
                <a:solidFill>
                  <a:schemeClr val="bg1"/>
                </a:solidFill>
              </a:rPr>
              <a:t>Francouz</a:t>
            </a:r>
            <a:r>
              <a:rPr lang="cs-CZ" sz="2000" dirty="0" smtClean="0">
                <a:solidFill>
                  <a:schemeClr val="bg1"/>
                </a:solidFill>
              </a:rPr>
              <a:t>.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000" dirty="0" smtClean="0">
                <a:solidFill>
                  <a:schemeClr val="bg1"/>
                </a:solidFill>
              </a:rPr>
              <a:t>Utvořené přídavné jméno z předchozího cvičení převeď do množného čísla.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000" dirty="0" smtClean="0">
                <a:solidFill>
                  <a:schemeClr val="bg1"/>
                </a:solidFill>
              </a:rPr>
              <a:t>U následujícího vlastního jména zeměpisného zakroužkuj správný tvar příslušného adjektiva: Kuba		a) kubánský	b) </a:t>
            </a:r>
            <a:r>
              <a:rPr lang="cs-CZ" sz="2000" dirty="0" err="1" smtClean="0">
                <a:solidFill>
                  <a:schemeClr val="bg1"/>
                </a:solidFill>
              </a:rPr>
              <a:t>kubský</a:t>
            </a:r>
            <a:endParaRPr lang="cs-CZ" sz="2000" dirty="0" smtClean="0">
              <a:solidFill>
                <a:schemeClr val="bg1"/>
              </a:solidFill>
            </a:endParaRPr>
          </a:p>
          <a:p>
            <a:pPr marL="457200" lvl="0" indent="-457200">
              <a:buFont typeface="+mj-lt"/>
              <a:buAutoNum type="arabicPeriod"/>
            </a:pPr>
            <a:r>
              <a:rPr lang="cs-CZ" sz="2000" dirty="0" smtClean="0">
                <a:solidFill>
                  <a:schemeClr val="bg1"/>
                </a:solidFill>
              </a:rPr>
              <a:t>Uveďte název muž. zaměstnání nebo vykonávané činnosti s příponou </a:t>
            </a:r>
            <a:r>
              <a:rPr lang="cs-CZ" sz="2000" b="1" i="1" dirty="0" smtClean="0">
                <a:solidFill>
                  <a:schemeClr val="bg1"/>
                </a:solidFill>
              </a:rPr>
              <a:t>–</a:t>
            </a:r>
            <a:r>
              <a:rPr lang="cs-CZ" sz="2000" b="1" i="1" dirty="0" err="1" smtClean="0">
                <a:solidFill>
                  <a:schemeClr val="bg1"/>
                </a:solidFill>
              </a:rPr>
              <a:t>ce</a:t>
            </a:r>
            <a:r>
              <a:rPr lang="cs-CZ" sz="2000" dirty="0" smtClean="0">
                <a:solidFill>
                  <a:schemeClr val="bg1"/>
                </a:solidFill>
              </a:rPr>
              <a:t>.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000" dirty="0" smtClean="0">
                <a:solidFill>
                  <a:schemeClr val="bg1"/>
                </a:solidFill>
              </a:rPr>
              <a:t>Od kterého základového slova bylo utvořeno přídavné jméno </a:t>
            </a:r>
            <a:r>
              <a:rPr lang="cs-CZ" sz="2000" b="1" i="1" dirty="0" smtClean="0">
                <a:solidFill>
                  <a:schemeClr val="bg1"/>
                </a:solidFill>
              </a:rPr>
              <a:t>pražský</a:t>
            </a:r>
            <a:r>
              <a:rPr lang="cs-CZ" sz="2000" dirty="0" smtClean="0">
                <a:solidFill>
                  <a:schemeClr val="bg1"/>
                </a:solidFill>
              </a:rPr>
              <a:t>.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000" dirty="0" smtClean="0">
                <a:solidFill>
                  <a:schemeClr val="bg1"/>
                </a:solidFill>
              </a:rPr>
              <a:t>Uveďte jméno děje (dějové podstatné jméno) odvozené příponou nebo koncovkou od slovesa </a:t>
            </a:r>
            <a:r>
              <a:rPr lang="cs-CZ" sz="2000" b="1" i="1" dirty="0" smtClean="0">
                <a:solidFill>
                  <a:schemeClr val="bg1"/>
                </a:solidFill>
              </a:rPr>
              <a:t>tlouct</a:t>
            </a:r>
            <a:r>
              <a:rPr lang="cs-CZ" sz="2000" dirty="0" smtClean="0">
                <a:solidFill>
                  <a:schemeClr val="bg1"/>
                </a:solidFill>
              </a:rPr>
              <a:t>.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000" dirty="0" smtClean="0">
                <a:solidFill>
                  <a:schemeClr val="bg1"/>
                </a:solidFill>
              </a:rPr>
              <a:t>Jak označujeme obyvatele </a:t>
            </a:r>
            <a:r>
              <a:rPr lang="cs-CZ" sz="2000" b="1" i="1" dirty="0" smtClean="0">
                <a:solidFill>
                  <a:schemeClr val="bg1"/>
                </a:solidFill>
              </a:rPr>
              <a:t>Panamy</a:t>
            </a:r>
            <a:r>
              <a:rPr lang="cs-CZ" sz="2000" dirty="0" smtClean="0">
                <a:solidFill>
                  <a:schemeClr val="bg1"/>
                </a:solidFill>
              </a:rPr>
              <a:t>.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000" dirty="0" smtClean="0">
                <a:solidFill>
                  <a:schemeClr val="bg1"/>
                </a:solidFill>
              </a:rPr>
              <a:t>Uveďte, ve kterých případech jsou správně užitá slova: balicí – A) Použij balicí papír. B) Prodavačka balicí knihu byla poněkud nešikovná. C) v obou případech</a:t>
            </a:r>
          </a:p>
          <a:p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97</TotalTime>
  <Words>281</Words>
  <Application>Microsoft Office PowerPoint</Application>
  <PresentationFormat>Předvádění na obrazovce (4:3)</PresentationFormat>
  <Paragraphs>152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Vrchol</vt:lpstr>
      <vt:lpstr>Snímek 1</vt:lpstr>
      <vt:lpstr>SLOVOTVORBA - opakování</vt:lpstr>
      <vt:lpstr>Od kterých základových slov byla vytvořena tato přídavná jména:</vt:lpstr>
      <vt:lpstr>Urči základové slovo a příponu/předponu u následujících slov odvozených.</vt:lpstr>
      <vt:lpstr>Rozlište slova odvozená a slova složená: </vt:lpstr>
      <vt:lpstr>Rozlište zkratky a zkratková slova:</vt:lpstr>
      <vt:lpstr>Soutěž: Vytvořte pomocí předpon co nejvíce slov</vt:lpstr>
      <vt:lpstr>Snímek 8</vt:lpstr>
      <vt:lpstr>Řešení:</vt:lpstr>
      <vt:lpstr>Snímek 10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Martina</dc:creator>
  <cp:lastModifiedBy>Martina</cp:lastModifiedBy>
  <cp:revision>15</cp:revision>
  <dcterms:created xsi:type="dcterms:W3CDTF">2010-11-09T07:23:00Z</dcterms:created>
  <dcterms:modified xsi:type="dcterms:W3CDTF">2011-08-31T11:56:03Z</dcterms:modified>
</cp:coreProperties>
</file>