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0973005-E3F1-46AD-8FF2-2FF28C4DD0C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DFF5ABDD-AD1C-4301-941C-B7E9EEA82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VY_32_INOVACE_02_Věta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jednočl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dvojčl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., ekvivalenty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VĚTY JEDNOČLENNÉ A DVOJČLENNÉ, VĚTNÉ EKVIVALENTY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Věty dvojčlenné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49424"/>
            <a:ext cx="91440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obsahují část podmětovou a část přísudkovou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př.: </a:t>
            </a:r>
            <a:r>
              <a:rPr lang="cs-CZ" i="1" u="sng" dirty="0" smtClean="0"/>
              <a:t>Domorodí lovci </a:t>
            </a:r>
            <a:r>
              <a:rPr lang="cs-CZ" i="1" u="wavy" dirty="0" smtClean="0"/>
              <a:t>netrpělivě čekali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sz="1800" dirty="0" smtClean="0"/>
              <a:t>		</a:t>
            </a:r>
            <a:r>
              <a:rPr lang="cs-CZ" sz="2400" dirty="0" smtClean="0"/>
              <a:t>č. podmětová</a:t>
            </a:r>
            <a:r>
              <a:rPr lang="cs-CZ" sz="1800" dirty="0" smtClean="0"/>
              <a:t>		</a:t>
            </a:r>
            <a:r>
              <a:rPr lang="cs-CZ" sz="2400" dirty="0" smtClean="0"/>
              <a:t>č. přísudková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patří sem i věty s nevyjádřeným podmětem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př.: </a:t>
            </a:r>
            <a:r>
              <a:rPr lang="cs-CZ" i="1" dirty="0" smtClean="0"/>
              <a:t>Šel domů.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Věty jednočlenné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obsahují pouze část přísudkovou</a:t>
            </a:r>
          </a:p>
          <a:p>
            <a:r>
              <a:rPr lang="cs-CZ" dirty="0" smtClean="0"/>
              <a:t>vyjadřují nejčastěji:	</a:t>
            </a:r>
            <a:r>
              <a:rPr lang="cs-CZ" sz="2400" dirty="0" smtClean="0"/>
              <a:t>přírodní jevy (</a:t>
            </a:r>
            <a:r>
              <a:rPr lang="cs-CZ" sz="2400" i="1" dirty="0" smtClean="0"/>
              <a:t>Hřmí.</a:t>
            </a:r>
            <a:r>
              <a:rPr lang="cs-CZ" sz="2400" dirty="0" smtClean="0"/>
              <a:t>)</a:t>
            </a:r>
          </a:p>
          <a:p>
            <a:pPr>
              <a:buNone/>
            </a:pPr>
            <a:r>
              <a:rPr lang="cs-CZ" sz="2400" dirty="0" smtClean="0"/>
              <a:t>					duševní stavy (</a:t>
            </a:r>
            <a:r>
              <a:rPr lang="cs-CZ" sz="2400" i="1" dirty="0" smtClean="0"/>
              <a:t>Stýská se mi</a:t>
            </a:r>
            <a:r>
              <a:rPr lang="cs-CZ" sz="2400" dirty="0" smtClean="0"/>
              <a:t>.)</a:t>
            </a:r>
          </a:p>
          <a:p>
            <a:pPr>
              <a:buNone/>
            </a:pPr>
            <a:r>
              <a:rPr lang="cs-CZ" sz="2400" dirty="0" smtClean="0"/>
              <a:t>					psychosomatické stavy (</a:t>
            </a:r>
            <a:r>
              <a:rPr lang="cs-CZ" sz="2400" i="1" dirty="0" smtClean="0"/>
              <a:t>Píchá 				ho v rameni</a:t>
            </a:r>
            <a:r>
              <a:rPr lang="cs-CZ" sz="2400" dirty="0" smtClean="0"/>
              <a:t>.)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Větné ekvivalenty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základem není určitý slovesný tvar, ale infinitiv nebo jiné slovní druhy</a:t>
            </a:r>
          </a:p>
          <a:p>
            <a:pPr lvl="1"/>
            <a:r>
              <a:rPr lang="cs-CZ" dirty="0" smtClean="0"/>
              <a:t>infinitiv: </a:t>
            </a:r>
            <a:r>
              <a:rPr lang="cs-CZ" i="1" dirty="0" smtClean="0"/>
              <a:t>Stát!</a:t>
            </a:r>
          </a:p>
          <a:p>
            <a:pPr lvl="1"/>
            <a:r>
              <a:rPr lang="cs-CZ" dirty="0" smtClean="0"/>
              <a:t>podstatné jméno: </a:t>
            </a:r>
            <a:r>
              <a:rPr lang="cs-CZ" i="1" dirty="0" smtClean="0"/>
              <a:t>Pozor!</a:t>
            </a:r>
          </a:p>
          <a:p>
            <a:pPr lvl="1"/>
            <a:r>
              <a:rPr lang="cs-CZ" dirty="0" smtClean="0"/>
              <a:t>přídavné jméno: </a:t>
            </a:r>
            <a:r>
              <a:rPr lang="cs-CZ" i="1" dirty="0" smtClean="0"/>
              <a:t>Nádherné!</a:t>
            </a:r>
          </a:p>
          <a:p>
            <a:pPr lvl="1"/>
            <a:r>
              <a:rPr lang="cs-CZ" dirty="0" smtClean="0"/>
              <a:t>příslovce: </a:t>
            </a:r>
            <a:r>
              <a:rPr lang="cs-CZ" i="1" dirty="0" smtClean="0"/>
              <a:t>Okamžitě zpět!</a:t>
            </a:r>
          </a:p>
          <a:p>
            <a:pPr lvl="1"/>
            <a:r>
              <a:rPr lang="cs-CZ" dirty="0" smtClean="0"/>
              <a:t>částice: </a:t>
            </a:r>
            <a:r>
              <a:rPr lang="cs-CZ" i="1" dirty="0" smtClean="0"/>
              <a:t>Ano.</a:t>
            </a:r>
          </a:p>
          <a:p>
            <a:pPr lvl="1"/>
            <a:r>
              <a:rPr lang="cs-CZ" dirty="0" smtClean="0"/>
              <a:t>citoslovce: </a:t>
            </a:r>
            <a:r>
              <a:rPr lang="cs-CZ" i="1" dirty="0" err="1" smtClean="0"/>
              <a:t>Ťuky</a:t>
            </a:r>
            <a:r>
              <a:rPr lang="cs-CZ" i="1" dirty="0" smtClean="0"/>
              <a:t> </a:t>
            </a:r>
            <a:r>
              <a:rPr lang="cs-CZ" i="1" dirty="0" err="1" smtClean="0"/>
              <a:t>ťuk</a:t>
            </a:r>
            <a:r>
              <a:rPr lang="cs-CZ" i="1" dirty="0" smtClean="0"/>
              <a:t>.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Rozlište věty jednočlenné a dvojčlenné: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5266928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Venku se stmívá.</a:t>
            </a:r>
          </a:p>
          <a:p>
            <a:r>
              <a:rPr lang="cs-CZ" dirty="0" smtClean="0"/>
              <a:t>Venku padají kapky deště na chodník.</a:t>
            </a:r>
          </a:p>
          <a:p>
            <a:r>
              <a:rPr lang="cs-CZ" dirty="0" smtClean="0"/>
              <a:t>Studuje vysokou školu.</a:t>
            </a:r>
          </a:p>
          <a:p>
            <a:r>
              <a:rPr lang="cs-CZ" dirty="0" smtClean="0"/>
              <a:t>Bolí ho v zádech.</a:t>
            </a:r>
          </a:p>
          <a:p>
            <a:r>
              <a:rPr lang="cs-CZ" dirty="0" smtClean="0"/>
              <a:t>Sedí na svém novém gauči.</a:t>
            </a:r>
          </a:p>
          <a:p>
            <a:r>
              <a:rPr lang="cs-CZ" dirty="0" smtClean="0"/>
              <a:t>Bolí ho rameno.</a:t>
            </a:r>
          </a:p>
          <a:p>
            <a:r>
              <a:rPr lang="cs-CZ" dirty="0" smtClean="0"/>
              <a:t>Stýská se mu po matce.</a:t>
            </a:r>
          </a:p>
          <a:p>
            <a:r>
              <a:rPr lang="cs-CZ" dirty="0" smtClean="0"/>
              <a:t>Má mě ráda?</a:t>
            </a:r>
          </a:p>
          <a:p>
            <a:r>
              <a:rPr lang="cs-CZ" dirty="0" smtClean="0"/>
              <a:t>Venku se zahřmělo.</a:t>
            </a:r>
          </a:p>
          <a:p>
            <a:r>
              <a:rPr lang="cs-CZ" dirty="0" smtClean="0"/>
              <a:t>Budu doma.</a:t>
            </a:r>
          </a:p>
          <a:p>
            <a:r>
              <a:rPr lang="cs-CZ" dirty="0" smtClean="0"/>
              <a:t>To bolí!</a:t>
            </a:r>
          </a:p>
          <a:p>
            <a:r>
              <a:rPr lang="cs-CZ" dirty="0" smtClean="0"/>
              <a:t>Svědí mě v uchu.</a:t>
            </a:r>
          </a:p>
          <a:p>
            <a:r>
              <a:rPr lang="cs-CZ" dirty="0" smtClean="0"/>
              <a:t>Konečně se vyjasnilo.</a:t>
            </a:r>
          </a:p>
          <a:p>
            <a:r>
              <a:rPr lang="cs-CZ" dirty="0" smtClean="0"/>
              <a:t>Dostal se na gymnázium.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724128" y="2249424"/>
            <a:ext cx="2962672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VJ</a:t>
            </a:r>
          </a:p>
          <a:p>
            <a:r>
              <a:rPr lang="cs-CZ" dirty="0" smtClean="0"/>
              <a:t>VD</a:t>
            </a:r>
          </a:p>
          <a:p>
            <a:r>
              <a:rPr lang="cs-CZ" dirty="0" smtClean="0"/>
              <a:t>VD</a:t>
            </a:r>
          </a:p>
          <a:p>
            <a:r>
              <a:rPr lang="cs-CZ" dirty="0" smtClean="0"/>
              <a:t>VJ</a:t>
            </a:r>
          </a:p>
          <a:p>
            <a:r>
              <a:rPr lang="cs-CZ" dirty="0" smtClean="0"/>
              <a:t>VD</a:t>
            </a:r>
          </a:p>
          <a:p>
            <a:r>
              <a:rPr lang="cs-CZ" dirty="0" smtClean="0"/>
              <a:t>VD</a:t>
            </a:r>
          </a:p>
          <a:p>
            <a:r>
              <a:rPr lang="cs-CZ" dirty="0" smtClean="0"/>
              <a:t>VJ</a:t>
            </a:r>
          </a:p>
          <a:p>
            <a:r>
              <a:rPr lang="cs-CZ" dirty="0" smtClean="0"/>
              <a:t>VD</a:t>
            </a:r>
          </a:p>
          <a:p>
            <a:r>
              <a:rPr lang="cs-CZ" dirty="0" smtClean="0"/>
              <a:t>VJ</a:t>
            </a:r>
          </a:p>
          <a:p>
            <a:r>
              <a:rPr lang="cs-CZ" dirty="0" smtClean="0"/>
              <a:t>VD</a:t>
            </a:r>
          </a:p>
          <a:p>
            <a:r>
              <a:rPr lang="cs-CZ" dirty="0" smtClean="0"/>
              <a:t>VD</a:t>
            </a:r>
          </a:p>
          <a:p>
            <a:r>
              <a:rPr lang="cs-CZ" dirty="0" smtClean="0"/>
              <a:t>VJ</a:t>
            </a:r>
          </a:p>
          <a:p>
            <a:r>
              <a:rPr lang="cs-CZ" dirty="0" smtClean="0"/>
              <a:t>VJ</a:t>
            </a:r>
          </a:p>
          <a:p>
            <a:r>
              <a:rPr lang="cs-CZ" dirty="0" smtClean="0"/>
              <a:t>VD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 jsou vyjádřeny větné ekvivalenty?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Zákaz kouření.</a:t>
            </a:r>
          </a:p>
          <a:p>
            <a:r>
              <a:rPr lang="cs-CZ" dirty="0" smtClean="0"/>
              <a:t>Výborně!</a:t>
            </a:r>
          </a:p>
          <a:p>
            <a:r>
              <a:rPr lang="cs-CZ" dirty="0" smtClean="0"/>
              <a:t>Válka s mloky</a:t>
            </a:r>
          </a:p>
          <a:p>
            <a:r>
              <a:rPr lang="cs-CZ" dirty="0" smtClean="0"/>
              <a:t>Ano</a:t>
            </a:r>
          </a:p>
          <a:p>
            <a:r>
              <a:rPr lang="cs-CZ" dirty="0" smtClean="0"/>
              <a:t>Nevyklánět se z okna!</a:t>
            </a:r>
          </a:p>
          <a:p>
            <a:r>
              <a:rPr lang="cs-CZ" dirty="0" smtClean="0"/>
              <a:t>Hurá!</a:t>
            </a:r>
          </a:p>
          <a:p>
            <a:r>
              <a:rPr lang="cs-CZ" dirty="0" smtClean="0"/>
              <a:t>Stop!</a:t>
            </a:r>
          </a:p>
          <a:p>
            <a:r>
              <a:rPr lang="cs-CZ" dirty="0" smtClean="0"/>
              <a:t>Zastavit!</a:t>
            </a:r>
          </a:p>
          <a:p>
            <a:r>
              <a:rPr lang="cs-CZ" dirty="0" smtClean="0"/>
              <a:t>Příliš jednoduché.</a:t>
            </a:r>
          </a:p>
          <a:p>
            <a:r>
              <a:rPr lang="cs-CZ" dirty="0" smtClean="0"/>
              <a:t>Pane Malý!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podstatné jméno</a:t>
            </a:r>
          </a:p>
          <a:p>
            <a:r>
              <a:rPr lang="cs-CZ" dirty="0" smtClean="0"/>
              <a:t>příslovce</a:t>
            </a:r>
          </a:p>
          <a:p>
            <a:r>
              <a:rPr lang="cs-CZ" dirty="0" smtClean="0"/>
              <a:t>podstatné jméno</a:t>
            </a:r>
          </a:p>
          <a:p>
            <a:r>
              <a:rPr lang="cs-CZ" dirty="0" smtClean="0"/>
              <a:t>částice</a:t>
            </a:r>
          </a:p>
          <a:p>
            <a:r>
              <a:rPr lang="cs-CZ" dirty="0" smtClean="0"/>
              <a:t>sloveso (infinitiv)</a:t>
            </a:r>
          </a:p>
          <a:p>
            <a:r>
              <a:rPr lang="cs-CZ" dirty="0" smtClean="0"/>
              <a:t>citoslovce</a:t>
            </a:r>
          </a:p>
          <a:p>
            <a:r>
              <a:rPr lang="cs-CZ" dirty="0" smtClean="0"/>
              <a:t>podstatné jméno</a:t>
            </a:r>
          </a:p>
          <a:p>
            <a:r>
              <a:rPr lang="cs-CZ" dirty="0" smtClean="0"/>
              <a:t>sloveso (infinitiv)</a:t>
            </a:r>
          </a:p>
          <a:p>
            <a:r>
              <a:rPr lang="cs-CZ" dirty="0" smtClean="0"/>
              <a:t>přídavné jméno</a:t>
            </a:r>
          </a:p>
          <a:p>
            <a:r>
              <a:rPr lang="cs-CZ" dirty="0" smtClean="0"/>
              <a:t>podstatné jméno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1" y="2754247"/>
          <a:ext cx="6261308" cy="3123022"/>
        </p:xfrm>
        <a:graphic>
          <a:graphicData uri="http://schemas.openxmlformats.org/drawingml/2006/table">
            <a:tbl>
              <a:tblPr/>
              <a:tblGrid>
                <a:gridCol w="358636"/>
                <a:gridCol w="369423"/>
                <a:gridCol w="380883"/>
                <a:gridCol w="378186"/>
                <a:gridCol w="397736"/>
                <a:gridCol w="399758"/>
                <a:gridCol w="401781"/>
                <a:gridCol w="401107"/>
                <a:gridCol w="402455"/>
                <a:gridCol w="399758"/>
                <a:gridCol w="398410"/>
                <a:gridCol w="399758"/>
                <a:gridCol w="401107"/>
                <a:gridCol w="401107"/>
                <a:gridCol w="393691"/>
                <a:gridCol w="377512"/>
              </a:tblGrid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259632" y="2780928"/>
          <a:ext cx="6261309" cy="3123022"/>
        </p:xfrm>
        <a:graphic>
          <a:graphicData uri="http://schemas.openxmlformats.org/drawingml/2006/table">
            <a:tbl>
              <a:tblPr/>
              <a:tblGrid>
                <a:gridCol w="358637"/>
                <a:gridCol w="369423"/>
                <a:gridCol w="380883"/>
                <a:gridCol w="378186"/>
                <a:gridCol w="397736"/>
                <a:gridCol w="399758"/>
                <a:gridCol w="401781"/>
                <a:gridCol w="401107"/>
                <a:gridCol w="402455"/>
                <a:gridCol w="399758"/>
                <a:gridCol w="398410"/>
                <a:gridCol w="399758"/>
                <a:gridCol w="401107"/>
                <a:gridCol w="401107"/>
                <a:gridCol w="393691"/>
                <a:gridCol w="377512"/>
              </a:tblGrid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461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alpha val="1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95536" y="692696"/>
            <a:ext cx="79111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Určete, zda se jedná o větu jednočlennou, dvojčlennou či </a:t>
            </a:r>
          </a:p>
          <a:p>
            <a:r>
              <a:rPr lang="cs-CZ" sz="2400" dirty="0" smtClean="0"/>
              <a:t>ekvivalent. </a:t>
            </a:r>
          </a:p>
          <a:p>
            <a:r>
              <a:rPr lang="cs-CZ" sz="2400" dirty="0" smtClean="0"/>
              <a:t>Výsledky zapište do tajenky.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08304" y="1196752"/>
            <a:ext cx="151996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Prší.</a:t>
            </a:r>
          </a:p>
          <a:p>
            <a:pPr marL="342900" indent="-342900">
              <a:buAutoNum type="arabicPeriod"/>
            </a:pPr>
            <a:r>
              <a:rPr lang="cs-CZ" dirty="0" smtClean="0"/>
              <a:t>Sedí.</a:t>
            </a:r>
          </a:p>
          <a:p>
            <a:pPr marL="342900" indent="-342900">
              <a:buAutoNum type="arabicPeriod"/>
            </a:pPr>
            <a:r>
              <a:rPr lang="cs-CZ" dirty="0" smtClean="0"/>
              <a:t>Hřmí.</a:t>
            </a:r>
          </a:p>
          <a:p>
            <a:pPr marL="342900" indent="-342900">
              <a:buAutoNum type="arabicPeriod"/>
            </a:pPr>
            <a:r>
              <a:rPr lang="cs-CZ" dirty="0" smtClean="0"/>
              <a:t>Stíní.</a:t>
            </a:r>
          </a:p>
          <a:p>
            <a:pPr marL="342900" indent="-342900">
              <a:buAutoNum type="arabicPeriod"/>
            </a:pPr>
            <a:r>
              <a:rPr lang="cs-CZ" dirty="0" smtClean="0"/>
              <a:t>Stát!</a:t>
            </a:r>
          </a:p>
          <a:p>
            <a:pPr marL="342900" indent="-342900">
              <a:buAutoNum type="arabicPeriod"/>
            </a:pPr>
            <a:r>
              <a:rPr lang="cs-CZ" dirty="0" smtClean="0"/>
              <a:t>Nekouřit!</a:t>
            </a:r>
          </a:p>
          <a:p>
            <a:pPr marL="342900" indent="-342900">
              <a:buAutoNum type="arabicPeriod"/>
            </a:pPr>
            <a:r>
              <a:rPr lang="cs-CZ" dirty="0" smtClean="0"/>
              <a:t>Stojí.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949280"/>
            <a:ext cx="89514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Určete slovní druh slova, které vyšlo v tajence. Použijte dané slovo ve větě tak, aby byla</a:t>
            </a:r>
          </a:p>
          <a:p>
            <a:r>
              <a:rPr lang="cs-CZ" dirty="0" smtClean="0"/>
              <a:t> dvojčlenná.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Další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Učebnice strany: 83 – 85; cvičení 1-5</a:t>
            </a:r>
          </a:p>
          <a:p>
            <a:pPr algn="ctr">
              <a:buNone/>
            </a:pPr>
            <a:r>
              <a:rPr lang="cs-CZ" dirty="0" smtClean="0"/>
              <a:t>poté</a:t>
            </a:r>
          </a:p>
          <a:p>
            <a:pPr algn="ctr">
              <a:buNone/>
            </a:pPr>
            <a:r>
              <a:rPr lang="cs-CZ" dirty="0" smtClean="0"/>
              <a:t>86,87; cvičení 1-4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Domácí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Učebnice strana 85</a:t>
            </a:r>
            <a:r>
              <a:rPr lang="cs-CZ" smtClean="0"/>
              <a:t>, cvičení 6.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68</TotalTime>
  <Words>388</Words>
  <Application>Microsoft Office PowerPoint</Application>
  <PresentationFormat>Předvádění na obrazovce (4:3)</PresentationFormat>
  <Paragraphs>176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Snímek 1</vt:lpstr>
      <vt:lpstr>VĚTY JEDNOČLENNÉ A DVOJČLENNÉ, VĚTNÉ EKVIVALENTY</vt:lpstr>
      <vt:lpstr>Věty dvojčlenné</vt:lpstr>
      <vt:lpstr>Věty jednočlenné</vt:lpstr>
      <vt:lpstr>Větné ekvivalenty</vt:lpstr>
      <vt:lpstr>Rozlište věty jednočlenné a dvojčlenné:</vt:lpstr>
      <vt:lpstr>Jak jsou vyjádřeny větné ekvivalenty?</vt:lpstr>
      <vt:lpstr>Snímek 8</vt:lpstr>
      <vt:lpstr>Další procvičení:</vt:lpstr>
      <vt:lpstr>Domácí úkol: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11</cp:revision>
  <dcterms:created xsi:type="dcterms:W3CDTF">2010-09-04T16:54:54Z</dcterms:created>
  <dcterms:modified xsi:type="dcterms:W3CDTF">2011-08-31T11:58:18Z</dcterms:modified>
</cp:coreProperties>
</file>