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87" autoAdjust="0"/>
    <p:restoredTop sz="94660"/>
  </p:normalViewPr>
  <p:slideViewPr>
    <p:cSldViewPr>
      <p:cViewPr varScale="1">
        <p:scale>
          <a:sx n="45" d="100"/>
          <a:sy n="45" d="100"/>
        </p:scale>
        <p:origin x="-12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EF91C9D-FF0A-4F51-8797-0D428858AAD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A987295-5DD1-4AD3-BAE6-135EA7973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VY_32_INOVACE_10_Shoda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přísudku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s podmětem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SHODA PŘÍSUDKU S PODMĚTEM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/>
              <a:t>Bolí mě zuby, budu muset jít k zubaři.</a:t>
            </a:r>
          </a:p>
          <a:p>
            <a:pPr algn="ctr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 obou větách souvětí vyhledejte základní skladební dvojici.</a:t>
            </a:r>
          </a:p>
          <a:p>
            <a:pPr marL="514350" indent="-514350">
              <a:buAutoNum type="arabicPeriod"/>
            </a:pPr>
            <a:r>
              <a:rPr lang="cs-CZ" dirty="0" smtClean="0"/>
              <a:t>Určete všechny slovní druhy.</a:t>
            </a:r>
          </a:p>
          <a:p>
            <a:pPr marL="514350" indent="-514350">
              <a:buAutoNum type="arabicPeriod"/>
            </a:pPr>
            <a:r>
              <a:rPr lang="cs-CZ" dirty="0" smtClean="0"/>
              <a:t>U slovesa v přítomném čase určete rod.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Jazykový rozbor: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Rod mužský neživotný</a:t>
            </a:r>
          </a:p>
          <a:p>
            <a:pPr marL="640080" lvl="2">
              <a:spcBef>
                <a:spcPts val="600"/>
              </a:spcBef>
              <a:buClr>
                <a:schemeClr val="accent2"/>
              </a:buClr>
            </a:pPr>
            <a:r>
              <a:rPr lang="cs-CZ" sz="3600" i="1" u="sng" dirty="0" smtClean="0"/>
              <a:t>Stromy</a:t>
            </a:r>
            <a:r>
              <a:rPr lang="cs-CZ" sz="3600" i="1" dirty="0" smtClean="0"/>
              <a:t> </a:t>
            </a:r>
            <a:r>
              <a:rPr lang="cs-CZ" sz="3600" i="1" u="wavy" dirty="0" smtClean="0"/>
              <a:t>se kýval</a:t>
            </a:r>
            <a:r>
              <a:rPr lang="cs-CZ" sz="3600" i="1" u="wavy" dirty="0" smtClean="0">
                <a:solidFill>
                  <a:srgbClr val="C00000"/>
                </a:solidFill>
              </a:rPr>
              <a:t>y</a:t>
            </a:r>
            <a:r>
              <a:rPr lang="cs-CZ" sz="3600" i="1" u="wavy" dirty="0" smtClean="0"/>
              <a:t> </a:t>
            </a:r>
            <a:r>
              <a:rPr lang="cs-CZ" sz="3600" i="1" dirty="0" smtClean="0"/>
              <a:t>ve větru.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endParaRPr lang="cs-CZ" sz="4400" dirty="0" smtClean="0"/>
          </a:p>
          <a:p>
            <a:r>
              <a:rPr lang="cs-CZ" sz="4400" dirty="0" smtClean="0"/>
              <a:t>Rod ženský</a:t>
            </a:r>
          </a:p>
          <a:p>
            <a:pPr lvl="1"/>
            <a:r>
              <a:rPr lang="cs-CZ" sz="3600" i="1" u="sng" dirty="0" smtClean="0"/>
              <a:t>Dívky</a:t>
            </a:r>
            <a:r>
              <a:rPr lang="cs-CZ" sz="3600" i="1" dirty="0" smtClean="0"/>
              <a:t> </a:t>
            </a:r>
            <a:r>
              <a:rPr lang="cs-CZ" sz="3600" i="1" u="wavy" dirty="0" smtClean="0"/>
              <a:t>si koupil</a:t>
            </a:r>
            <a:r>
              <a:rPr lang="cs-CZ" sz="3600" i="1" u="wavy" dirty="0" smtClean="0">
                <a:solidFill>
                  <a:srgbClr val="C00000"/>
                </a:solidFill>
              </a:rPr>
              <a:t>y</a:t>
            </a:r>
            <a:r>
              <a:rPr lang="cs-CZ" sz="3600" i="1" u="wavy" dirty="0" smtClean="0"/>
              <a:t> </a:t>
            </a:r>
            <a:r>
              <a:rPr lang="cs-CZ" sz="3600" i="1" dirty="0" smtClean="0"/>
              <a:t>nové šaty.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0439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Y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Rod mužský životný</a:t>
            </a:r>
          </a:p>
          <a:p>
            <a:pPr marL="640080" lvl="2">
              <a:spcBef>
                <a:spcPts val="600"/>
              </a:spcBef>
              <a:buClr>
                <a:schemeClr val="accent2"/>
              </a:buClr>
            </a:pPr>
            <a:r>
              <a:rPr lang="cs-CZ" sz="3600" i="1" u="sng" dirty="0" smtClean="0"/>
              <a:t>Zedníci</a:t>
            </a:r>
            <a:r>
              <a:rPr lang="cs-CZ" sz="3600" i="1" dirty="0" smtClean="0"/>
              <a:t> </a:t>
            </a:r>
            <a:r>
              <a:rPr lang="cs-CZ" sz="3600" i="1" u="wavy" dirty="0" smtClean="0"/>
              <a:t>stavěl</a:t>
            </a:r>
            <a:r>
              <a:rPr lang="cs-CZ" sz="3600" i="1" u="wavy" dirty="0" smtClean="0">
                <a:solidFill>
                  <a:srgbClr val="C00000"/>
                </a:solidFill>
              </a:rPr>
              <a:t>i</a:t>
            </a:r>
            <a:r>
              <a:rPr lang="cs-CZ" sz="3600" i="1" dirty="0" smtClean="0"/>
              <a:t> nový dům.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0439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Martina\AppData\Local\Microsoft\Windows\Temporary Internet Files\Content.IE5\1NM3O2R6\MC9002899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140968"/>
            <a:ext cx="2560702" cy="292705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Rod střední</a:t>
            </a:r>
          </a:p>
          <a:p>
            <a:pPr marL="640080" lvl="2">
              <a:spcBef>
                <a:spcPts val="600"/>
              </a:spcBef>
              <a:buClr>
                <a:schemeClr val="accent2"/>
              </a:buClr>
            </a:pPr>
            <a:r>
              <a:rPr lang="cs-CZ" sz="3600" i="1" u="sng" dirty="0" smtClean="0"/>
              <a:t>Koťata </a:t>
            </a:r>
            <a:r>
              <a:rPr lang="cs-CZ" sz="3600" i="1" dirty="0" smtClean="0"/>
              <a:t> </a:t>
            </a:r>
            <a:r>
              <a:rPr lang="cs-CZ" sz="3600" i="1" u="wavy" dirty="0" smtClean="0"/>
              <a:t>si hrál</a:t>
            </a:r>
            <a:r>
              <a:rPr lang="cs-CZ" sz="3600" i="1" u="wavy" dirty="0" smtClean="0">
                <a:solidFill>
                  <a:srgbClr val="C00000"/>
                </a:solidFill>
              </a:rPr>
              <a:t>a</a:t>
            </a:r>
            <a:r>
              <a:rPr lang="cs-CZ" sz="3600" i="1" u="wavy" dirty="0" smtClean="0"/>
              <a:t> </a:t>
            </a:r>
            <a:r>
              <a:rPr lang="cs-CZ" sz="3600" i="1" dirty="0" smtClean="0"/>
              <a:t> s rybičkou.</a:t>
            </a:r>
            <a:endParaRPr lang="cs-CZ" sz="3600" i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332384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Martina\AppData\Local\Microsoft\Windows\Temporary Internet Files\Content.IE5\STU8SCUE\MP900431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993252"/>
            <a:ext cx="3456384" cy="336759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Do restaurace jsme všichni dorazil__ včas.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Dva rohlíky Honzovi nestačil__,  měl pořád hlad.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err="1" smtClean="0"/>
              <a:t>Kabáti</a:t>
            </a:r>
            <a:r>
              <a:rPr lang="cs-CZ" dirty="0" smtClean="0"/>
              <a:t> odzpíval__ domluvenou skladbu, jelikož si fanoušci vyžádal__ přídavek, rozloučil se s nimi ještě </a:t>
            </a:r>
            <a:r>
              <a:rPr lang="cs-CZ" dirty="0" err="1" smtClean="0"/>
              <a:t>Coloredem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Její myšlenky se točil__ pouze kolem něj.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Ty krásné šaty ještě </a:t>
            </a:r>
            <a:r>
              <a:rPr lang="cs-CZ" dirty="0" err="1" smtClean="0"/>
              <a:t>nešl</a:t>
            </a:r>
            <a:r>
              <a:rPr lang="cs-CZ" dirty="0" smtClean="0"/>
              <a:t> __Janě zapnout, přebytečná kila musel __pryč.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628800"/>
            <a:ext cx="2792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i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2204864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y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2780928"/>
            <a:ext cx="2792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i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3356992"/>
            <a:ext cx="2792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i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005064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y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458112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y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5157192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2400"/>
              </a:spcBef>
            </a:pPr>
            <a:r>
              <a:rPr lang="cs-CZ" sz="2800" dirty="0" smtClean="0"/>
              <a:t>kočky mňoukaly- hoši zpívaly – ženy nakupovaly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oni to potvrdily - pramice vypluly – knihy se vrátily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všichni odpověděli – děti rýsovali – oči neviděly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zazněli první sloky - dámy se nalíčily – klasy uzrály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samy se rozhodli – davy se blížily – švadleny zašívaly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 vypadly mu slova – dívky se domluvily – diváci tleskali</a:t>
            </a:r>
          </a:p>
          <a:p>
            <a:pPr>
              <a:spcBef>
                <a:spcPts val="2400"/>
              </a:spcBef>
            </a:pPr>
            <a:r>
              <a:rPr lang="cs-CZ" sz="2800" dirty="0" smtClean="0"/>
              <a:t>stromy šuměly - auta troubily – sklenice popraskaly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Vyberte spojení, kde je chyba: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771800" y="1988840"/>
            <a:ext cx="187220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23528" y="4005064"/>
            <a:ext cx="280831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347864" y="3284984"/>
            <a:ext cx="187220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95536" y="2636912"/>
            <a:ext cx="223224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95536" y="5301208"/>
            <a:ext cx="259228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23528" y="4581128"/>
            <a:ext cx="25202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699792" y="5949280"/>
            <a:ext cx="187220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rtina\AppData\Local\Microsoft\Windows\Temporary Internet Files\Content.IE5\U3Q2DLFV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080120" cy="4231361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(</a:t>
            </a:r>
            <a:r>
              <a:rPr lang="cs-CZ" sz="2800" dirty="0" smtClean="0"/>
              <a:t>TI) koně CVÁLALI, </a:t>
            </a:r>
            <a:r>
              <a:rPr lang="cs-CZ" sz="2800" b="1" dirty="0" smtClean="0"/>
              <a:t>ale</a:t>
            </a:r>
            <a:r>
              <a:rPr lang="cs-CZ" sz="2800" dirty="0" smtClean="0"/>
              <a:t> (TY) dřevené koně SE HOUPALY (je třeba se řídit tím, zda je koncovka podmětu ve tvaru životném, nebo neživotném) </a:t>
            </a:r>
          </a:p>
          <a:p>
            <a:endParaRPr lang="cs-CZ" sz="2800" dirty="0" smtClean="0"/>
          </a:p>
          <a:p>
            <a:r>
              <a:rPr lang="cs-CZ" sz="2800" dirty="0" smtClean="0"/>
              <a:t>(TY) dny, stejně tak i (TY) dni PLYNULY, </a:t>
            </a:r>
            <a:r>
              <a:rPr lang="cs-CZ" sz="2800" b="1" dirty="0" smtClean="0"/>
              <a:t>ale</a:t>
            </a:r>
            <a:r>
              <a:rPr lang="cs-CZ" sz="2800" dirty="0" smtClean="0"/>
              <a:t> (TI) dnové PLYNULI (zastaralý tvar s životnou koncovkou)</a:t>
            </a:r>
          </a:p>
          <a:p>
            <a:endParaRPr lang="cs-CZ" sz="2800" dirty="0" smtClean="0"/>
          </a:p>
          <a:p>
            <a:r>
              <a:rPr lang="cs-CZ" sz="2800" dirty="0" smtClean="0"/>
              <a:t>(TY) ledoborce PLULY, </a:t>
            </a:r>
            <a:r>
              <a:rPr lang="cs-CZ" sz="2800" b="1" dirty="0" smtClean="0"/>
              <a:t>ale</a:t>
            </a:r>
            <a:r>
              <a:rPr lang="cs-CZ" sz="2800" dirty="0" smtClean="0"/>
              <a:t> (TI) ledoborci PLULI (podobně ukazatele x ukazatelé, slanečky x slanečci…)</a:t>
            </a:r>
          </a:p>
          <a:p>
            <a:pPr lvl="1">
              <a:buNone/>
            </a:pPr>
            <a:endParaRPr lang="cs-CZ" sz="2800" dirty="0" smtClean="0"/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POZOR: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a\AppData\Local\Microsoft\Windows\Temporary Internet Files\Content.IE5\U3Q2DLFV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894" y="1739216"/>
            <a:ext cx="982778" cy="3850024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dítě</a:t>
            </a:r>
            <a:r>
              <a:rPr lang="cs-CZ" sz="2800" dirty="0" smtClean="0"/>
              <a:t>, </a:t>
            </a:r>
            <a:r>
              <a:rPr lang="cs-CZ" sz="2800" b="1" dirty="0" smtClean="0"/>
              <a:t>oko</a:t>
            </a:r>
            <a:r>
              <a:rPr lang="cs-CZ" sz="2800" dirty="0" smtClean="0"/>
              <a:t>, </a:t>
            </a:r>
            <a:r>
              <a:rPr lang="cs-CZ" sz="2800" b="1" dirty="0" smtClean="0"/>
              <a:t>ucho</a:t>
            </a:r>
            <a:r>
              <a:rPr lang="cs-CZ" sz="2800" dirty="0" smtClean="0"/>
              <a:t> – v jednotném čísle jsou tato slova rodu středního, ale v čísle množném mají rod ženský – píšeme tvrdé </a:t>
            </a:r>
            <a:r>
              <a:rPr lang="cs-CZ" sz="2800" b="1" dirty="0" smtClean="0"/>
              <a:t>y</a:t>
            </a:r>
          </a:p>
          <a:p>
            <a:endParaRPr lang="cs-CZ" sz="2800" dirty="0" smtClean="0"/>
          </a:p>
          <a:p>
            <a:r>
              <a:rPr lang="cs-CZ" sz="2800" dirty="0" smtClean="0"/>
              <a:t>DĚTI  SI HRÁLY.</a:t>
            </a:r>
            <a:br>
              <a:rPr lang="cs-CZ" sz="2800" dirty="0" smtClean="0"/>
            </a:br>
            <a:r>
              <a:rPr lang="cs-CZ" sz="2800" dirty="0" smtClean="0"/>
              <a:t>JEJÍ OČI SE NA MNE DÍVALY.</a:t>
            </a:r>
            <a:br>
              <a:rPr lang="cs-CZ" sz="2800" dirty="0" smtClean="0"/>
            </a:br>
            <a:r>
              <a:rPr lang="cs-CZ" sz="2800" dirty="0" smtClean="0"/>
              <a:t>BOLELY MĚ UŠI.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POZOR: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dni ubíhal___, náhle </a:t>
            </a:r>
            <a:r>
              <a:rPr lang="cs-CZ" dirty="0" err="1" smtClean="0"/>
              <a:t>přišl</a:t>
            </a:r>
            <a:r>
              <a:rPr lang="cs-CZ" dirty="0" smtClean="0"/>
              <a:t>___ mraky, národy se </a:t>
            </a:r>
          </a:p>
          <a:p>
            <a:pPr>
              <a:buNone/>
            </a:pPr>
            <a:r>
              <a:rPr lang="cs-CZ" dirty="0" smtClean="0"/>
              <a:t>stěhoval___, ukazatelé nás navedl___, děti bruslil___, oči </a:t>
            </a:r>
          </a:p>
          <a:p>
            <a:pPr>
              <a:buNone/>
            </a:pPr>
            <a:r>
              <a:rPr lang="cs-CZ" dirty="0" smtClean="0"/>
              <a:t>neviděl___ a uši neslyšel___, koně klusal___, </a:t>
            </a:r>
          </a:p>
          <a:p>
            <a:pPr>
              <a:buNone/>
            </a:pPr>
            <a:r>
              <a:rPr lang="cs-CZ" dirty="0" smtClean="0"/>
              <a:t>torpédoborce zaútočil___, torpédoborci zaútočil____,  </a:t>
            </a:r>
          </a:p>
          <a:p>
            <a:pPr>
              <a:buNone/>
            </a:pPr>
            <a:r>
              <a:rPr lang="cs-CZ" dirty="0" smtClean="0"/>
              <a:t>rodiče se bál___,  sněhuláci tál___,  papíroví draci </a:t>
            </a:r>
          </a:p>
          <a:p>
            <a:pPr>
              <a:buNone/>
            </a:pPr>
            <a:r>
              <a:rPr lang="cs-CZ" dirty="0" smtClean="0"/>
              <a:t>létal___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Doplňte i/y: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412776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1412776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1844824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1916832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96336" y="1916832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2348880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2348880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348880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780928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2780928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284984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3356992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861048"/>
            <a:ext cx="285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Strana 98, cvičení 7,8.</a:t>
            </a: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66</TotalTime>
  <Words>424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SHODA PŘÍSUDKU S PODMĚTEM</vt:lpstr>
      <vt:lpstr>Jazykový rozbor:</vt:lpstr>
      <vt:lpstr>Y</vt:lpstr>
      <vt:lpstr>I</vt:lpstr>
      <vt:lpstr>A</vt:lpstr>
      <vt:lpstr>Doplňte:</vt:lpstr>
      <vt:lpstr>Vyberte spojení, kde je chyba:</vt:lpstr>
      <vt:lpstr>POZOR:</vt:lpstr>
      <vt:lpstr>POZOR:</vt:lpstr>
      <vt:lpstr>Doplňte i/y: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PŘÍSUDKU S PODMĚTEM</dc:title>
  <dc:creator>Martina</dc:creator>
  <cp:lastModifiedBy>Martina</cp:lastModifiedBy>
  <cp:revision>10</cp:revision>
  <dcterms:created xsi:type="dcterms:W3CDTF">2010-09-12T17:15:14Z</dcterms:created>
  <dcterms:modified xsi:type="dcterms:W3CDTF">2011-08-31T12:05:10Z</dcterms:modified>
</cp:coreProperties>
</file>