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2" r:id="rId1"/>
  </p:sldMasterIdLst>
  <p:notesMasterIdLst>
    <p:notesMasterId r:id="rId16"/>
  </p:notesMasterIdLst>
  <p:sldIdLst>
    <p:sldId id="269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  <p:sldId id="266" r:id="rId15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3399FF"/>
    <a:srgbClr val="1A02C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593" autoAdjust="0"/>
    <p:restoredTop sz="94103" autoAdjust="0"/>
  </p:normalViewPr>
  <p:slideViewPr>
    <p:cSldViewPr>
      <p:cViewPr varScale="1">
        <p:scale>
          <a:sx n="47" d="100"/>
          <a:sy n="47" d="100"/>
        </p:scale>
        <p:origin x="-954" y="-8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0" y="0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70212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102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Calibri" pitchFamily="32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0" y="8683625"/>
            <a:ext cx="29718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70212" cy="4556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102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Calibri" pitchFamily="32" charset="0"/>
              </a:defRPr>
            </a:lvl1pPr>
          </a:lstStyle>
          <a:p>
            <a:fld id="{22C6D4C0-3DF1-43C1-8C1A-CE66703FE7D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43D5A69-7FAE-4592-B93C-D863AB10C572}" type="slidenum">
              <a:rPr lang="cs-CZ"/>
              <a:pPr/>
              <a:t>2</a:t>
            </a:fld>
            <a:endParaRPr lang="cs-CZ"/>
          </a:p>
        </p:txBody>
      </p:sp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1A2A294-9D90-4C7D-B756-EDD4D924F284}" type="slidenum">
              <a:rPr lang="cs-CZ"/>
              <a:pPr/>
              <a:t>4</a:t>
            </a:fld>
            <a:endParaRPr lang="cs-CZ"/>
          </a:p>
        </p:txBody>
      </p:sp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FD4A6A3-E5F7-49A4-8723-582A5226901B}" type="slidenum">
              <a:rPr lang="cs-CZ"/>
              <a:pPr/>
              <a:t>5</a:t>
            </a:fld>
            <a:endParaRPr lang="cs-CZ"/>
          </a:p>
        </p:txBody>
      </p:sp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AF6D2D2-E5D0-48C1-A854-682264F3F4E9}" type="slidenum">
              <a:rPr lang="cs-CZ"/>
              <a:pPr/>
              <a:t>6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3D4EDE6-80BC-4285-B577-F3E366B0BE7B}" type="slidenum">
              <a:rPr lang="cs-CZ"/>
              <a:pPr/>
              <a:t>7</a:t>
            </a:fld>
            <a:endParaRPr 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B5EA534-54A0-4F30-B35E-63A86B2AA2A5}" type="slidenum">
              <a:rPr lang="cs-CZ"/>
              <a:pPr/>
              <a:t>8</a:t>
            </a:fld>
            <a:endParaRPr lang="cs-CZ"/>
          </a:p>
        </p:txBody>
      </p:sp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DC58583-4586-4B51-987A-AFABAA9E1725}" type="slidenum">
              <a:rPr lang="cs-CZ"/>
              <a:pPr/>
              <a:t>9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5282F61-4006-4D0C-8855-DA61F03C7D12}" type="slidenum">
              <a:rPr lang="cs-CZ"/>
              <a:pPr/>
              <a:t>10</a:t>
            </a:fld>
            <a:endParaRPr lang="cs-CZ"/>
          </a:p>
        </p:txBody>
      </p:sp>
      <p:sp>
        <p:nvSpPr>
          <p:cNvPr id="2150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69066D4-B64D-42A6-A336-60F6294A5474}" type="slidenum">
              <a:rPr lang="cs-CZ"/>
              <a:pPr/>
              <a:t>11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3D8F315-3B0B-41C8-8FC3-5F20FD055E45}" type="slidenum">
              <a:rPr lang="cs-CZ"/>
              <a:pPr/>
              <a:t>12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0AAD233-D894-42DA-A67C-E4A41E63A43B}" type="slidenum">
              <a:rPr lang="cs-CZ"/>
              <a:pPr/>
              <a:t>14</a:t>
            </a:fld>
            <a:endParaRPr lang="cs-CZ"/>
          </a:p>
        </p:txBody>
      </p:sp>
      <p:sp>
        <p:nvSpPr>
          <p:cNvPr id="2457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E67AE20-DC64-4374-AD0E-8247668BC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56A7A2E-34F1-47A6-A777-463AA8AE0A2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803875C-00B8-4EFE-A26A-13BD79245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0B2D64-65BF-4944-A72C-4337D9F3AF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8F51A-6754-4C9D-B96F-E614AF5DCB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261E756-9CF0-4FDE-A8E1-CCB12E1095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A0126-BBD0-4586-8998-6C091B849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A6D331C-8CB5-43F0-85DA-27CECB074E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CEC6522-6830-468E-8045-B7C84FC2EA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897D9-7B98-4C42-A2A0-E76682A306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334225-BFBC-44CC-AF36-CEB6109603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19.5.2009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3DA57A0-95B6-4DCC-893C-DF6413C39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7.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VY_32_INOVACE_11_Předmět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tIns="73440" anchor="ctr"/>
          <a:lstStyle/>
          <a:p>
            <a:pPr algn="ctr"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 b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Předmět (</a:t>
            </a:r>
            <a:r>
              <a:rPr lang="cs-CZ" sz="4400" b="1" dirty="0" err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pt</a:t>
            </a:r>
            <a:r>
              <a:rPr lang="cs-CZ" sz="4400" b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)</a:t>
            </a:r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i, y, 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Děti si hrál___ na písku. Hříbátka se pásl___ na </a:t>
            </a:r>
          </a:p>
          <a:p>
            <a:pPr>
              <a:buNone/>
            </a:pPr>
            <a:r>
              <a:rPr lang="cs-CZ" dirty="0" smtClean="0"/>
              <a:t>louce poblíž svých matek. Všichni jsme s radostí </a:t>
            </a:r>
          </a:p>
          <a:p>
            <a:pPr>
              <a:buNone/>
            </a:pPr>
            <a:r>
              <a:rPr lang="cs-CZ" dirty="0" smtClean="0"/>
              <a:t>podíval___ na ten film, co jste nám doporučil___.</a:t>
            </a:r>
          </a:p>
          <a:p>
            <a:pPr>
              <a:buNone/>
            </a:pPr>
            <a:r>
              <a:rPr lang="cs-CZ" dirty="0" smtClean="0"/>
              <a:t>Rodiče mi koupil___ nový notebook. Holky,  </a:t>
            </a:r>
          </a:p>
          <a:p>
            <a:pPr>
              <a:buNone/>
            </a:pPr>
            <a:r>
              <a:rPr lang="cs-CZ" dirty="0" smtClean="0"/>
              <a:t>viděl___ jste ta koťátka, jak si krásně hrál___ s </a:t>
            </a:r>
          </a:p>
          <a:p>
            <a:pPr>
              <a:buNone/>
            </a:pPr>
            <a:r>
              <a:rPr lang="cs-CZ" dirty="0" smtClean="0"/>
              <a:t>klubíčky? Davy lidí se tlačil___ na náměstí, aby </a:t>
            </a:r>
          </a:p>
          <a:p>
            <a:pPr>
              <a:buNone/>
            </a:pPr>
            <a:r>
              <a:rPr lang="cs-CZ" dirty="0" smtClean="0"/>
              <a:t>alespoň na chvíli uviděl___ prezidenta. Kluci </a:t>
            </a:r>
          </a:p>
          <a:p>
            <a:pPr>
              <a:buNone/>
            </a:pPr>
            <a:r>
              <a:rPr lang="cs-CZ" dirty="0" smtClean="0"/>
              <a:t>společně vyrazil___ hrát tenis. Miminka v porodnici </a:t>
            </a:r>
          </a:p>
          <a:p>
            <a:pPr>
              <a:buNone/>
            </a:pPr>
            <a:r>
              <a:rPr lang="cs-CZ" dirty="0" smtClean="0"/>
              <a:t>plakal___.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1556792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4208" y="1556792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2420888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2420888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2852936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03648" y="328498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284984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717032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4149080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43808" y="4581128"/>
            <a:ext cx="2696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75656" y="501317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827088" y="333375"/>
            <a:ext cx="7772400" cy="893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tIns="73440" anchor="ctr"/>
          <a:lstStyle/>
          <a:p>
            <a:pPr algn="ctr"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400" b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Předmět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714348" y="5715016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755650" y="1557338"/>
            <a:ext cx="7696200" cy="3657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96192" rIns="90000" bIns="46800"/>
          <a:lstStyle/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charset="2"/>
              <a:buChar char="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Větný člen, který je závislý na slovese nebo přídavném jménu, označuje osobu, věc nebo jev, které jsou slovesným dějem zasaženy.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charset="2"/>
              <a:buChar char="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Ptáme se na něj všemi pádovými otázkami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kromě 1. a 5. pádu.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charset="2"/>
              <a:buChar char="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Bývá nejčastěji vyjádřen podstatným jménem, zájmenem a infinitivem.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0" y="333375"/>
            <a:ext cx="8964613" cy="893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tIns="73440" anchor="ctr"/>
          <a:lstStyle/>
          <a:p>
            <a:pPr algn="ctr"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200" b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Předmět </a:t>
            </a:r>
            <a:r>
              <a:rPr lang="cs-CZ" sz="4200" b="1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se vyskytuje </a:t>
            </a:r>
            <a:r>
              <a:rPr lang="cs-CZ" sz="4200" b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v těchto pádech: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755576" y="6492875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755650" y="1268413"/>
            <a:ext cx="7848600" cy="46799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96192" rIns="90000" bIns="46800"/>
          <a:lstStyle/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2. pád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Do kina jsme šli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bez Martina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3. pád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Musíš </a:t>
            </a:r>
            <a:r>
              <a:rPr lang="cs-CZ" sz="2800" dirty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mi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to zítra konečně přinést.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4. pád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V dálce vidím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postavu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6. pád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Mluvil pořád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o zvířatech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7. pád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S tebou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nechci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mít nic společného.</a:t>
            </a: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900113" y="333375"/>
            <a:ext cx="6870700" cy="9080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4520" rIns="90000" bIns="46800" anchor="b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4400" b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Předmět bývá vyjádřen: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714348" y="1285860"/>
            <a:ext cx="7696200" cy="4665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89136" rIns="90000" bIns="46800"/>
          <a:lstStyle/>
          <a:p>
            <a:pPr marL="341313" indent="-341313">
              <a:lnSpc>
                <a:spcPct val="86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podstatným jménem (nejčastěji)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Sbírali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jsme </a:t>
            </a:r>
            <a:r>
              <a:rPr lang="cs-CZ" sz="24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známky.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Pes štěkal </a:t>
            </a:r>
            <a:r>
              <a:rPr lang="cs-CZ" sz="24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sousedovi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pod okny.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přídavným jménem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Popřáli jsme </a:t>
            </a:r>
            <a:r>
              <a:rPr lang="cs-CZ" sz="24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nemocnému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6" charset="0"/>
                <a:cs typeface="Times New Roman" pitchFamily="16" charset="0"/>
              </a:rPr>
              <a:t> hodně zdraví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zájmenem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Napíšeme </a:t>
            </a:r>
            <a:r>
              <a:rPr lang="cs-CZ" sz="24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jí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infinitivem slovesa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Umíš </a:t>
            </a:r>
            <a:r>
              <a:rPr lang="cs-CZ" sz="24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kreslit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?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Font typeface="Wingdings" pitchFamily="2" charset="2"/>
              <a:buChar char="Ø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částicí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	Řekla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mi své </a:t>
            </a:r>
            <a:r>
              <a:rPr lang="cs-CZ" sz="2400" dirty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ano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</a:p>
          <a:p>
            <a:pPr marL="341313" indent="-341313">
              <a:lnSpc>
                <a:spcPct val="86000"/>
              </a:lnSpc>
              <a:spcBef>
                <a:spcPts val="6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827088" y="404813"/>
            <a:ext cx="6870700" cy="844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4520" rIns="90000" bIns="46800" anchor="b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</a:tabLst>
            </a:pPr>
            <a:r>
              <a:rPr lang="cs-CZ" sz="4400" b="1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Předmět může být:</a:t>
            </a:r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684213" y="1484313"/>
            <a:ext cx="7696200" cy="3657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131472" rIns="90000" bIns="46800"/>
          <a:lstStyle/>
          <a:p>
            <a:pPr marL="608013" indent="-608013">
              <a:lnSpc>
                <a:spcPct val="76000"/>
              </a:lnSpc>
              <a:spcBef>
                <a:spcPts val="700"/>
              </a:spcBef>
              <a:buFont typeface="Times New Roman" pitchFamily="16" charset="0"/>
              <a:buAutoNum type="alphaLcParenR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holý           </a:t>
            </a: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                     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Marcela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sbírala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jahody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b)   rozvitý        </a:t>
            </a: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                     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Marcela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sbírala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zralé jahody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 </a:t>
            </a: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800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c)   několikanásobný                                 </a:t>
            </a:r>
          </a:p>
          <a:p>
            <a:pPr marL="608013" indent="-608013">
              <a:lnSpc>
                <a:spcPct val="76000"/>
              </a:lnSpc>
              <a:spcBef>
                <a:spcPts val="700"/>
              </a:spcBef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                         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Marcela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sbírala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jahody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 </a:t>
            </a:r>
            <a:r>
              <a:rPr lang="cs-CZ" sz="2800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a </a:t>
            </a:r>
            <a:r>
              <a:rPr lang="cs-CZ" sz="2800" dirty="0" smtClean="0">
                <a:solidFill>
                  <a:srgbClr val="1A02CE"/>
                </a:solidFill>
                <a:latin typeface="Times New Roman" pitchFamily="16" charset="0"/>
                <a:cs typeface="Times New Roman" pitchFamily="16" charset="0"/>
              </a:rPr>
              <a:t>borůvky</a:t>
            </a:r>
            <a:r>
              <a:rPr lang="cs-CZ" sz="2800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.</a:t>
            </a:r>
            <a:r>
              <a:rPr lang="cs-CZ" sz="2800" dirty="0" smtClean="0">
                <a:solidFill>
                  <a:srgbClr val="000000"/>
                </a:solidFill>
                <a:latin typeface="Calibri" pitchFamily="32" charset="0"/>
                <a:cs typeface="Arial Unicode MS" charset="0"/>
              </a:rPr>
              <a:t>                </a:t>
            </a:r>
            <a:endParaRPr lang="cs-CZ" sz="2800" dirty="0">
              <a:solidFill>
                <a:srgbClr val="000000"/>
              </a:solidFill>
              <a:latin typeface="Calibri" pitchFamily="32" charset="0"/>
              <a:cs typeface="Arial Unicode MS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0" y="0"/>
            <a:ext cx="9144000" cy="10080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z="2400" b="1" i="1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4391025" y="620713"/>
            <a:ext cx="4752975" cy="158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cs-CZ" sz="2400" b="1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285720" y="785794"/>
            <a:ext cx="8429684" cy="264320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sz="3200" b="1" i="1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1) Použijte podstatná jména spolu se slovesy ve větách tak, aby byla podstatná jména předměty:</a:t>
            </a:r>
            <a: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    </a:t>
            </a:r>
            <a:endParaRPr lang="cs-CZ" sz="2400" dirty="0" smtClean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endParaRPr lang="cs-CZ" sz="2400" dirty="0" smtClean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žížalu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, motýlovi, o berušce, s ulitou, značku 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      </a:t>
            </a:r>
            <a:b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prohlíží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si, ulovil, směje se, neví, tahá se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endParaRPr lang="cs-CZ" sz="2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pic>
        <p:nvPicPr>
          <p:cNvPr id="1026" name="Picture 2" descr="C:\Documents and Settings\OEM\Local Settings\Temporary Internet Files\Content.IE5\WNG5I7C9\MC90043391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857496"/>
            <a:ext cx="1704975" cy="17049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395288" y="188913"/>
            <a:ext cx="7772400" cy="647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i="1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2) Doplňte do vět předměty a určete jejich pády: 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323850" y="1557338"/>
            <a:ext cx="8569325" cy="41036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Včera jsem četla pěknou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           .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Malý zajíček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okusoval                .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Mluvili jsme o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       .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Požádal mě o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	                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Potřebuji nové dioptrické 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Pověz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   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o Petrovi a Táně.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Na účet přišlo málo		.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Tatínek není spokojen s mými           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	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Ráda se dívám na dobrodružné  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	</a:t>
            </a:r>
            <a:r>
              <a:rPr lang="cs-CZ" sz="2400" u="sng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u="sng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Kamila si stále povídala s mým               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Mluvil o druhé světové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      . 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K svátku si přál nový           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</a:t>
            </a: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6084167" y="1484312"/>
            <a:ext cx="1008113" cy="360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knihu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7236296" y="1773238"/>
            <a:ext cx="1367954" cy="28761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stromky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7884368" y="928670"/>
            <a:ext cx="1058040" cy="41209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válce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7740650" y="4581525"/>
            <a:ext cx="1152525" cy="3603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ruku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804248" y="2708274"/>
            <a:ext cx="936402" cy="36068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brýle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7884368" y="4076700"/>
            <a:ext cx="648445" cy="3604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jí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5436095" y="2420938"/>
            <a:ext cx="1007567" cy="35999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peněz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7524328" y="3357563"/>
            <a:ext cx="1440285" cy="43147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výsledky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8" name="Rectangle 12"/>
          <p:cNvSpPr>
            <a:spLocks noChangeArrowheads="1"/>
          </p:cNvSpPr>
          <p:nvPr/>
        </p:nvSpPr>
        <p:spPr bwMode="auto">
          <a:xfrm>
            <a:off x="5940152" y="3500439"/>
            <a:ext cx="863873" cy="28860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filmy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29" name="Rectangle 13"/>
          <p:cNvSpPr>
            <a:spLocks noChangeArrowheads="1"/>
          </p:cNvSpPr>
          <p:nvPr/>
        </p:nvSpPr>
        <p:spPr bwMode="auto">
          <a:xfrm>
            <a:off x="6588224" y="5445125"/>
            <a:ext cx="1439764" cy="43214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bratrem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30" name="Rectangle 14"/>
          <p:cNvSpPr>
            <a:spLocks noChangeArrowheads="1"/>
          </p:cNvSpPr>
          <p:nvPr/>
        </p:nvSpPr>
        <p:spPr bwMode="auto">
          <a:xfrm>
            <a:off x="4929190" y="5929330"/>
            <a:ext cx="1643074" cy="431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tobě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9231" name="Rectangle 15"/>
          <p:cNvSpPr>
            <a:spLocks noChangeArrowheads="1"/>
          </p:cNvSpPr>
          <p:nvPr/>
        </p:nvSpPr>
        <p:spPr bwMode="auto">
          <a:xfrm>
            <a:off x="7380312" y="5013325"/>
            <a:ext cx="1152501" cy="359891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 algn="ctr">
              <a:lnSpc>
                <a:spcPct val="95000"/>
              </a:lnSpc>
              <a:tabLst>
                <a:tab pos="723900" algn="l"/>
              </a:tabLst>
            </a:pPr>
            <a:r>
              <a:rPr lang="cs-CZ" sz="2400" b="1" dirty="0" smtClean="0">
                <a:solidFill>
                  <a:srgbClr val="800080"/>
                </a:solidFill>
                <a:latin typeface="Times New Roman" pitchFamily="16" charset="0"/>
                <a:cs typeface="Times New Roman" pitchFamily="16" charset="0"/>
              </a:rPr>
              <a:t>mobil</a:t>
            </a:r>
            <a:endParaRPr lang="cs-CZ" sz="2400" b="1" dirty="0">
              <a:solidFill>
                <a:srgbClr val="800080"/>
              </a:solidFill>
              <a:latin typeface="Times New Roman" pitchFamily="16" charset="0"/>
              <a:cs typeface="Times New Roman" pitchFamily="16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323850" y="260350"/>
            <a:ext cx="7921625" cy="13668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3) Rozlište předměty holé, rozvité a několikanásobné,</a:t>
            </a:r>
            <a:b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    </a:t>
            </a:r>
            <a: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holé podtrhněte modře, rozvité zeleně a několikanásobné    </a:t>
            </a:r>
            <a:b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    žlutě .</a:t>
            </a:r>
          </a:p>
        </p:txBody>
      </p:sp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395536" y="1700808"/>
            <a:ext cx="8353425" cy="4176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5814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Na Pražském hradě vystavovali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také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obrazy od Picassa.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Můj bratr Tomáš má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blankytně modré oči. </a:t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Učili jsme se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o Africe.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Zahlédl Honzu i Andreu.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Často jsme na ní vzpomínali.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Adam slaví Štědrý den i svátek dohromady.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Karel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odevzdal velmi zajímavou práci z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matematiky.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Finále hokejového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zápasu v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Naganu se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zúčastnili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hokejisté českého </a:t>
            </a:r>
            <a:r>
              <a:rPr lang="cs-CZ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a </a:t>
            </a:r>
            <a:r>
              <a:rPr lang="cs-CZ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ruského národního týmu.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. 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851920" y="1916832"/>
            <a:ext cx="648072" cy="0"/>
          </a:xfrm>
          <a:prstGeom prst="line">
            <a:avLst/>
          </a:prstGeom>
          <a:ln w="412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3995936" y="2492896"/>
            <a:ext cx="360040" cy="0"/>
          </a:xfrm>
          <a:prstGeom prst="line">
            <a:avLst/>
          </a:prstGeom>
          <a:ln w="412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691680" y="2996952"/>
            <a:ext cx="792088" cy="0"/>
          </a:xfrm>
          <a:prstGeom prst="line">
            <a:avLst/>
          </a:prstGeom>
          <a:ln w="41275">
            <a:solidFill>
              <a:srgbClr val="3399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187624" y="3501008"/>
            <a:ext cx="1584176" cy="0"/>
          </a:xfrm>
          <a:prstGeom prst="line">
            <a:avLst/>
          </a:prstGeom>
          <a:ln w="412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47664" y="4005064"/>
            <a:ext cx="504056" cy="0"/>
          </a:xfrm>
          <a:prstGeom prst="line">
            <a:avLst/>
          </a:prstGeom>
          <a:ln w="41275">
            <a:solidFill>
              <a:srgbClr val="3399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195736" y="4581128"/>
            <a:ext cx="1152128" cy="0"/>
          </a:xfrm>
          <a:prstGeom prst="line">
            <a:avLst/>
          </a:prstGeom>
          <a:ln w="412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491880" y="5085184"/>
            <a:ext cx="504056" cy="0"/>
          </a:xfrm>
          <a:prstGeom prst="line">
            <a:avLst/>
          </a:prstGeom>
          <a:ln w="412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67544" y="5589240"/>
            <a:ext cx="576064" cy="0"/>
          </a:xfrm>
          <a:prstGeom prst="line">
            <a:avLst/>
          </a:prstGeom>
          <a:ln w="412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827088" y="333375"/>
            <a:ext cx="7772400" cy="893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611188" y="260350"/>
            <a:ext cx="7273925" cy="936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444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4) Spojte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uvedená rčení s tím, co znamenají,</a:t>
            </a:r>
            <a: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   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ve rčeních podtrhněte předměty:</a:t>
            </a:r>
            <a:endParaRPr lang="cs-CZ" sz="2800" b="1" i="1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683568" y="1556792"/>
            <a:ext cx="5040312" cy="42481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má pěkně nabroušený jazyk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chytat lelky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malovat čerta na zeď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mít kliku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vytrhnout trn z paty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</a:t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z komára dělat velblouda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5111750" y="1196975"/>
            <a:ext cx="4032250" cy="46085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0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nic nedělat, být duchem nepřítomný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je hádavý, hašteřivý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	</a:t>
            </a: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mít štěstí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strašit, přivolávat neštěstí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přehánět</a:t>
            </a: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r>
              <a:rPr lang="cs-CZ" sz="2400" dirty="0" smtClean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>pomoci</a:t>
            </a:r>
            <a:endParaRPr lang="cs-CZ" sz="2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sp>
        <p:nvSpPr>
          <p:cNvPr id="11270" name="Freeform 6"/>
          <p:cNvSpPr>
            <a:spLocks/>
          </p:cNvSpPr>
          <p:nvPr/>
        </p:nvSpPr>
        <p:spPr bwMode="auto">
          <a:xfrm>
            <a:off x="4283968" y="2060848"/>
            <a:ext cx="792857" cy="504552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201" y="2002"/>
              </a:cxn>
            </a:cxnLst>
            <a:rect l="0" t="0" r="r" b="b"/>
            <a:pathLst>
              <a:path w="3202" h="2003">
                <a:moveTo>
                  <a:pt x="0" y="0"/>
                </a:moveTo>
                <a:lnTo>
                  <a:pt x="3201" y="2002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1" name="Freeform 7"/>
          <p:cNvSpPr>
            <a:spLocks/>
          </p:cNvSpPr>
          <p:nvPr/>
        </p:nvSpPr>
        <p:spPr bwMode="auto">
          <a:xfrm>
            <a:off x="4140200" y="4868863"/>
            <a:ext cx="1008063" cy="647700"/>
          </a:xfrm>
          <a:custGeom>
            <a:avLst/>
            <a:gdLst/>
            <a:ahLst/>
            <a:cxnLst>
              <a:cxn ang="0">
                <a:pos x="0" y="1799"/>
              </a:cxn>
              <a:cxn ang="0">
                <a:pos x="2800" y="0"/>
              </a:cxn>
            </a:cxnLst>
            <a:rect l="0" t="0" r="r" b="b"/>
            <a:pathLst>
              <a:path w="2801" h="1800">
                <a:moveTo>
                  <a:pt x="0" y="1799"/>
                </a:moveTo>
                <a:lnTo>
                  <a:pt x="2800" y="0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2" name="Freeform 8"/>
          <p:cNvSpPr>
            <a:spLocks/>
          </p:cNvSpPr>
          <p:nvPr/>
        </p:nvSpPr>
        <p:spPr bwMode="auto">
          <a:xfrm>
            <a:off x="2411760" y="1989138"/>
            <a:ext cx="2736503" cy="647774"/>
          </a:xfrm>
          <a:custGeom>
            <a:avLst/>
            <a:gdLst/>
            <a:ahLst/>
            <a:cxnLst>
              <a:cxn ang="0">
                <a:pos x="0" y="1800"/>
              </a:cxn>
              <a:cxn ang="0">
                <a:pos x="6602" y="0"/>
              </a:cxn>
            </a:cxnLst>
            <a:rect l="0" t="0" r="r" b="b"/>
            <a:pathLst>
              <a:path w="6603" h="1801">
                <a:moveTo>
                  <a:pt x="0" y="1800"/>
                </a:moveTo>
                <a:lnTo>
                  <a:pt x="6602" y="0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3" name="Freeform 9"/>
          <p:cNvSpPr>
            <a:spLocks/>
          </p:cNvSpPr>
          <p:nvPr/>
        </p:nvSpPr>
        <p:spPr bwMode="auto">
          <a:xfrm>
            <a:off x="3347863" y="3501008"/>
            <a:ext cx="1800399" cy="575692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6403" y="1997"/>
              </a:cxn>
            </a:cxnLst>
            <a:rect l="0" t="0" r="r" b="b"/>
            <a:pathLst>
              <a:path w="6404" h="1998">
                <a:moveTo>
                  <a:pt x="0" y="0"/>
                </a:moveTo>
                <a:lnTo>
                  <a:pt x="6403" y="1997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4" name="Freeform 10"/>
          <p:cNvSpPr>
            <a:spLocks/>
          </p:cNvSpPr>
          <p:nvPr/>
        </p:nvSpPr>
        <p:spPr bwMode="auto">
          <a:xfrm>
            <a:off x="2051720" y="3212976"/>
            <a:ext cx="3168352" cy="863525"/>
          </a:xfrm>
          <a:custGeom>
            <a:avLst/>
            <a:gdLst/>
            <a:ahLst/>
            <a:cxnLst>
              <a:cxn ang="0">
                <a:pos x="0" y="1997"/>
              </a:cxn>
              <a:cxn ang="0">
                <a:pos x="6601" y="0"/>
              </a:cxn>
            </a:cxnLst>
            <a:rect l="0" t="0" r="r" b="b"/>
            <a:pathLst>
              <a:path w="6602" h="1998">
                <a:moveTo>
                  <a:pt x="0" y="1997"/>
                </a:moveTo>
                <a:lnTo>
                  <a:pt x="6601" y="0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5" name="Freeform 11"/>
          <p:cNvSpPr>
            <a:spLocks/>
          </p:cNvSpPr>
          <p:nvPr/>
        </p:nvSpPr>
        <p:spPr bwMode="auto">
          <a:xfrm>
            <a:off x="3275856" y="4797152"/>
            <a:ext cx="1873250" cy="720725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5203" y="2002"/>
              </a:cxn>
            </a:cxnLst>
            <a:rect l="0" t="0" r="r" b="b"/>
            <a:pathLst>
              <a:path w="5204" h="2003">
                <a:moveTo>
                  <a:pt x="0" y="0"/>
                </a:moveTo>
                <a:lnTo>
                  <a:pt x="5203" y="2002"/>
                </a:lnTo>
              </a:path>
            </a:pathLst>
          </a:custGeom>
          <a:noFill/>
          <a:ln w="57240">
            <a:solidFill>
              <a:srgbClr val="00FF00"/>
            </a:solidFill>
            <a:miter lim="800000"/>
            <a:headEnd/>
            <a:tailEnd type="triangle" w="med" len="med"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6" name="Freeform 12"/>
          <p:cNvSpPr>
            <a:spLocks noChangeArrowheads="1"/>
          </p:cNvSpPr>
          <p:nvPr/>
        </p:nvSpPr>
        <p:spPr bwMode="auto">
          <a:xfrm>
            <a:off x="3491880" y="2132856"/>
            <a:ext cx="792163" cy="153978"/>
          </a:xfrm>
          <a:custGeom>
            <a:avLst/>
            <a:gdLst/>
            <a:ahLst/>
            <a:cxnLst>
              <a:cxn ang="0">
                <a:pos x="2200" y="0"/>
              </a:cxn>
              <a:cxn ang="0">
                <a:pos x="0" y="0"/>
              </a:cxn>
            </a:cxnLst>
            <a:rect l="0" t="0" r="r" b="b"/>
            <a:pathLst>
              <a:path w="2201" h="1">
                <a:moveTo>
                  <a:pt x="2200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7" name="Freeform 13"/>
          <p:cNvSpPr>
            <a:spLocks noChangeArrowheads="1"/>
          </p:cNvSpPr>
          <p:nvPr/>
        </p:nvSpPr>
        <p:spPr bwMode="auto">
          <a:xfrm>
            <a:off x="1547664" y="2852936"/>
            <a:ext cx="647700" cy="1588"/>
          </a:xfrm>
          <a:custGeom>
            <a:avLst/>
            <a:gdLst/>
            <a:ahLst/>
            <a:cxnLst>
              <a:cxn ang="0">
                <a:pos x="1799" y="0"/>
              </a:cxn>
              <a:cxn ang="0">
                <a:pos x="0" y="0"/>
              </a:cxn>
            </a:cxnLst>
            <a:rect l="0" t="0" r="r" b="b"/>
            <a:pathLst>
              <a:path w="1800" h="1">
                <a:moveTo>
                  <a:pt x="1799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8" name="Freeform 14"/>
          <p:cNvSpPr>
            <a:spLocks noChangeArrowheads="1"/>
          </p:cNvSpPr>
          <p:nvPr/>
        </p:nvSpPr>
        <p:spPr bwMode="auto">
          <a:xfrm flipV="1">
            <a:off x="1763689" y="3501008"/>
            <a:ext cx="720080" cy="72008"/>
          </a:xfrm>
          <a:custGeom>
            <a:avLst/>
            <a:gdLst/>
            <a:ahLst/>
            <a:cxnLst>
              <a:cxn ang="0">
                <a:pos x="2201" y="0"/>
              </a:cxn>
              <a:cxn ang="0">
                <a:pos x="0" y="0"/>
              </a:cxn>
            </a:cxnLst>
            <a:rect l="0" t="0" r="r" b="b"/>
            <a:pathLst>
              <a:path w="2202" h="1">
                <a:moveTo>
                  <a:pt x="2201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79" name="Freeform 15"/>
          <p:cNvSpPr>
            <a:spLocks noChangeArrowheads="1"/>
          </p:cNvSpPr>
          <p:nvPr/>
        </p:nvSpPr>
        <p:spPr bwMode="auto">
          <a:xfrm>
            <a:off x="1187624" y="4221088"/>
            <a:ext cx="720080" cy="72008"/>
          </a:xfrm>
          <a:custGeom>
            <a:avLst/>
            <a:gdLst/>
            <a:ahLst/>
            <a:cxnLst>
              <a:cxn ang="0">
                <a:pos x="2601" y="0"/>
              </a:cxn>
              <a:cxn ang="0">
                <a:pos x="0" y="0"/>
              </a:cxn>
            </a:cxnLst>
            <a:rect l="0" t="0" r="r" b="b"/>
            <a:pathLst>
              <a:path w="2602" h="1">
                <a:moveTo>
                  <a:pt x="2601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80" name="Freeform 16"/>
          <p:cNvSpPr>
            <a:spLocks noChangeArrowheads="1"/>
          </p:cNvSpPr>
          <p:nvPr/>
        </p:nvSpPr>
        <p:spPr bwMode="auto">
          <a:xfrm>
            <a:off x="2051720" y="4897756"/>
            <a:ext cx="360040" cy="45719"/>
          </a:xfrm>
          <a:custGeom>
            <a:avLst/>
            <a:gdLst/>
            <a:ahLst/>
            <a:cxnLst>
              <a:cxn ang="0">
                <a:pos x="4401" y="0"/>
              </a:cxn>
              <a:cxn ang="0">
                <a:pos x="0" y="0"/>
              </a:cxn>
            </a:cxnLst>
            <a:rect l="0" t="0" r="r" b="b"/>
            <a:pathLst>
              <a:path w="4402" h="1">
                <a:moveTo>
                  <a:pt x="4401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1281" name="Freeform 17"/>
          <p:cNvSpPr>
            <a:spLocks noChangeArrowheads="1"/>
          </p:cNvSpPr>
          <p:nvPr/>
        </p:nvSpPr>
        <p:spPr bwMode="auto">
          <a:xfrm>
            <a:off x="755576" y="5661248"/>
            <a:ext cx="1224136" cy="72008"/>
          </a:xfrm>
          <a:custGeom>
            <a:avLst/>
            <a:gdLst/>
            <a:ahLst/>
            <a:cxnLst>
              <a:cxn ang="0">
                <a:pos x="1398" y="0"/>
              </a:cxn>
              <a:cxn ang="0">
                <a:pos x="0" y="0"/>
              </a:cxn>
            </a:cxnLst>
            <a:rect l="0" t="0" r="r" b="b"/>
            <a:pathLst>
              <a:path w="1399" h="1">
                <a:moveTo>
                  <a:pt x="1398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1" name="Freeform 17"/>
          <p:cNvSpPr>
            <a:spLocks noChangeArrowheads="1"/>
          </p:cNvSpPr>
          <p:nvPr/>
        </p:nvSpPr>
        <p:spPr bwMode="auto">
          <a:xfrm flipV="1">
            <a:off x="2627784" y="5589240"/>
            <a:ext cx="1224136" cy="72008"/>
          </a:xfrm>
          <a:custGeom>
            <a:avLst/>
            <a:gdLst/>
            <a:ahLst/>
            <a:cxnLst>
              <a:cxn ang="0">
                <a:pos x="1398" y="0"/>
              </a:cxn>
              <a:cxn ang="0">
                <a:pos x="0" y="0"/>
              </a:cxn>
            </a:cxnLst>
            <a:rect l="0" t="0" r="r" b="b"/>
            <a:pathLst>
              <a:path w="1399" h="1">
                <a:moveTo>
                  <a:pt x="1398" y="0"/>
                </a:moveTo>
                <a:lnTo>
                  <a:pt x="0" y="0"/>
                </a:lnTo>
              </a:path>
            </a:pathLst>
          </a:custGeom>
          <a:noFill/>
          <a:ln w="3816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25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30" dur="2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35" dur="2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40" dur="2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45" dur="2000"/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50" dur="2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3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0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3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0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w/2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0" grpId="0" animBg="1"/>
      <p:bldP spid="11271" grpId="0" animBg="1"/>
      <p:bldP spid="11272" grpId="0" animBg="1"/>
      <p:bldP spid="11273" grpId="0" animBg="1"/>
      <p:bldP spid="11274" grpId="0" animBg="1"/>
      <p:bldP spid="11275" grpId="0" animBg="1"/>
      <p:bldP spid="11276" grpId="0" animBg="1"/>
      <p:bldP spid="11277" grpId="0" animBg="1"/>
      <p:bldP spid="11278" grpId="0" animBg="1"/>
      <p:bldP spid="11279" grpId="0" animBg="1"/>
      <p:bldP spid="11280" grpId="0" animBg="1"/>
      <p:bldP spid="11281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3851920" y="4437112"/>
            <a:ext cx="7920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915816" y="3717032"/>
            <a:ext cx="4320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63688" y="3789040"/>
            <a:ext cx="36004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96336" y="3356992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99592" y="3356992"/>
            <a:ext cx="5760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067944" y="2636912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95" name="Text Box 7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1200" i="1" dirty="0" smtClean="0">
                <a:solidFill>
                  <a:srgbClr val="898989"/>
                </a:solidFill>
                <a:latin typeface="Calibri" pitchFamily="32" charset="0"/>
                <a:cs typeface="Arial Unicode MS" charset="0"/>
              </a:rPr>
              <a:t>Do</a:t>
            </a: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323850" y="188913"/>
            <a:ext cx="7772400" cy="620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444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5) Vyhledejte a vyznačte </a:t>
            </a:r>
            <a:r>
              <a:rPr lang="cs-CZ" sz="2800" b="1" i="1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v ukázce předměty</a:t>
            </a:r>
            <a:r>
              <a:rPr lang="cs-CZ" sz="2800" b="1" i="1" dirty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:</a:t>
            </a:r>
          </a:p>
        </p:txBody>
      </p:sp>
      <p:sp>
        <p:nvSpPr>
          <p:cNvPr id="12297" name="Rectangle 9"/>
          <p:cNvSpPr>
            <a:spLocks noChangeArrowheads="1"/>
          </p:cNvSpPr>
          <p:nvPr/>
        </p:nvSpPr>
        <p:spPr bwMode="auto">
          <a:xfrm>
            <a:off x="395288" y="1125538"/>
            <a:ext cx="8137525" cy="53276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61920" rIns="90000" bIns="46800" anchor="ctr"/>
          <a:lstStyle/>
          <a:p>
            <a: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Times New Roman" pitchFamily="16" charset="0"/>
                <a:cs typeface="Arial Unicode MS" charset="0"/>
              </a:rPr>
            </a:br>
            <a:endParaRPr lang="cs-CZ" sz="2400" dirty="0">
              <a:solidFill>
                <a:srgbClr val="000000"/>
              </a:solidFill>
              <a:latin typeface="Times New Roman" pitchFamily="16" charset="0"/>
              <a:cs typeface="Arial Unicode MS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1484784"/>
            <a:ext cx="874846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tx1"/>
                </a:solidFill>
              </a:rPr>
              <a:t>Fantastický objev</a:t>
            </a:r>
            <a:endParaRPr lang="cs-CZ" sz="2400" b="1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Žáci Kopyto a </a:t>
            </a:r>
            <a:r>
              <a:rPr lang="cs-CZ" sz="2400" dirty="0" err="1" smtClean="0">
                <a:solidFill>
                  <a:schemeClr val="tx1"/>
                </a:solidFill>
              </a:rPr>
              <a:t>Mňouk</a:t>
            </a:r>
            <a:r>
              <a:rPr lang="cs-CZ" sz="2400" dirty="0" smtClean="0">
                <a:solidFill>
                  <a:schemeClr val="tx1"/>
                </a:solidFill>
              </a:rPr>
              <a:t> se sešli už brzy odpoledne u Sázavy.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"Kastelán Štětka je marod," řekl Kopyto významně, "říkala Štětková, že má takového housera, že se nemůže ani pohnout."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"To ho strašně lituju," pravil </a:t>
            </a:r>
            <a:r>
              <a:rPr lang="cs-CZ" sz="2400" dirty="0" err="1" smtClean="0">
                <a:solidFill>
                  <a:schemeClr val="tx1"/>
                </a:solidFill>
              </a:rPr>
              <a:t>Mňouk</a:t>
            </a:r>
            <a:r>
              <a:rPr lang="cs-CZ" sz="2400" dirty="0" smtClean="0">
                <a:solidFill>
                  <a:schemeClr val="tx1"/>
                </a:solidFill>
              </a:rPr>
              <a:t> a smutně pokýval hlavou.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"Neříkám to, abys ho litoval," pokračoval Kopyto, "ale aby sis uvědomil, že tím pádem vstup do podzemí je volný. Štětka leží a Štětková se točí kolem něho, takže …</a:t>
            </a:r>
          </a:p>
          <a:p>
            <a:pPr algn="r"/>
            <a:endParaRPr lang="cs-CZ" dirty="0" smtClean="0">
              <a:solidFill>
                <a:schemeClr val="tx1"/>
              </a:solidFill>
            </a:endParaRPr>
          </a:p>
          <a:p>
            <a:pPr algn="r"/>
            <a:r>
              <a:rPr lang="cs-CZ" sz="1400" dirty="0" smtClean="0">
                <a:solidFill>
                  <a:schemeClr val="tx1"/>
                </a:solidFill>
              </a:rPr>
              <a:t>Z knihy M. </a:t>
            </a:r>
            <a:r>
              <a:rPr lang="cs-CZ" sz="1400" dirty="0" err="1" smtClean="0">
                <a:solidFill>
                  <a:schemeClr val="tx1"/>
                </a:solidFill>
              </a:rPr>
              <a:t>Švandrlíka</a:t>
            </a:r>
            <a:r>
              <a:rPr lang="cs-CZ" sz="1400" dirty="0" smtClean="0">
                <a:solidFill>
                  <a:schemeClr val="tx1"/>
                </a:solidFill>
              </a:rPr>
              <a:t> (Neuvěřitelné příhody žáků Kopyta a </a:t>
            </a:r>
            <a:r>
              <a:rPr lang="cs-CZ" sz="1400" dirty="0" err="1" smtClean="0">
                <a:solidFill>
                  <a:schemeClr val="tx1"/>
                </a:solidFill>
              </a:rPr>
              <a:t>Mňouka</a:t>
            </a:r>
            <a:r>
              <a:rPr lang="cs-CZ" sz="1400" dirty="0" smtClean="0">
                <a:solidFill>
                  <a:schemeClr val="tx1"/>
                </a:solidFill>
              </a:rPr>
              <a:t>)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-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7" grpId="0" animBg="1"/>
      <p:bldP spid="16" grpId="0" animBg="1"/>
      <p:bldP spid="15" grpId="0" animBg="1"/>
      <p:bldP spid="14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3789040"/>
          <a:ext cx="4104454" cy="2593062"/>
        </p:xfrm>
        <a:graphic>
          <a:graphicData uri="http://schemas.openxmlformats.org/drawingml/2006/table">
            <a:tbl>
              <a:tblPr/>
              <a:tblGrid>
                <a:gridCol w="373132"/>
                <a:gridCol w="373132"/>
                <a:gridCol w="373132"/>
                <a:gridCol w="405844"/>
                <a:gridCol w="340422"/>
                <a:gridCol w="373132"/>
                <a:gridCol w="373132"/>
                <a:gridCol w="373132"/>
                <a:gridCol w="373132"/>
                <a:gridCol w="373132"/>
                <a:gridCol w="373132"/>
              </a:tblGrid>
              <a:tr h="432177"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177"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7"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7"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32177"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177"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1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611560" y="280158"/>
            <a:ext cx="7200800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6) Vyhledejte </a:t>
            </a:r>
            <a:r>
              <a:rPr lang="cs-CZ" sz="2400" b="1" i="1" dirty="0" smtClean="0">
                <a:solidFill>
                  <a:srgbClr val="000000"/>
                </a:solidFill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holé </a:t>
            </a:r>
            <a:r>
              <a:rPr kumimoji="0" lang="cs-CZ" sz="2400" b="1" i="1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předměty a</a:t>
            </a:r>
            <a:r>
              <a:rPr kumimoji="0" lang="cs-CZ" sz="2400" b="1" i="1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 doplňte do křížovky.</a:t>
            </a:r>
            <a:endParaRPr kumimoji="0" lang="cs-CZ" sz="2400" b="1" i="1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To ještě nikdo neviděl.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Rád poslouchám hudbu.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Myslivec zastřelil jelena.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Je podobná své matce.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Tvým trikům nikdo nerozumí.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Má zakázáno pít.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3068960"/>
            <a:ext cx="432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4860032" y="3717032"/>
          <a:ext cx="3960442" cy="2808312"/>
        </p:xfrm>
        <a:graphic>
          <a:graphicData uri="http://schemas.openxmlformats.org/drawingml/2006/table">
            <a:tbl>
              <a:tblPr/>
              <a:tblGrid>
                <a:gridCol w="360040"/>
                <a:gridCol w="360040"/>
                <a:gridCol w="360040"/>
                <a:gridCol w="391604"/>
                <a:gridCol w="328478"/>
                <a:gridCol w="360040"/>
                <a:gridCol w="360040"/>
                <a:gridCol w="360040"/>
                <a:gridCol w="360040"/>
                <a:gridCol w="360040"/>
                <a:gridCol w="360040"/>
              </a:tblGrid>
              <a:tr h="468052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O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H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B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U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J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E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R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K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Ů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P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Í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642938" y="6356350"/>
            <a:ext cx="7572375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 algn="ctr">
              <a:lnSpc>
                <a:spcPct val="102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1200" i="1" dirty="0">
              <a:solidFill>
                <a:srgbClr val="898989"/>
              </a:solidFill>
              <a:latin typeface="Calibri" pitchFamily="32" charset="0"/>
              <a:cs typeface="Arial Unicode MS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95536" y="476250"/>
            <a:ext cx="7992887" cy="844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74520" rIns="90000" bIns="46800" anchor="b"/>
          <a:lstStyle/>
          <a:p>
            <a: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4400" b="1" dirty="0" smtClean="0">
                <a:solidFill>
                  <a:srgbClr val="000000"/>
                </a:solidFill>
                <a:latin typeface="Times New Roman" pitchFamily="16" charset="0"/>
                <a:cs typeface="Times New Roman" pitchFamily="16" charset="0"/>
              </a:rPr>
              <a:t>Domácí úkol:</a:t>
            </a:r>
            <a:endParaRPr lang="cs-CZ" sz="4400" b="1" dirty="0">
              <a:solidFill>
                <a:srgbClr val="000000"/>
              </a:solidFill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72816"/>
            <a:ext cx="59766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Cvičení 1 na straně 100.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441</TotalTime>
  <Words>398</Words>
  <Application>Microsoft Office PowerPoint</Application>
  <PresentationFormat>Předvádění na obrazovce (4:3)</PresentationFormat>
  <Paragraphs>147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Snímek 2</vt:lpstr>
      <vt:lpstr>Doplňte i, y, a: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Předmět</dc:title>
  <dc:creator>Radek Štěpán</dc:creator>
  <dc:description>Dostupné z Metodického portálu www.rvp.cz, ISSN: 1802-4785, financovaného z ESF a státního rozpočtu ČR. Provozováno Výzkumným ústavem pedagogickým v Praze.</dc:description>
  <cp:lastModifiedBy>Martina</cp:lastModifiedBy>
  <cp:revision>42</cp:revision>
  <cp:lastPrinted>1601-01-01T00:00:00Z</cp:lastPrinted>
  <dcterms:created xsi:type="dcterms:W3CDTF">2009-04-15T14:34:03Z</dcterms:created>
  <dcterms:modified xsi:type="dcterms:W3CDTF">2011-08-31T12:05:38Z</dcterms:modified>
</cp:coreProperties>
</file>