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sldIdLst>
    <p:sldId id="268" r:id="rId2"/>
    <p:sldId id="263" r:id="rId3"/>
    <p:sldId id="259" r:id="rId4"/>
    <p:sldId id="265" r:id="rId5"/>
    <p:sldId id="261" r:id="rId6"/>
    <p:sldId id="262" r:id="rId7"/>
    <p:sldId id="264" r:id="rId8"/>
    <p:sldId id="267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</p:showPr>
  <p:clrMru>
    <a:srgbClr val="66CCFF"/>
    <a:srgbClr val="BFD6DF"/>
    <a:srgbClr val="AECBD6"/>
    <a:srgbClr val="CC0066"/>
    <a:srgbClr val="CC6600"/>
    <a:srgbClr val="A50021"/>
    <a:srgbClr val="800000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36" autoAdjust="0"/>
  </p:normalViewPr>
  <p:slideViewPr>
    <p:cSldViewPr>
      <p:cViewPr varScale="1">
        <p:scale>
          <a:sx n="47" d="100"/>
          <a:sy n="47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 descr="Canvas"/>
          <p:cNvSpPr>
            <a:spLocks noChangeArrowheads="1"/>
          </p:cNvSpPr>
          <p:nvPr/>
        </p:nvSpPr>
        <p:spPr bwMode="white">
          <a:xfrm>
            <a:off x="528638" y="201613"/>
            <a:ext cx="8397875" cy="6467475"/>
          </a:xfrm>
          <a:prstGeom prst="rect">
            <a:avLst/>
          </a:prstGeom>
          <a:blipFill dpi="0" rotWithShape="0">
            <a:blip r:embed="rId2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/>
          </a:p>
        </p:txBody>
      </p:sp>
      <p:pic>
        <p:nvPicPr>
          <p:cNvPr id="30723" name="Picture 3" descr="minispi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ltGray">
          <a:xfrm>
            <a:off x="0" y="50800"/>
            <a:ext cx="1181100" cy="4286250"/>
          </a:xfrm>
          <a:prstGeom prst="rect">
            <a:avLst/>
          </a:prstGeom>
          <a:noFill/>
        </p:spPr>
      </p:pic>
      <p:sp>
        <p:nvSpPr>
          <p:cNvPr id="30724" name="Rectangle 4" descr="Canvas"/>
          <p:cNvSpPr>
            <a:spLocks noChangeArrowheads="1"/>
          </p:cNvSpPr>
          <p:nvPr/>
        </p:nvSpPr>
        <p:spPr bwMode="white">
          <a:xfrm>
            <a:off x="596900" y="4130675"/>
            <a:ext cx="1041400" cy="457200"/>
          </a:xfrm>
          <a:prstGeom prst="rect">
            <a:avLst/>
          </a:prstGeom>
          <a:blipFill dpi="0" rotWithShape="0">
            <a:blip r:embed="rId2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pic>
        <p:nvPicPr>
          <p:cNvPr id="30725" name="Picture 5" descr="minispir"/>
          <p:cNvPicPr>
            <a:picLocks noChangeAspect="1" noChangeArrowheads="1"/>
          </p:cNvPicPr>
          <p:nvPr/>
        </p:nvPicPr>
        <p:blipFill>
          <a:blip r:embed="rId3" cstate="print"/>
          <a:srcRect t="39999"/>
          <a:stretch>
            <a:fillRect/>
          </a:stretch>
        </p:blipFill>
        <p:spPr bwMode="ltGray">
          <a:xfrm>
            <a:off x="0" y="4222750"/>
            <a:ext cx="1181100" cy="2571750"/>
          </a:xfrm>
          <a:prstGeom prst="rect">
            <a:avLst/>
          </a:prstGeom>
          <a:noFill/>
        </p:spPr>
      </p:pic>
      <p:sp>
        <p:nvSpPr>
          <p:cNvPr id="30726" name="Rectangle 6"/>
          <p:cNvSpPr>
            <a:spLocks noGrp="1" noChangeArrowheads="1"/>
          </p:cNvSpPr>
          <p:nvPr>
            <p:ph type="ctrTitle"/>
          </p:nvPr>
        </p:nvSpPr>
        <p:spPr>
          <a:xfrm>
            <a:off x="914400" y="20574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625600" y="3886200"/>
            <a:ext cx="6400800" cy="177165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0728" name="Rectangle 8"/>
          <p:cNvSpPr>
            <a:spLocks noGrp="1" noChangeArrowheads="1"/>
          </p:cNvSpPr>
          <p:nvPr>
            <p:ph type="dt" sz="quarter" idx="2"/>
          </p:nvPr>
        </p:nvSpPr>
        <p:spPr>
          <a:xfrm>
            <a:off x="1084263" y="60960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29" name="Rectangle 9"/>
          <p:cNvSpPr>
            <a:spLocks noGrp="1" noChangeArrowheads="1"/>
          </p:cNvSpPr>
          <p:nvPr>
            <p:ph type="ftr" sz="quarter" idx="3"/>
          </p:nvPr>
        </p:nvSpPr>
        <p:spPr>
          <a:xfrm>
            <a:off x="3522663" y="60960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951663" y="60960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E0A8E804-7FDB-4169-B4CB-FABF76A94A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B6D54-19B6-4230-BD38-E0DE711AF0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1E83CE-3489-4BA5-8BA4-C01AC2CA82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752600"/>
            <a:ext cx="37338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53000" y="1752600"/>
            <a:ext cx="37338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64CAB5-C2E0-4737-B2E7-F431C183EC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D87E45-B79F-4DAB-B2B6-2A07D1BB134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B68C6B-6D47-4998-8B49-4217530D70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89E9ED-E3A7-4A75-B3F6-12C23233050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0C6A3D-CF4E-4C34-99F0-9E26FBBAB0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551097-92AA-4A78-8778-3E14297F9B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509C5F-7AB4-409E-9C2B-F5483A9DF5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81000"/>
            <a:ext cx="55626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02F1BA-9275-422E-A030-38729568A2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066800" y="381000"/>
            <a:ext cx="76200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66800" y="17526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53000" y="17526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066800" y="3886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953000" y="3886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1014413" y="6107113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452813" y="610711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881813" y="6107113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E32EB46-DCB4-41FC-9131-4E5D1C671B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solidFill>
          <a:srgbClr val="906D58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ltGray">
          <a:xfrm>
            <a:off x="609600" y="228600"/>
            <a:ext cx="8239125" cy="6391275"/>
          </a:xfrm>
          <a:prstGeom prst="rect">
            <a:avLst/>
          </a:prstGeom>
          <a:solidFill>
            <a:srgbClr val="EDE7E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29699" name="Line 3"/>
          <p:cNvSpPr>
            <a:spLocks noChangeShapeType="1"/>
          </p:cNvSpPr>
          <p:nvPr/>
        </p:nvSpPr>
        <p:spPr bwMode="ltGray">
          <a:xfrm>
            <a:off x="1016000" y="1600200"/>
            <a:ext cx="7670800" cy="0"/>
          </a:xfrm>
          <a:prstGeom prst="line">
            <a:avLst/>
          </a:prstGeom>
          <a:noFill/>
          <a:ln w="31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9700" name="Picture 4" descr="minispir"/>
          <p:cNvPicPr>
            <a:picLocks noChangeAspect="1" noChangeArrowheads="1"/>
          </p:cNvPicPr>
          <p:nvPr/>
        </p:nvPicPr>
        <p:blipFill>
          <a:blip r:embed="rId14" cstate="print"/>
          <a:srcRect b="5333"/>
          <a:stretch>
            <a:fillRect/>
          </a:stretch>
        </p:blipFill>
        <p:spPr bwMode="ltGray">
          <a:xfrm>
            <a:off x="0" y="50800"/>
            <a:ext cx="1181100" cy="4057650"/>
          </a:xfrm>
          <a:prstGeom prst="rect">
            <a:avLst/>
          </a:prstGeom>
          <a:noFill/>
        </p:spPr>
      </p:pic>
      <p:pic>
        <p:nvPicPr>
          <p:cNvPr id="29701" name="Picture 5" descr="minispir"/>
          <p:cNvPicPr>
            <a:picLocks noChangeAspect="1" noChangeArrowheads="1"/>
          </p:cNvPicPr>
          <p:nvPr/>
        </p:nvPicPr>
        <p:blipFill>
          <a:blip r:embed="rId14" cstate="print"/>
          <a:srcRect t="39999"/>
          <a:stretch>
            <a:fillRect/>
          </a:stretch>
        </p:blipFill>
        <p:spPr bwMode="ltGray">
          <a:xfrm>
            <a:off x="0" y="4222750"/>
            <a:ext cx="1181100" cy="2571750"/>
          </a:xfrm>
          <a:prstGeom prst="rect">
            <a:avLst/>
          </a:prstGeom>
          <a:noFill/>
        </p:spPr>
      </p:pic>
      <p:sp>
        <p:nvSpPr>
          <p:cNvPr id="2970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620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752600"/>
            <a:ext cx="76200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14413" y="6107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2970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52813" y="610711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81813" y="6107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E63D9E1-E3DC-430F-8916-5D696CA4DBE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VY_32_INOVACE_13_PU místa,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času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, způsobu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, míry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Příslovečné určení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PU místa</a:t>
            </a:r>
          </a:p>
          <a:p>
            <a:r>
              <a:rPr lang="cs-CZ" dirty="0" smtClean="0"/>
              <a:t>PU času</a:t>
            </a:r>
          </a:p>
          <a:p>
            <a:r>
              <a:rPr lang="cs-CZ" dirty="0" smtClean="0"/>
              <a:t>PU způsobu a míry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cap="all" dirty="0" smtClean="0">
                <a:solidFill>
                  <a:srgbClr val="332D15"/>
                </a:solidFill>
              </a:rPr>
              <a:t>Příslovečné určení</a:t>
            </a:r>
            <a:endParaRPr lang="cs-CZ" cap="all" dirty="0">
              <a:solidFill>
                <a:srgbClr val="332D15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143000" y="1905000"/>
            <a:ext cx="7620000" cy="4525963"/>
          </a:xfrm>
          <a:noFill/>
        </p:spPr>
        <p:txBody>
          <a:bodyPr/>
          <a:lstStyle/>
          <a:p>
            <a:pPr algn="just"/>
            <a:r>
              <a:rPr lang="cs-CZ" sz="2800" dirty="0"/>
              <a:t>p</a:t>
            </a:r>
            <a:r>
              <a:rPr lang="cs-CZ" sz="2800" dirty="0" smtClean="0"/>
              <a:t>atří mezi rozvíjející větné členy</a:t>
            </a:r>
          </a:p>
          <a:p>
            <a:pPr algn="just"/>
            <a:r>
              <a:rPr lang="cs-CZ" sz="2800" dirty="0"/>
              <a:t>r</a:t>
            </a:r>
            <a:r>
              <a:rPr lang="cs-CZ" sz="2800" dirty="0" smtClean="0"/>
              <a:t>ozvíjí 	sloveso: </a:t>
            </a:r>
            <a:r>
              <a:rPr lang="cs-CZ" sz="2800" i="1" u="sng" dirty="0" smtClean="0"/>
              <a:t>šel</a:t>
            </a:r>
            <a:r>
              <a:rPr lang="cs-CZ" sz="2800" dirty="0" smtClean="0"/>
              <a:t> </a:t>
            </a:r>
            <a:r>
              <a:rPr lang="cs-CZ" sz="2800" i="1" dirty="0" smtClean="0">
                <a:solidFill>
                  <a:srgbClr val="0070C0"/>
                </a:solidFill>
              </a:rPr>
              <a:t>na nákup</a:t>
            </a:r>
          </a:p>
          <a:p>
            <a:pPr algn="just">
              <a:buNone/>
            </a:pPr>
            <a:r>
              <a:rPr lang="cs-CZ" sz="2800" i="1" dirty="0">
                <a:solidFill>
                  <a:srgbClr val="0070C0"/>
                </a:solidFill>
              </a:rPr>
              <a:t>	</a:t>
            </a:r>
            <a:r>
              <a:rPr lang="cs-CZ" sz="2800" i="1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přídavné jméno: </a:t>
            </a:r>
          </a:p>
          <a:p>
            <a:pPr algn="just">
              <a:buNone/>
            </a:pPr>
            <a:r>
              <a:rPr lang="cs-CZ" sz="2800" i="1" dirty="0">
                <a:solidFill>
                  <a:srgbClr val="0070C0"/>
                </a:solidFill>
              </a:rPr>
              <a:t>	</a:t>
            </a:r>
            <a:r>
              <a:rPr lang="cs-CZ" sz="2800" i="1" dirty="0" smtClean="0">
                <a:solidFill>
                  <a:srgbClr val="0070C0"/>
                </a:solidFill>
              </a:rPr>
              <a:t>		</a:t>
            </a:r>
            <a:r>
              <a:rPr lang="cs-CZ" sz="2800" dirty="0" smtClean="0"/>
              <a:t>příslovce: </a:t>
            </a:r>
            <a:r>
              <a:rPr lang="cs-CZ" sz="2800" i="1" u="sng" dirty="0" smtClean="0"/>
              <a:t>velmi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0070C0"/>
                </a:solidFill>
              </a:rPr>
              <a:t>mnoho</a:t>
            </a:r>
          </a:p>
          <a:p>
            <a:pPr algn="just"/>
            <a:r>
              <a:rPr lang="cs-CZ" sz="2800" dirty="0"/>
              <a:t>u</a:t>
            </a:r>
            <a:r>
              <a:rPr lang="cs-CZ" sz="2800" dirty="0" smtClean="0"/>
              <a:t>rčuje okolnosti, za kterých děj probíhá</a:t>
            </a:r>
          </a:p>
          <a:p>
            <a:pPr algn="just"/>
            <a:r>
              <a:rPr lang="cs-CZ" sz="2800" dirty="0"/>
              <a:t>b</a:t>
            </a:r>
            <a:r>
              <a:rPr lang="cs-CZ" sz="2800" dirty="0" smtClean="0"/>
              <a:t>ývá vyjádřeno: 	příslovcem</a:t>
            </a:r>
          </a:p>
          <a:p>
            <a:pPr algn="just">
              <a:buNone/>
            </a:pPr>
            <a:r>
              <a:rPr lang="cs-CZ" sz="2800" dirty="0"/>
              <a:t>	</a:t>
            </a:r>
            <a:r>
              <a:rPr lang="cs-CZ" sz="2800" dirty="0" smtClean="0"/>
              <a:t>			podstatným jménem</a:t>
            </a:r>
          </a:p>
          <a:p>
            <a:pPr algn="just"/>
            <a:endParaRPr lang="cs-CZ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Organization Chart 3"/>
          <p:cNvGrpSpPr>
            <a:grpSpLocks noChangeAspect="1"/>
          </p:cNvGrpSpPr>
          <p:nvPr/>
        </p:nvGrpSpPr>
        <p:grpSpPr bwMode="auto">
          <a:xfrm>
            <a:off x="539552" y="2996952"/>
            <a:ext cx="8352928" cy="2638772"/>
            <a:chOff x="240" y="1575"/>
            <a:chExt cx="2900" cy="1170"/>
          </a:xfrm>
        </p:grpSpPr>
        <p:cxnSp>
          <p:nvCxnSpPr>
            <p:cNvPr id="1028" name="_s1028"/>
            <p:cNvCxnSpPr>
              <a:cxnSpLocks noChangeShapeType="1"/>
              <a:stCxn id="14" idx="0"/>
              <a:endCxn id="13" idx="2"/>
            </p:cNvCxnSpPr>
            <p:nvPr/>
          </p:nvCxnSpPr>
          <p:spPr bwMode="auto">
            <a:xfrm rot="16200000">
              <a:off x="2632" y="2380"/>
              <a:ext cx="153" cy="1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029" name="_s1029"/>
            <p:cNvCxnSpPr>
              <a:cxnSpLocks noChangeShapeType="1"/>
              <a:stCxn id="13" idx="0"/>
              <a:endCxn id="10" idx="2"/>
            </p:cNvCxnSpPr>
            <p:nvPr/>
          </p:nvCxnSpPr>
          <p:spPr bwMode="auto">
            <a:xfrm rot="16200000" flipV="1">
              <a:off x="2123" y="1430"/>
              <a:ext cx="153" cy="1018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000000"/>
              </a:solidFill>
              <a:miter lim="800000"/>
              <a:headEnd/>
              <a:tailEnd/>
            </a:ln>
          </p:spPr>
        </p:cxnSp>
        <p:cxnSp>
          <p:nvCxnSpPr>
            <p:cNvPr id="1030" name="_s1030"/>
            <p:cNvCxnSpPr>
              <a:cxnSpLocks noChangeShapeType="1"/>
              <a:stCxn id="12" idx="0"/>
              <a:endCxn id="10" idx="2"/>
            </p:cNvCxnSpPr>
            <p:nvPr/>
          </p:nvCxnSpPr>
          <p:spPr bwMode="auto">
            <a:xfrm rot="5400000" flipH="1" flipV="1">
              <a:off x="1614" y="1940"/>
              <a:ext cx="153" cy="1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1031" name="_s1031"/>
            <p:cNvCxnSpPr>
              <a:cxnSpLocks noChangeShapeType="1"/>
              <a:stCxn id="11" idx="0"/>
              <a:endCxn id="10" idx="2"/>
            </p:cNvCxnSpPr>
            <p:nvPr/>
          </p:nvCxnSpPr>
          <p:spPr bwMode="auto">
            <a:xfrm rot="5400000" flipH="1" flipV="1">
              <a:off x="1104" y="1430"/>
              <a:ext cx="153" cy="1018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rgbClr val="000000"/>
              </a:solidFill>
              <a:miter lim="800000"/>
              <a:headEnd/>
              <a:tailEnd/>
            </a:ln>
          </p:spPr>
        </p:cxnSp>
        <p:sp>
          <p:nvSpPr>
            <p:cNvPr id="10" name="_s1032"/>
            <p:cNvSpPr>
              <a:spLocks noChangeArrowheads="1"/>
            </p:cNvSpPr>
            <p:nvPr/>
          </p:nvSpPr>
          <p:spPr bwMode="auto">
            <a:xfrm>
              <a:off x="1115" y="1575"/>
              <a:ext cx="1150" cy="288"/>
            </a:xfrm>
            <a:prstGeom prst="roundRect">
              <a:avLst>
                <a:gd name="adj" fmla="val 16667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30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charset="0"/>
                  <a:cs typeface="Arial" charset="0"/>
                </a:rPr>
                <a:t>Všichni vyrazili</a:t>
              </a:r>
              <a:endParaRPr kumimoji="0" lang="cs-CZ" sz="3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endParaRPr>
            </a:p>
          </p:txBody>
        </p:sp>
        <p:sp>
          <p:nvSpPr>
            <p:cNvPr id="11" name="_s1033"/>
            <p:cNvSpPr>
              <a:spLocks noChangeArrowheads="1"/>
            </p:cNvSpPr>
            <p:nvPr/>
          </p:nvSpPr>
          <p:spPr bwMode="auto">
            <a:xfrm>
              <a:off x="240" y="2016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43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charset="0"/>
                  <a:cs typeface="Arial" charset="0"/>
                </a:rPr>
                <a:t>Kam?</a:t>
              </a:r>
              <a:endPara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endParaRPr>
            </a:p>
          </p:txBody>
        </p:sp>
        <p:sp>
          <p:nvSpPr>
            <p:cNvPr id="12" name="_s1034"/>
            <p:cNvSpPr>
              <a:spLocks noChangeArrowheads="1"/>
            </p:cNvSpPr>
            <p:nvPr/>
          </p:nvSpPr>
          <p:spPr bwMode="auto">
            <a:xfrm>
              <a:off x="1258" y="2016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43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charset="0"/>
                  <a:cs typeface="Arial" charset="0"/>
                </a:rPr>
                <a:t>Kdy?</a:t>
              </a:r>
              <a:endPara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endParaRPr>
            </a:p>
          </p:txBody>
        </p:sp>
        <p:sp>
          <p:nvSpPr>
            <p:cNvPr id="13" name="_s1035"/>
            <p:cNvSpPr>
              <a:spLocks noChangeArrowheads="1"/>
            </p:cNvSpPr>
            <p:nvPr/>
          </p:nvSpPr>
          <p:spPr bwMode="auto">
            <a:xfrm>
              <a:off x="2276" y="2016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43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charset="0"/>
                  <a:cs typeface="Arial" charset="0"/>
                </a:rPr>
                <a:t>Jak?</a:t>
              </a:r>
              <a:endParaRPr kumimoji="0" lang="cs-CZ" sz="3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endParaRPr>
            </a:p>
          </p:txBody>
        </p:sp>
        <p:sp>
          <p:nvSpPr>
            <p:cNvPr id="14" name="_s1036"/>
            <p:cNvSpPr>
              <a:spLocks noChangeArrowheads="1"/>
            </p:cNvSpPr>
            <p:nvPr/>
          </p:nvSpPr>
          <p:spPr bwMode="auto">
            <a:xfrm>
              <a:off x="2276" y="2457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cs-CZ" sz="43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charset="0"/>
                  <a:cs typeface="Arial" charset="0"/>
                </a:rPr>
                <a:t>Jak</a:t>
              </a:r>
              <a:r>
                <a:rPr kumimoji="0" lang="cs-CZ" sz="4300" b="0" i="0" u="none" strike="noStrike" cap="none" normalizeH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charset="0"/>
                  <a:cs typeface="Arial" charset="0"/>
                </a:rPr>
                <a:t> moc</a:t>
              </a:r>
              <a:r>
                <a:rPr kumimoji="0" lang="cs-CZ" sz="43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Arial" charset="0"/>
                  <a:cs typeface="Arial" charset="0"/>
                </a:rPr>
                <a:t>? </a:t>
              </a:r>
              <a:endParaRPr kumimoji="0" lang="cs-CZ" sz="3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1043608" y="1700808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Vyjdeme z jedné věty, kterou budeme postupně rozvíjet právě o různé další a další okolnosti.</a:t>
            </a:r>
          </a:p>
          <a:p>
            <a:r>
              <a:rPr lang="cs-CZ" b="1" dirty="0" smtClean="0"/>
              <a:t>Všichni vyrazili…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1" y="836712"/>
            <a:ext cx="784887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/>
              <a:t>PŘÍSLOVEČNÉ URČENÍ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1524000" y="685800"/>
            <a:ext cx="61912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400" dirty="0"/>
              <a:t>PŘÍSLOVEČNÉ URČENÍ</a:t>
            </a:r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1219200" y="1905000"/>
            <a:ext cx="69342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lang="cs-CZ" b="1" dirty="0" smtClean="0">
                <a:latin typeface="Arial" charset="0"/>
              </a:rPr>
              <a:t>Ráno všichni vyrazili velice rychle domů.</a:t>
            </a:r>
            <a:endParaRPr lang="cs-CZ" b="1" dirty="0"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cs-CZ" b="1" dirty="0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1828800" y="3048000"/>
            <a:ext cx="1752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Arial" charset="0"/>
              </a:rPr>
              <a:t>všichni</a:t>
            </a:r>
            <a:endParaRPr lang="cs-CZ" dirty="0">
              <a:latin typeface="Arial" charset="0"/>
            </a:endParaRPr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4572000" y="3048000"/>
            <a:ext cx="18827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Arial" charset="0"/>
              </a:rPr>
              <a:t>vyrazili</a:t>
            </a:r>
            <a:endParaRPr lang="cs-CZ" dirty="0">
              <a:latin typeface="Arial" charset="0"/>
            </a:endParaRP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2971800" y="3276600"/>
            <a:ext cx="152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9943" name="Line 7"/>
          <p:cNvSpPr>
            <a:spLocks noChangeShapeType="1"/>
          </p:cNvSpPr>
          <p:nvPr/>
        </p:nvSpPr>
        <p:spPr bwMode="auto">
          <a:xfrm flipV="1">
            <a:off x="1907704" y="3429000"/>
            <a:ext cx="938808" cy="4192"/>
          </a:xfrm>
          <a:prstGeom prst="line">
            <a:avLst/>
          </a:prstGeom>
          <a:noFill/>
          <a:ln w="38100">
            <a:solidFill>
              <a:srgbClr val="33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44" name="Freeform 8"/>
          <p:cNvSpPr>
            <a:spLocks/>
          </p:cNvSpPr>
          <p:nvPr/>
        </p:nvSpPr>
        <p:spPr bwMode="auto">
          <a:xfrm>
            <a:off x="4648200" y="3429000"/>
            <a:ext cx="931912" cy="45719"/>
          </a:xfrm>
          <a:custGeom>
            <a:avLst/>
            <a:gdLst/>
            <a:ahLst/>
            <a:cxnLst>
              <a:cxn ang="0">
                <a:pos x="0" y="69"/>
              </a:cxn>
              <a:cxn ang="0">
                <a:pos x="108" y="0"/>
              </a:cxn>
              <a:cxn ang="0">
                <a:pos x="227" y="69"/>
              </a:cxn>
              <a:cxn ang="0">
                <a:pos x="347" y="4"/>
              </a:cxn>
              <a:cxn ang="0">
                <a:pos x="453" y="69"/>
              </a:cxn>
              <a:cxn ang="0">
                <a:pos x="573" y="4"/>
              </a:cxn>
              <a:cxn ang="0">
                <a:pos x="702" y="73"/>
              </a:cxn>
              <a:cxn ang="0">
                <a:pos x="835" y="15"/>
              </a:cxn>
              <a:cxn ang="0">
                <a:pos x="1017" y="96"/>
              </a:cxn>
              <a:cxn ang="0">
                <a:pos x="1149" y="30"/>
              </a:cxn>
              <a:cxn ang="0">
                <a:pos x="1332" y="111"/>
              </a:cxn>
            </a:cxnLst>
            <a:rect l="0" t="0" r="r" b="b"/>
            <a:pathLst>
              <a:path w="1332" h="111">
                <a:moveTo>
                  <a:pt x="0" y="69"/>
                </a:moveTo>
                <a:cubicBezTo>
                  <a:pt x="19" y="58"/>
                  <a:pt x="70" y="0"/>
                  <a:pt x="108" y="0"/>
                </a:cubicBezTo>
                <a:cubicBezTo>
                  <a:pt x="146" y="0"/>
                  <a:pt x="187" y="69"/>
                  <a:pt x="227" y="69"/>
                </a:cubicBezTo>
                <a:cubicBezTo>
                  <a:pt x="265" y="71"/>
                  <a:pt x="310" y="4"/>
                  <a:pt x="347" y="4"/>
                </a:cubicBezTo>
                <a:cubicBezTo>
                  <a:pt x="386" y="4"/>
                  <a:pt x="416" y="69"/>
                  <a:pt x="453" y="69"/>
                </a:cubicBezTo>
                <a:cubicBezTo>
                  <a:pt x="491" y="69"/>
                  <a:pt x="531" y="4"/>
                  <a:pt x="573" y="4"/>
                </a:cubicBezTo>
                <a:cubicBezTo>
                  <a:pt x="614" y="4"/>
                  <a:pt x="659" y="71"/>
                  <a:pt x="702" y="73"/>
                </a:cubicBezTo>
                <a:cubicBezTo>
                  <a:pt x="745" y="75"/>
                  <a:pt x="782" y="11"/>
                  <a:pt x="835" y="15"/>
                </a:cubicBezTo>
                <a:cubicBezTo>
                  <a:pt x="888" y="19"/>
                  <a:pt x="965" y="94"/>
                  <a:pt x="1017" y="96"/>
                </a:cubicBezTo>
                <a:cubicBezTo>
                  <a:pt x="1069" y="98"/>
                  <a:pt x="1097" y="28"/>
                  <a:pt x="1149" y="30"/>
                </a:cubicBezTo>
                <a:cubicBezTo>
                  <a:pt x="1201" y="32"/>
                  <a:pt x="1294" y="94"/>
                  <a:pt x="1332" y="111"/>
                </a:cubicBezTo>
              </a:path>
            </a:pathLst>
          </a:custGeom>
          <a:noFill/>
          <a:ln w="38100" cmpd="sng">
            <a:solidFill>
              <a:srgbClr val="3333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46" name="Line 10"/>
          <p:cNvSpPr>
            <a:spLocks noChangeShapeType="1"/>
          </p:cNvSpPr>
          <p:nvPr/>
        </p:nvSpPr>
        <p:spPr bwMode="auto">
          <a:xfrm flipH="1">
            <a:off x="1691680" y="3573016"/>
            <a:ext cx="2880320" cy="864096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2915816" y="4509120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Arial" charset="0"/>
              </a:rPr>
              <a:t>rychle</a:t>
            </a:r>
            <a:endParaRPr lang="cs-CZ" dirty="0">
              <a:latin typeface="Arial" charset="0"/>
            </a:endParaRPr>
          </a:p>
        </p:txBody>
      </p:sp>
      <p:sp>
        <p:nvSpPr>
          <p:cNvPr id="39948" name="Line 12"/>
          <p:cNvSpPr>
            <a:spLocks noChangeShapeType="1"/>
          </p:cNvSpPr>
          <p:nvPr/>
        </p:nvSpPr>
        <p:spPr bwMode="auto">
          <a:xfrm flipH="1">
            <a:off x="3707904" y="3581400"/>
            <a:ext cx="1321296" cy="92772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51" name="Text Box 15"/>
          <p:cNvSpPr txBox="1">
            <a:spLocks noChangeArrowheads="1"/>
          </p:cNvSpPr>
          <p:nvPr/>
        </p:nvSpPr>
        <p:spPr bwMode="auto">
          <a:xfrm>
            <a:off x="6300192" y="4437112"/>
            <a:ext cx="2023864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>
                <a:latin typeface="Arial" charset="0"/>
              </a:rPr>
              <a:t>k </a:t>
            </a:r>
            <a:r>
              <a:rPr lang="cs-CZ" dirty="0" smtClean="0">
                <a:latin typeface="Arial" charset="0"/>
              </a:rPr>
              <a:t>jeskyni</a:t>
            </a:r>
            <a:endParaRPr lang="cs-CZ" dirty="0"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cs-CZ" dirty="0"/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>
            <a:off x="5724128" y="3573016"/>
            <a:ext cx="936104" cy="936104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9953" name="Text Box 17"/>
          <p:cNvSpPr txBox="1">
            <a:spLocks noChangeArrowheads="1"/>
          </p:cNvSpPr>
          <p:nvPr/>
        </p:nvSpPr>
        <p:spPr bwMode="auto">
          <a:xfrm>
            <a:off x="2209800" y="3810000"/>
            <a:ext cx="990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 dirty="0">
                <a:solidFill>
                  <a:srgbClr val="FF3300"/>
                </a:solidFill>
                <a:latin typeface="Arial" charset="0"/>
              </a:rPr>
              <a:t>KDY?</a:t>
            </a:r>
          </a:p>
        </p:txBody>
      </p:sp>
      <p:sp>
        <p:nvSpPr>
          <p:cNvPr id="39954" name="Text Box 18"/>
          <p:cNvSpPr txBox="1">
            <a:spLocks noChangeArrowheads="1"/>
          </p:cNvSpPr>
          <p:nvPr/>
        </p:nvSpPr>
        <p:spPr bwMode="auto">
          <a:xfrm>
            <a:off x="3491880" y="3861048"/>
            <a:ext cx="106754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 dirty="0">
                <a:solidFill>
                  <a:srgbClr val="0033CC"/>
                </a:solidFill>
                <a:latin typeface="Arial" charset="0"/>
              </a:rPr>
              <a:t>JAK?</a:t>
            </a:r>
          </a:p>
        </p:txBody>
      </p:sp>
      <p:sp>
        <p:nvSpPr>
          <p:cNvPr id="39956" name="Text Box 20"/>
          <p:cNvSpPr txBox="1">
            <a:spLocks noChangeArrowheads="1"/>
          </p:cNvSpPr>
          <p:nvPr/>
        </p:nvSpPr>
        <p:spPr bwMode="auto">
          <a:xfrm>
            <a:off x="6084168" y="3573016"/>
            <a:ext cx="864096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1800" dirty="0">
                <a:solidFill>
                  <a:srgbClr val="009900"/>
                </a:solidFill>
                <a:latin typeface="Arial" charset="0"/>
              </a:rPr>
              <a:t>KAM</a:t>
            </a:r>
            <a:r>
              <a:rPr lang="cs-CZ" sz="1800" dirty="0">
                <a:solidFill>
                  <a:srgbClr val="00CC00"/>
                </a:solidFill>
                <a:latin typeface="Arial" charset="0"/>
              </a:rPr>
              <a:t>?</a:t>
            </a:r>
          </a:p>
          <a:p>
            <a:pPr>
              <a:spcBef>
                <a:spcPct val="50000"/>
              </a:spcBef>
            </a:pPr>
            <a:endParaRPr lang="cs-CZ" dirty="0"/>
          </a:p>
        </p:txBody>
      </p:sp>
      <p:sp>
        <p:nvSpPr>
          <p:cNvPr id="39957" name="Line 21"/>
          <p:cNvSpPr>
            <a:spLocks noChangeShapeType="1"/>
          </p:cNvSpPr>
          <p:nvPr/>
        </p:nvSpPr>
        <p:spPr bwMode="auto">
          <a:xfrm>
            <a:off x="3200400" y="3276600"/>
            <a:ext cx="1371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39958" name="Line 22"/>
          <p:cNvSpPr>
            <a:spLocks noChangeShapeType="1"/>
          </p:cNvSpPr>
          <p:nvPr/>
        </p:nvSpPr>
        <p:spPr bwMode="auto">
          <a:xfrm>
            <a:off x="3200400" y="3352800"/>
            <a:ext cx="1371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331640" y="4509120"/>
            <a:ext cx="8018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Arial" charset="0"/>
              </a:rPr>
              <a:t>ráno</a:t>
            </a:r>
            <a:endParaRPr lang="cs-CZ" dirty="0">
              <a:latin typeface="Arial" charset="0"/>
            </a:endParaRPr>
          </a:p>
        </p:txBody>
      </p:sp>
      <p:cxnSp>
        <p:nvCxnSpPr>
          <p:cNvPr id="24" name="Přímá spojovací šipka 23"/>
          <p:cNvCxnSpPr/>
          <p:nvPr/>
        </p:nvCxnSpPr>
        <p:spPr bwMode="auto">
          <a:xfrm flipV="1">
            <a:off x="2627784" y="4941168"/>
            <a:ext cx="720080" cy="576064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arrow"/>
          </a:ln>
          <a:effectLst/>
        </p:spPr>
      </p:cxnSp>
      <p:sp>
        <p:nvSpPr>
          <p:cNvPr id="30" name="TextovéPole 29"/>
          <p:cNvSpPr txBox="1"/>
          <p:nvPr/>
        </p:nvSpPr>
        <p:spPr>
          <a:xfrm>
            <a:off x="1979712" y="5517232"/>
            <a:ext cx="973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velice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475656" y="5085184"/>
            <a:ext cx="17188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charset="0"/>
              </a:rPr>
              <a:t>JAK MOC?</a:t>
            </a:r>
            <a:endParaRPr lang="cs-CZ" sz="1800" dirty="0">
              <a:solidFill>
                <a:schemeClr val="accent2">
                  <a:lumMod val="60000"/>
                  <a:lumOff val="40000"/>
                </a:schemeClr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9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99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99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99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9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99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99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99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99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  <p:bldP spid="39939" grpId="0" autoUpdateAnimBg="0"/>
      <p:bldP spid="39940" grpId="0" autoUpdateAnimBg="0"/>
      <p:bldP spid="39941" grpId="0" autoUpdateAnimBg="0"/>
      <p:bldP spid="39943" grpId="0" animBg="1"/>
      <p:bldP spid="39944" grpId="0" animBg="1"/>
      <p:bldP spid="39946" grpId="0" animBg="1"/>
      <p:bldP spid="39947" grpId="0" autoUpdateAnimBg="0"/>
      <p:bldP spid="39948" grpId="0" animBg="1"/>
      <p:bldP spid="39951" grpId="0" autoUpdateAnimBg="0"/>
      <p:bldP spid="39952" grpId="0" animBg="1"/>
      <p:bldP spid="39953" grpId="0" autoUpdateAnimBg="0"/>
      <p:bldP spid="39954" grpId="0" autoUpdateAnimBg="0"/>
      <p:bldP spid="39956" grpId="0" autoUpdateAnimBg="0"/>
      <p:bldP spid="39957" grpId="0" animBg="1"/>
      <p:bldP spid="39958" grpId="0" animBg="1"/>
      <p:bldP spid="25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2"/>
          <p:cNvSpPr txBox="1">
            <a:spLocks noChangeArrowheads="1"/>
          </p:cNvSpPr>
          <p:nvPr/>
        </p:nvSpPr>
        <p:spPr bwMode="auto">
          <a:xfrm>
            <a:off x="1259632" y="332656"/>
            <a:ext cx="7162800" cy="255454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 u="sng" dirty="0">
                <a:solidFill>
                  <a:srgbClr val="A50021"/>
                </a:solidFill>
                <a:latin typeface="Arial" charset="0"/>
              </a:rPr>
              <a:t>PŘÍSLOVEČNÉ URČENÍ MÍSTA</a:t>
            </a:r>
          </a:p>
          <a:p>
            <a:pPr>
              <a:spcBef>
                <a:spcPct val="50000"/>
              </a:spcBef>
            </a:pPr>
            <a:r>
              <a:rPr lang="cs-CZ" dirty="0">
                <a:latin typeface="Arial" charset="0"/>
              </a:rPr>
              <a:t>Ptáme se na něj </a:t>
            </a:r>
            <a:r>
              <a:rPr lang="cs-CZ" dirty="0" smtClean="0">
                <a:latin typeface="Arial" charset="0"/>
              </a:rPr>
              <a:t>otázkami: </a:t>
            </a:r>
            <a:r>
              <a:rPr lang="cs-CZ" b="1" dirty="0" smtClean="0">
                <a:latin typeface="Arial" charset="0"/>
              </a:rPr>
              <a:t>kde</a:t>
            </a:r>
            <a:r>
              <a:rPr lang="cs-CZ" b="1" dirty="0">
                <a:latin typeface="Arial" charset="0"/>
              </a:rPr>
              <a:t>, kam, kudy, odkud</a:t>
            </a:r>
            <a:r>
              <a:rPr lang="cs-CZ" dirty="0" smtClean="0">
                <a:latin typeface="Arial" charset="0"/>
              </a:rPr>
              <a:t>.</a:t>
            </a:r>
          </a:p>
          <a:p>
            <a:pPr>
              <a:spcBef>
                <a:spcPct val="50000"/>
              </a:spcBef>
            </a:pPr>
            <a:endParaRPr lang="cs-CZ" b="1" u="sng" dirty="0"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cs-CZ" b="1" u="sng" dirty="0">
              <a:latin typeface="Arial" charset="0"/>
            </a:endParaRPr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1187624" y="1340768"/>
            <a:ext cx="7239000" cy="2166938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Tx/>
              <a:buChar char="•"/>
            </a:pPr>
            <a:endParaRPr lang="cs-CZ" sz="2800" b="1" u="sng" dirty="0"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2800" b="1" u="sng" dirty="0">
                <a:solidFill>
                  <a:srgbClr val="A50021"/>
                </a:solidFill>
                <a:latin typeface="Arial" charset="0"/>
              </a:rPr>
              <a:t>PŘÍSLOVEČNÉ URČENÍ ČASU</a:t>
            </a:r>
          </a:p>
          <a:p>
            <a:pPr>
              <a:spcBef>
                <a:spcPct val="50000"/>
              </a:spcBef>
            </a:pPr>
            <a:r>
              <a:rPr lang="cs-CZ" dirty="0">
                <a:latin typeface="Arial" charset="0"/>
              </a:rPr>
              <a:t>Ptáme se na něj </a:t>
            </a:r>
            <a:r>
              <a:rPr lang="cs-CZ" dirty="0" smtClean="0">
                <a:latin typeface="Arial" charset="0"/>
              </a:rPr>
              <a:t>otázkami: </a:t>
            </a:r>
            <a:r>
              <a:rPr lang="cs-CZ" b="1" dirty="0" smtClean="0">
                <a:latin typeface="Arial" charset="0"/>
              </a:rPr>
              <a:t>kdy</a:t>
            </a:r>
            <a:r>
              <a:rPr lang="cs-CZ" b="1" dirty="0">
                <a:latin typeface="Arial" charset="0"/>
              </a:rPr>
              <a:t>, odkdy, dokdy, jak dlouho, jak často.</a:t>
            </a: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1259632" y="3501008"/>
            <a:ext cx="7239000" cy="17081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 u="sng" dirty="0">
                <a:solidFill>
                  <a:srgbClr val="A50021"/>
                </a:solidFill>
                <a:latin typeface="Arial" charset="0"/>
              </a:rPr>
              <a:t>PŘÍSLOVEČNÉ URČENÍ ZPŮSOBU</a:t>
            </a:r>
            <a:r>
              <a:rPr lang="cs-CZ" sz="2800" b="1" u="sng" dirty="0">
                <a:latin typeface="Arial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cs-CZ" dirty="0">
                <a:solidFill>
                  <a:schemeClr val="tx2"/>
                </a:solidFill>
                <a:latin typeface="Arial" charset="0"/>
              </a:rPr>
              <a:t>Ptáme se na něj </a:t>
            </a:r>
            <a:r>
              <a:rPr lang="cs-CZ" dirty="0" smtClean="0">
                <a:solidFill>
                  <a:schemeClr val="tx2"/>
                </a:solidFill>
                <a:latin typeface="Arial" charset="0"/>
              </a:rPr>
              <a:t>otázkami: </a:t>
            </a:r>
            <a:r>
              <a:rPr lang="cs-CZ" b="1" dirty="0">
                <a:solidFill>
                  <a:schemeClr val="tx2"/>
                </a:solidFill>
                <a:latin typeface="Arial" charset="0"/>
              </a:rPr>
              <a:t>jak, jakým způsobem</a:t>
            </a:r>
            <a:r>
              <a:rPr lang="cs-CZ" dirty="0">
                <a:solidFill>
                  <a:schemeClr val="tx2"/>
                </a:solidFill>
                <a:latin typeface="Arial" charset="0"/>
              </a:rPr>
              <a:t>.</a:t>
            </a:r>
            <a:endParaRPr lang="cs-CZ" sz="2800" b="1" u="sng" dirty="0"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cs-CZ" sz="2800" b="1" u="sng" dirty="0"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4869160"/>
            <a:ext cx="75608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 u="sng" dirty="0" smtClean="0">
                <a:solidFill>
                  <a:srgbClr val="A50021"/>
                </a:solidFill>
                <a:latin typeface="Arial" charset="0"/>
              </a:rPr>
              <a:t>PŘÍSLOVEČNÉ URČENÍ MÍRY</a:t>
            </a:r>
            <a:endParaRPr lang="cs-CZ" sz="2800" b="1" u="sng" dirty="0" smtClean="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cs-CZ" dirty="0" smtClean="0">
                <a:solidFill>
                  <a:schemeClr val="tx2"/>
                </a:solidFill>
                <a:latin typeface="Arial" charset="0"/>
              </a:rPr>
              <a:t>Ptáme se na něj otázkami: </a:t>
            </a:r>
            <a:r>
              <a:rPr lang="cs-CZ" b="1" dirty="0" smtClean="0">
                <a:solidFill>
                  <a:schemeClr val="tx2"/>
                </a:solidFill>
                <a:latin typeface="Arial" charset="0"/>
              </a:rPr>
              <a:t>kolik, jak moc</a:t>
            </a:r>
            <a:r>
              <a:rPr lang="cs-CZ" dirty="0" smtClean="0">
                <a:solidFill>
                  <a:schemeClr val="tx2"/>
                </a:solidFill>
                <a:latin typeface="Arial" charset="0"/>
              </a:rPr>
              <a:t>.</a:t>
            </a:r>
            <a:endParaRPr lang="cs-CZ" sz="2800" b="1" u="sng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utoUpdateAnimBg="0"/>
      <p:bldP spid="40963" grpId="0" autoUpdateAnimBg="0"/>
      <p:bldP spid="40964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C:\Program Files\Microsoft Office\MEDIA\CAGCAT10\j0157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60648"/>
            <a:ext cx="1656184" cy="167137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Procvičení:</a:t>
            </a:r>
            <a:br>
              <a:rPr lang="cs-CZ" dirty="0" smtClean="0"/>
            </a:br>
            <a:r>
              <a:rPr lang="cs-CZ" sz="2000" dirty="0" smtClean="0"/>
              <a:t>VYHLEDEJTE PŘÍSLOVEČNÉ URČENÍ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Porada managementu začala včas. Tryskáč proletěl </a:t>
            </a:r>
          </a:p>
          <a:p>
            <a:pPr>
              <a:buNone/>
            </a:pPr>
            <a:r>
              <a:rPr lang="cs-CZ" sz="2800" dirty="0" smtClean="0"/>
              <a:t>nad vesnicí. Řidič prudce trhl volantem. Můj bratr </a:t>
            </a:r>
          </a:p>
          <a:p>
            <a:pPr>
              <a:buNone/>
            </a:pPr>
            <a:r>
              <a:rPr lang="cs-CZ" sz="2800" dirty="0" smtClean="0"/>
              <a:t>mluví skvěle německy. Dnes se mi nechtělo do </a:t>
            </a:r>
          </a:p>
          <a:p>
            <a:pPr>
              <a:buNone/>
            </a:pPr>
            <a:r>
              <a:rPr lang="cs-CZ" sz="2800" dirty="0" smtClean="0"/>
              <a:t>práce. Byl bílý jako stěna. Seděla u stolu a vypadala </a:t>
            </a:r>
          </a:p>
          <a:p>
            <a:pPr>
              <a:buNone/>
            </a:pPr>
            <a:r>
              <a:rPr lang="cs-CZ" sz="2800" dirty="0" smtClean="0"/>
              <a:t>smutně. Houby rostly v křoví. Včera jsme na vás </a:t>
            </a:r>
          </a:p>
          <a:p>
            <a:pPr>
              <a:buNone/>
            </a:pPr>
            <a:r>
              <a:rPr lang="cs-CZ" sz="2800" dirty="0" smtClean="0"/>
              <a:t>nečekali. Autobus přijel pozdě. Uklidil knihy do </a:t>
            </a:r>
          </a:p>
          <a:p>
            <a:pPr>
              <a:buNone/>
            </a:pPr>
            <a:r>
              <a:rPr lang="cs-CZ" sz="2800" dirty="0" smtClean="0"/>
              <a:t>knihovny. Velmi bych si přála navštívit Austrálii.</a:t>
            </a:r>
          </a:p>
          <a:p>
            <a:pPr>
              <a:buNone/>
            </a:pPr>
            <a:r>
              <a:rPr lang="cs-CZ" sz="2800" dirty="0" smtClean="0"/>
              <a:t>Ve Francii stojí </a:t>
            </a:r>
            <a:r>
              <a:rPr lang="cs-CZ" sz="2800" dirty="0" err="1" smtClean="0"/>
              <a:t>Eiffelova</a:t>
            </a:r>
            <a:r>
              <a:rPr lang="cs-CZ" sz="2800" dirty="0" smtClean="0"/>
              <a:t> věž.</a:t>
            </a:r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 bwMode="auto">
          <a:xfrm>
            <a:off x="5364088" y="2204864"/>
            <a:ext cx="720080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7" name="Přímá spojovací čára 6"/>
          <p:cNvCxnSpPr/>
          <p:nvPr/>
        </p:nvCxnSpPr>
        <p:spPr bwMode="auto">
          <a:xfrm>
            <a:off x="1187624" y="2780928"/>
            <a:ext cx="1656184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9" name="Přímá spojovací čára 8"/>
          <p:cNvCxnSpPr/>
          <p:nvPr/>
        </p:nvCxnSpPr>
        <p:spPr bwMode="auto">
          <a:xfrm>
            <a:off x="3851920" y="2780928"/>
            <a:ext cx="1008112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11" name="Přímá spojovací čára 10"/>
          <p:cNvCxnSpPr/>
          <p:nvPr/>
        </p:nvCxnSpPr>
        <p:spPr bwMode="auto">
          <a:xfrm>
            <a:off x="2123728" y="3284984"/>
            <a:ext cx="936104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15" name="Přímá spojovací čára 14"/>
          <p:cNvCxnSpPr/>
          <p:nvPr/>
        </p:nvCxnSpPr>
        <p:spPr bwMode="auto">
          <a:xfrm>
            <a:off x="4572000" y="3284984"/>
            <a:ext cx="792088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16" name="Přímá spojovací čára 15"/>
          <p:cNvCxnSpPr/>
          <p:nvPr/>
        </p:nvCxnSpPr>
        <p:spPr bwMode="auto">
          <a:xfrm>
            <a:off x="7524328" y="3284984"/>
            <a:ext cx="432048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18" name="Přímá spojovací čára 17"/>
          <p:cNvCxnSpPr/>
          <p:nvPr/>
        </p:nvCxnSpPr>
        <p:spPr bwMode="auto">
          <a:xfrm>
            <a:off x="1187624" y="3789040"/>
            <a:ext cx="792088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19" name="Přímá spojovací čára 18"/>
          <p:cNvCxnSpPr/>
          <p:nvPr/>
        </p:nvCxnSpPr>
        <p:spPr bwMode="auto">
          <a:xfrm>
            <a:off x="3275856" y="3789040"/>
            <a:ext cx="1584176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21" name="Přímá spojovací čára 20"/>
          <p:cNvCxnSpPr/>
          <p:nvPr/>
        </p:nvCxnSpPr>
        <p:spPr bwMode="auto">
          <a:xfrm>
            <a:off x="6012160" y="3789040"/>
            <a:ext cx="1080120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23" name="Přímá spojovací čára 22"/>
          <p:cNvCxnSpPr/>
          <p:nvPr/>
        </p:nvCxnSpPr>
        <p:spPr bwMode="auto">
          <a:xfrm>
            <a:off x="1187624" y="4293096"/>
            <a:ext cx="1152128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25" name="Přímá spojovací čára 24"/>
          <p:cNvCxnSpPr/>
          <p:nvPr/>
        </p:nvCxnSpPr>
        <p:spPr bwMode="auto">
          <a:xfrm>
            <a:off x="4283968" y="4293096"/>
            <a:ext cx="1152128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27" name="Přímá spojovací čára 26"/>
          <p:cNvCxnSpPr/>
          <p:nvPr/>
        </p:nvCxnSpPr>
        <p:spPr bwMode="auto">
          <a:xfrm>
            <a:off x="5580112" y="4293096"/>
            <a:ext cx="792088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28" name="Přímá spojovací čára 27"/>
          <p:cNvCxnSpPr/>
          <p:nvPr/>
        </p:nvCxnSpPr>
        <p:spPr bwMode="auto">
          <a:xfrm>
            <a:off x="4644008" y="4797152"/>
            <a:ext cx="1008112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30" name="Přímá spojovací čára 29"/>
          <p:cNvCxnSpPr/>
          <p:nvPr/>
        </p:nvCxnSpPr>
        <p:spPr bwMode="auto">
          <a:xfrm>
            <a:off x="2699792" y="5301208"/>
            <a:ext cx="1008112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32" name="Přímá spojovací čára 31"/>
          <p:cNvCxnSpPr/>
          <p:nvPr/>
        </p:nvCxnSpPr>
        <p:spPr bwMode="auto">
          <a:xfrm>
            <a:off x="1187624" y="5805264"/>
            <a:ext cx="1584176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34" name="Přímá spojovací čára 33"/>
          <p:cNvCxnSpPr/>
          <p:nvPr/>
        </p:nvCxnSpPr>
        <p:spPr bwMode="auto">
          <a:xfrm>
            <a:off x="1115616" y="5301208"/>
            <a:ext cx="1512168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  <p:cxnSp>
        <p:nvCxnSpPr>
          <p:cNvPr id="36" name="Přímá spojovací čára 35"/>
          <p:cNvCxnSpPr/>
          <p:nvPr/>
        </p:nvCxnSpPr>
        <p:spPr bwMode="auto">
          <a:xfrm>
            <a:off x="7668344" y="4797152"/>
            <a:ext cx="504056" cy="0"/>
          </a:xfrm>
          <a:prstGeom prst="line">
            <a:avLst/>
          </a:prstGeom>
          <a:solidFill>
            <a:schemeClr val="accent1"/>
          </a:solidFill>
          <a:ln w="50800" cap="sq" cmpd="sng" algn="ctr">
            <a:solidFill>
              <a:schemeClr val="tx1"/>
            </a:solidFill>
            <a:prstDash val="solid"/>
            <a:miter lim="800000"/>
            <a:headEnd type="none" w="sm" len="sm"/>
            <a:tailEnd type="none" w="sm" len="sm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3688" y="332656"/>
            <a:ext cx="64892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Určete druh příslovečných určení u 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podtržených slov: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624" y="1700808"/>
          <a:ext cx="4360582" cy="2523744"/>
        </p:xfrm>
        <a:graphic>
          <a:graphicData uri="http://schemas.openxmlformats.org/drawingml/2006/table">
            <a:tbl>
              <a:tblPr/>
              <a:tblGrid>
                <a:gridCol w="484392"/>
                <a:gridCol w="484392"/>
                <a:gridCol w="484392"/>
                <a:gridCol w="484392"/>
                <a:gridCol w="484392"/>
                <a:gridCol w="484392"/>
                <a:gridCol w="484392"/>
                <a:gridCol w="484919"/>
                <a:gridCol w="484919"/>
              </a:tblGrid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87624" y="1700808"/>
          <a:ext cx="4360582" cy="2523744"/>
        </p:xfrm>
        <a:graphic>
          <a:graphicData uri="http://schemas.openxmlformats.org/drawingml/2006/table">
            <a:tbl>
              <a:tblPr/>
              <a:tblGrid>
                <a:gridCol w="484392"/>
                <a:gridCol w="484392"/>
                <a:gridCol w="484392"/>
                <a:gridCol w="484392"/>
                <a:gridCol w="484392"/>
                <a:gridCol w="484392"/>
                <a:gridCol w="484392"/>
                <a:gridCol w="484919"/>
                <a:gridCol w="484919"/>
              </a:tblGrid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Ů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0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  <a:alpha val="21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043608" y="4293096"/>
            <a:ext cx="539397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Půjdeme </a:t>
            </a:r>
            <a:r>
              <a:rPr lang="cs-CZ" u="sng" dirty="0" smtClean="0"/>
              <a:t>někdy</a:t>
            </a:r>
            <a:r>
              <a:rPr lang="cs-CZ" dirty="0" smtClean="0"/>
              <a:t> do divadla?</a:t>
            </a:r>
          </a:p>
          <a:p>
            <a:pPr marL="457200" indent="-457200">
              <a:buAutoNum type="arabicPeriod"/>
            </a:pPr>
            <a:r>
              <a:rPr lang="cs-CZ" u="sng" dirty="0" smtClean="0"/>
              <a:t>Pod okny </a:t>
            </a:r>
            <a:r>
              <a:rPr lang="cs-CZ" dirty="0" smtClean="0"/>
              <a:t>štěkal pes.</a:t>
            </a:r>
          </a:p>
          <a:p>
            <a:pPr marL="457200" indent="-457200">
              <a:buAutoNum type="arabicPeriod"/>
            </a:pPr>
            <a:r>
              <a:rPr lang="cs-CZ" u="sng" dirty="0" smtClean="0"/>
              <a:t>Velmi</a:t>
            </a:r>
            <a:r>
              <a:rPr lang="cs-CZ" dirty="0" smtClean="0"/>
              <a:t> mě to mrzí.</a:t>
            </a:r>
          </a:p>
          <a:p>
            <a:pPr marL="457200" indent="-457200">
              <a:buAutoNum type="arabicPeriod"/>
            </a:pPr>
            <a:r>
              <a:rPr lang="cs-CZ" dirty="0" smtClean="0"/>
              <a:t>Vypadala v těch nových šatech </a:t>
            </a:r>
            <a:r>
              <a:rPr lang="cs-CZ" u="sng" dirty="0" smtClean="0"/>
              <a:t>krásně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r>
              <a:rPr lang="cs-CZ" u="sng" dirty="0" smtClean="0"/>
              <a:t>Po cestičce </a:t>
            </a:r>
            <a:r>
              <a:rPr lang="cs-CZ" dirty="0" smtClean="0"/>
              <a:t>jsme došli až k lesu.</a:t>
            </a:r>
          </a:p>
          <a:p>
            <a:pPr marL="457200" indent="-457200">
              <a:buAutoNum type="arabicPeriod"/>
            </a:pPr>
            <a:r>
              <a:rPr lang="cs-CZ" dirty="0" smtClean="0"/>
              <a:t>Jeho matka je </a:t>
            </a:r>
            <a:r>
              <a:rPr lang="cs-CZ" u="sng" dirty="0" smtClean="0"/>
              <a:t>moc</a:t>
            </a:r>
            <a:r>
              <a:rPr lang="cs-CZ" dirty="0" smtClean="0"/>
              <a:t> nemocná.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1700808"/>
            <a:ext cx="42546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Použijte tajenku ve větě tak, aby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byla PUM.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práce: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Učebnice strana 105, cvičení 2, strana 107, cvičení 5, 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pisník">
  <a:themeElements>
    <a:clrScheme name="Zápisník 1">
      <a:dk1>
        <a:srgbClr val="000000"/>
      </a:dk1>
      <a:lt1>
        <a:srgbClr val="FEFDE3"/>
      </a:lt1>
      <a:dk2>
        <a:srgbClr val="221304"/>
      </a:dk2>
      <a:lt2>
        <a:srgbClr val="CBBD83"/>
      </a:lt2>
      <a:accent1>
        <a:srgbClr val="A1BD69"/>
      </a:accent1>
      <a:accent2>
        <a:srgbClr val="3694B6"/>
      </a:accent2>
      <a:accent3>
        <a:srgbClr val="FEFEEF"/>
      </a:accent3>
      <a:accent4>
        <a:srgbClr val="000000"/>
      </a:accent4>
      <a:accent5>
        <a:srgbClr val="CDDBB9"/>
      </a:accent5>
      <a:accent6>
        <a:srgbClr val="3086A5"/>
      </a:accent6>
      <a:hlink>
        <a:srgbClr val="660066"/>
      </a:hlink>
      <a:folHlink>
        <a:srgbClr val="666699"/>
      </a:folHlink>
    </a:clrScheme>
    <a:fontScheme name="Zápisní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charset="0"/>
          </a:defRPr>
        </a:defPPr>
      </a:lstStyle>
    </a:lnDef>
  </a:objectDefaults>
  <a:extraClrSchemeLst>
    <a:extraClrScheme>
      <a:clrScheme name="Zápisník 1">
        <a:dk1>
          <a:srgbClr val="000000"/>
        </a:dk1>
        <a:lt1>
          <a:srgbClr val="FEFDE3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EFEEF"/>
        </a:accent3>
        <a:accent4>
          <a:srgbClr val="000000"/>
        </a:accent4>
        <a:accent5>
          <a:srgbClr val="CDDBB9"/>
        </a:accent5>
        <a:accent6>
          <a:srgbClr val="3086A5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ápisník 2">
        <a:dk1>
          <a:srgbClr val="000000"/>
        </a:dk1>
        <a:lt1>
          <a:srgbClr val="FFFFFF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FFFFF"/>
        </a:accent3>
        <a:accent4>
          <a:srgbClr val="000000"/>
        </a:accent4>
        <a:accent5>
          <a:srgbClr val="CDDBB9"/>
        </a:accent5>
        <a:accent6>
          <a:srgbClr val="3086A5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ápisník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Designs\Hora.pot</Template>
  <TotalTime>310</TotalTime>
  <Words>341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Zápisník</vt:lpstr>
      <vt:lpstr>Snímek 1</vt:lpstr>
      <vt:lpstr>Příslovečné určení</vt:lpstr>
      <vt:lpstr>Příslovečné určení</vt:lpstr>
      <vt:lpstr>Snímek 4</vt:lpstr>
      <vt:lpstr>Snímek 5</vt:lpstr>
      <vt:lpstr>Snímek 6</vt:lpstr>
      <vt:lpstr>Procvičení: VYHLEDEJTE PŘÍSLOVEČNÉ URČENÍ</vt:lpstr>
      <vt:lpstr>Snímek 8</vt:lpstr>
      <vt:lpstr>Domácí práce:</vt:lpstr>
    </vt:vector>
  </TitlesOfParts>
  <Company>ZŠ J.K. Tyla Písek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URČENÍ</dc:title>
  <dc:creator>pobrislova</dc:creator>
  <cp:lastModifiedBy>Martina</cp:lastModifiedBy>
  <cp:revision>42</cp:revision>
  <dcterms:created xsi:type="dcterms:W3CDTF">2005-06-09T07:49:10Z</dcterms:created>
  <dcterms:modified xsi:type="dcterms:W3CDTF">2011-08-31T12:07:00Z</dcterms:modified>
</cp:coreProperties>
</file>