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72" r:id="rId2"/>
    <p:sldId id="256" r:id="rId3"/>
    <p:sldId id="264" r:id="rId4"/>
    <p:sldId id="265" r:id="rId5"/>
    <p:sldId id="266" r:id="rId6"/>
    <p:sldId id="267" r:id="rId7"/>
    <p:sldId id="268" r:id="rId8"/>
    <p:sldId id="269" r:id="rId9"/>
    <p:sldId id="270" r:id="rId10"/>
    <p:sldId id="271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900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Zaoblený obdélník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74A3A-9CB6-4CD0-9E66-6F62D1BBEBE0}" type="datetimeFigureOut">
              <a:rPr lang="cs-CZ" smtClean="0"/>
              <a:pPr/>
              <a:t>31.8.2011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91C19E57-60FB-4504-8FF6-B0EDF6C09C4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74A3A-9CB6-4CD0-9E66-6F62D1BBEBE0}" type="datetimeFigureOut">
              <a:rPr lang="cs-CZ" smtClean="0"/>
              <a:pPr/>
              <a:t>31.8.2011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C19E57-60FB-4504-8FF6-B0EDF6C09C4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délník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Zaoblený obdélník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74A3A-9CB6-4CD0-9E66-6F62D1BBEBE0}" type="datetimeFigureOut">
              <a:rPr lang="cs-CZ" smtClean="0"/>
              <a:pPr/>
              <a:t>31.8.2011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7" name="Obdélník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91C19E57-60FB-4504-8FF6-B0EDF6C09C4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74A3A-9CB6-4CD0-9E66-6F62D1BBEBE0}" type="datetimeFigureOut">
              <a:rPr lang="cs-CZ" smtClean="0"/>
              <a:pPr/>
              <a:t>31.8.2011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C19E57-60FB-4504-8FF6-B0EDF6C09C4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74A3A-9CB6-4CD0-9E66-6F62D1BBEBE0}" type="datetimeFigureOut">
              <a:rPr lang="cs-CZ" smtClean="0"/>
              <a:pPr/>
              <a:t>31.8.2011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C19E57-60FB-4504-8FF6-B0EDF6C09C4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74A3A-9CB6-4CD0-9E66-6F62D1BBEBE0}" type="datetimeFigureOut">
              <a:rPr lang="cs-CZ" smtClean="0"/>
              <a:pPr/>
              <a:t>31.8.2011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C19E57-60FB-4504-8FF6-B0EDF6C09C4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74A3A-9CB6-4CD0-9E66-6F62D1BBEBE0}" type="datetimeFigureOut">
              <a:rPr lang="cs-CZ" smtClean="0"/>
              <a:pPr/>
              <a:t>31.8.2011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C19E57-60FB-4504-8FF6-B0EDF6C09C4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Zaoblený obdélník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74A3A-9CB6-4CD0-9E66-6F62D1BBEBE0}" type="datetimeFigureOut">
              <a:rPr lang="cs-CZ" smtClean="0"/>
              <a:pPr/>
              <a:t>31.8.2011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C19E57-60FB-4504-8FF6-B0EDF6C09C4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74A3A-9CB6-4CD0-9E66-6F62D1BBEBE0}" type="datetimeFigureOut">
              <a:rPr lang="cs-CZ" smtClean="0"/>
              <a:pPr/>
              <a:t>31.8.2011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91C19E57-60FB-4504-8FF6-B0EDF6C09C4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Obdélník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74A3A-9CB6-4CD0-9E66-6F62D1BBEBE0}" type="datetimeFigureOut">
              <a:rPr lang="cs-CZ" smtClean="0"/>
              <a:pPr/>
              <a:t>31.8.2011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C19E57-60FB-4504-8FF6-B0EDF6C09C4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74A3A-9CB6-4CD0-9E66-6F62D1BBEBE0}" type="datetimeFigureOut">
              <a:rPr lang="cs-CZ" smtClean="0"/>
              <a:pPr/>
              <a:t>31.8.2011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C19E57-60FB-4504-8FF6-B0EDF6C09C4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Zaoblený obdélník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1C474A3A-9CB6-4CD0-9E66-6F62D1BBEBE0}" type="datetimeFigureOut">
              <a:rPr lang="cs-CZ" smtClean="0"/>
              <a:pPr/>
              <a:t>31.8.2011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91C19E57-60FB-4504-8FF6-B0EDF6C09C47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7" name="obrázek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332656"/>
            <a:ext cx="5600700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obrázek 2" descr="C:\Documents and Settings\OEM\Dokumenty\Obrázky\2.ZŠ-panáčci\2zs_logo2-colo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1412776"/>
            <a:ext cx="4129841" cy="3801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02157956"/>
              </p:ext>
            </p:extLst>
          </p:nvPr>
        </p:nvGraphicFramePr>
        <p:xfrm>
          <a:off x="683568" y="5229200"/>
          <a:ext cx="7848872" cy="1402080"/>
        </p:xfrm>
        <a:graphic>
          <a:graphicData uri="http://schemas.openxmlformats.org/drawingml/2006/table">
            <a:tbl>
              <a:tblPr/>
              <a:tblGrid>
                <a:gridCol w="2376264"/>
                <a:gridCol w="5472608"/>
              </a:tblGrid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0" dirty="0">
                          <a:latin typeface="Times New Roman,Bold"/>
                          <a:ea typeface="Calibri"/>
                          <a:cs typeface="Times New Roman,Bold"/>
                        </a:rPr>
                        <a:t>CZ.1.07/1.4.00/21.1405</a:t>
                      </a:r>
                      <a:endParaRPr lang="cs-CZ" sz="10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sady materiálů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Český </a:t>
                      </a: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jazyk pro 8. </a:t>
                      </a:r>
                      <a:r>
                        <a:rPr lang="cs-CZ" sz="2000" b="1" smtClean="0">
                          <a:latin typeface="Times New Roman"/>
                          <a:ea typeface="Calibri"/>
                          <a:cs typeface="Times New Roman"/>
                        </a:rPr>
                        <a:t>ročník</a:t>
                      </a:r>
                      <a:endParaRPr lang="cs-CZ" sz="2000" b="1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materiálu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smtClean="0">
                          <a:latin typeface="Times New Roman"/>
                          <a:ea typeface="Calibri"/>
                          <a:cs typeface="Times New Roman"/>
                        </a:rPr>
                        <a:t>VY_32_INOVACE_02_Spisovná</a:t>
                      </a:r>
                      <a:r>
                        <a:rPr lang="cs-CZ" sz="2000" b="1" baseline="0" smtClean="0">
                          <a:latin typeface="Times New Roman"/>
                          <a:ea typeface="Calibri"/>
                          <a:cs typeface="Times New Roman"/>
                        </a:rPr>
                        <a:t> čeština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latin typeface="Times New Roman"/>
                          <a:ea typeface="Calibri"/>
                          <a:cs typeface="Times New Roman"/>
                        </a:rPr>
                        <a:t>Fulínová</a:t>
                      </a:r>
                      <a:r>
                        <a:rPr lang="cs-CZ" sz="2000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Šárka</a:t>
                      </a:r>
                      <a:endParaRPr lang="cs-CZ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43642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732240" y="5661248"/>
            <a:ext cx="1972072" cy="723528"/>
          </a:xfrm>
        </p:spPr>
        <p:txBody>
          <a:bodyPr>
            <a:normAutofit/>
          </a:bodyPr>
          <a:lstStyle/>
          <a:p>
            <a:r>
              <a:rPr lang="cs-CZ" sz="1100" b="1" dirty="0" smtClean="0">
                <a:latin typeface="Arial" pitchFamily="34" charset="0"/>
                <a:cs typeface="Arial" pitchFamily="34" charset="0"/>
              </a:rPr>
              <a:t>Šárka Fulínová</a:t>
            </a:r>
          </a:p>
          <a:p>
            <a:r>
              <a:rPr lang="cs-CZ" sz="1100" b="1" dirty="0" smtClean="0">
                <a:latin typeface="Arial" pitchFamily="34" charset="0"/>
                <a:cs typeface="Arial" pitchFamily="34" charset="0"/>
              </a:rPr>
              <a:t>2.ZŠ Dobříš</a:t>
            </a:r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3200" b="1" i="1" u="sng" dirty="0" smtClean="0">
                <a:latin typeface="Arial" pitchFamily="34" charset="0"/>
                <a:cs typeface="Arial" pitchFamily="34" charset="0"/>
              </a:rPr>
              <a:t>SPISOVNÁ ČEŠTINA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               </a:t>
            </a:r>
            <a:endParaRPr lang="cs-CZ" sz="3200" b="1" i="1" u="sng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395536" y="476672"/>
            <a:ext cx="8496944" cy="1944216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i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SPISOVNÁ  ČEŠTINA</a:t>
            </a:r>
          </a:p>
          <a:p>
            <a:pPr algn="ctr"/>
            <a:r>
              <a:rPr lang="cs-CZ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(spisovný jazyk)</a:t>
            </a:r>
          </a:p>
          <a:p>
            <a:pPr algn="ctr"/>
            <a:endParaRPr lang="cs-CZ" sz="2800" b="1" i="1" u="sng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467544" y="2708920"/>
            <a:ext cx="8424936" cy="3888432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Je celonárodní dorozumívací prostředek </a:t>
            </a:r>
          </a:p>
          <a:p>
            <a:pPr algn="ctr"/>
            <a:endParaRPr lang="cs-CZ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r>
              <a:rPr lang="cs-CZ" sz="32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 je na celém území jednotná.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611560" y="548680"/>
            <a:ext cx="8136904" cy="936104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i="1" u="sng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MLUVA   NESPISOVNÁ</a:t>
            </a:r>
            <a:endParaRPr lang="cs-CZ" sz="3200" b="1" i="1" u="sng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Elipsa 7"/>
          <p:cNvSpPr/>
          <p:nvPr/>
        </p:nvSpPr>
        <p:spPr>
          <a:xfrm>
            <a:off x="755576" y="2276872"/>
            <a:ext cx="2088232" cy="1872208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OBECNÁ ČEŠTINA</a:t>
            </a:r>
            <a:endParaRPr lang="cs-CZ" sz="20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Elipsa 11"/>
          <p:cNvSpPr/>
          <p:nvPr/>
        </p:nvSpPr>
        <p:spPr>
          <a:xfrm>
            <a:off x="899592" y="4653136"/>
            <a:ext cx="2304256" cy="1944216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NÁŘEČÍ</a:t>
            </a:r>
            <a:endParaRPr lang="cs-CZ" sz="24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Elipsa 14"/>
          <p:cNvSpPr/>
          <p:nvPr/>
        </p:nvSpPr>
        <p:spPr>
          <a:xfrm>
            <a:off x="3563888" y="4725144"/>
            <a:ext cx="2304256" cy="1872208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PROFESNÍ MLUVA</a:t>
            </a:r>
          </a:p>
          <a:p>
            <a:pPr algn="ctr"/>
            <a:r>
              <a:rPr lang="cs-CZ" sz="2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-povolání</a:t>
            </a:r>
            <a:endParaRPr lang="cs-CZ" sz="20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Elipsa 15"/>
          <p:cNvSpPr/>
          <p:nvPr/>
        </p:nvSpPr>
        <p:spPr>
          <a:xfrm>
            <a:off x="6372200" y="4725144"/>
            <a:ext cx="2088232" cy="1872208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ARGOT</a:t>
            </a:r>
          </a:p>
          <a:p>
            <a:pPr algn="ctr"/>
            <a:r>
              <a:rPr lang="cs-CZ" sz="2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např.: zlodějský</a:t>
            </a:r>
            <a:endParaRPr lang="cs-CZ" sz="20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20" name="Přímá spojovací šipka 19"/>
          <p:cNvCxnSpPr/>
          <p:nvPr/>
        </p:nvCxnSpPr>
        <p:spPr>
          <a:xfrm rot="10800000" flipV="1">
            <a:off x="2843808" y="1556792"/>
            <a:ext cx="1656184" cy="100811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ovací šipka 21"/>
          <p:cNvCxnSpPr/>
          <p:nvPr/>
        </p:nvCxnSpPr>
        <p:spPr>
          <a:xfrm rot="5400000">
            <a:off x="2231740" y="2168860"/>
            <a:ext cx="2880320" cy="165618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ovací šipka 23"/>
          <p:cNvCxnSpPr/>
          <p:nvPr/>
        </p:nvCxnSpPr>
        <p:spPr>
          <a:xfrm rot="16200000" flipH="1">
            <a:off x="3275856" y="2780928"/>
            <a:ext cx="2880320" cy="43204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ovací šipka 25"/>
          <p:cNvCxnSpPr/>
          <p:nvPr/>
        </p:nvCxnSpPr>
        <p:spPr>
          <a:xfrm rot="16200000" flipH="1">
            <a:off x="3923928" y="2132856"/>
            <a:ext cx="3240360" cy="20882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ovací šipka 27"/>
          <p:cNvCxnSpPr/>
          <p:nvPr/>
        </p:nvCxnSpPr>
        <p:spPr>
          <a:xfrm>
            <a:off x="4499992" y="1556792"/>
            <a:ext cx="1656184" cy="100811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Elipsa 30"/>
          <p:cNvSpPr/>
          <p:nvPr/>
        </p:nvSpPr>
        <p:spPr>
          <a:xfrm>
            <a:off x="6300192" y="2132856"/>
            <a:ext cx="2160240" cy="2088232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SLANG</a:t>
            </a:r>
          </a:p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-</a:t>
            </a:r>
            <a:r>
              <a:rPr lang="cs-CZ" sz="2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zájmových skupin</a:t>
            </a:r>
            <a:endParaRPr lang="cs-CZ" sz="20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1560" y="908720"/>
            <a:ext cx="8133958" cy="48320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i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Obecná čeština</a:t>
            </a:r>
          </a:p>
          <a:p>
            <a:endParaRPr lang="cs-CZ" sz="2800" b="1" i="1" u="sng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Je nejrozšířenější podoba běžné dorozumívací</a:t>
            </a:r>
          </a:p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 mluvy na českém území vůbec </a:t>
            </a:r>
          </a:p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(na podkladě středočeského nářečí).</a:t>
            </a:r>
          </a:p>
          <a:p>
            <a:endParaRPr lang="cs-CZ" sz="28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800" b="1" i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Nářečí</a:t>
            </a:r>
          </a:p>
          <a:p>
            <a:endParaRPr lang="cs-CZ" sz="2800" b="1" i="1" u="sng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Se užívají k dorozumívání při běžném, </a:t>
            </a:r>
          </a:p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každodenním styku vždy jen na určité části</a:t>
            </a:r>
          </a:p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jazykového území.</a:t>
            </a:r>
            <a:endParaRPr lang="cs-CZ" sz="2800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1560" y="692696"/>
            <a:ext cx="5027338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i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                      </a:t>
            </a:r>
            <a:r>
              <a:rPr lang="cs-CZ" sz="2800" b="1" i="1" u="sng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Nářečí dělíme:</a:t>
            </a:r>
          </a:p>
          <a:p>
            <a:endParaRPr lang="cs-CZ" sz="2800" b="1" i="1" u="sng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endParaRPr lang="cs-CZ" sz="2800" b="1" i="1" u="sng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251520" y="1772816"/>
            <a:ext cx="3744416" cy="180020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 smtClean="0">
              <a:latin typeface="Arial" pitchFamily="34" charset="0"/>
              <a:cs typeface="Arial" pitchFamily="34" charset="0"/>
            </a:endParaRPr>
          </a:p>
          <a:p>
            <a:pPr algn="ctr"/>
            <a:r>
              <a:rPr lang="cs-CZ" sz="2800" b="1" u="sng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ČESKÁ</a:t>
            </a:r>
          </a:p>
          <a:p>
            <a:pPr algn="ctr"/>
            <a:r>
              <a:rPr lang="cs-CZ" sz="2000" b="1" dirty="0" smtClean="0">
                <a:latin typeface="Arial" pitchFamily="34" charset="0"/>
                <a:cs typeface="Arial" pitchFamily="34" charset="0"/>
              </a:rPr>
              <a:t>PODKRKONOŠSKÉ</a:t>
            </a:r>
          </a:p>
          <a:p>
            <a:pPr algn="ctr"/>
            <a:r>
              <a:rPr lang="cs-CZ" sz="2000" b="1" dirty="0" smtClean="0">
                <a:latin typeface="Arial" pitchFamily="34" charset="0"/>
                <a:cs typeface="Arial" pitchFamily="34" charset="0"/>
              </a:rPr>
              <a:t>+</a:t>
            </a:r>
          </a:p>
          <a:p>
            <a:pPr algn="ctr"/>
            <a:r>
              <a:rPr lang="cs-CZ" sz="2000" b="1" dirty="0" smtClean="0">
                <a:latin typeface="Arial" pitchFamily="34" charset="0"/>
                <a:cs typeface="Arial" pitchFamily="34" charset="0"/>
              </a:rPr>
              <a:t>CHODSKÉ</a:t>
            </a:r>
          </a:p>
          <a:p>
            <a:pPr algn="ctr"/>
            <a:endParaRPr lang="cs-CZ" sz="2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683568" y="4149080"/>
            <a:ext cx="3744416" cy="180020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u="sng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MORAVSKOSLOVENSKÁ</a:t>
            </a:r>
            <a:endParaRPr lang="cs-CZ" sz="2000" b="1" u="sng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148064" y="1772816"/>
            <a:ext cx="3744416" cy="180020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u="sng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HANÁCKÁ</a:t>
            </a:r>
            <a:endParaRPr lang="cs-CZ" sz="2400" b="1" u="sng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4644008" y="4149080"/>
            <a:ext cx="3744416" cy="180020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u="sng" dirty="0" smtClean="0">
                <a:solidFill>
                  <a:schemeClr val="tx1"/>
                </a:solidFill>
              </a:rPr>
              <a:t>LAŠSKÁ</a:t>
            </a:r>
            <a:endParaRPr lang="cs-CZ" sz="2800" b="1" u="sng" dirty="0">
              <a:solidFill>
                <a:schemeClr val="tx1"/>
              </a:solidFill>
            </a:endParaRPr>
          </a:p>
        </p:txBody>
      </p:sp>
      <p:cxnSp>
        <p:nvCxnSpPr>
          <p:cNvPr id="8" name="Přímá spojovací šipka 7"/>
          <p:cNvCxnSpPr/>
          <p:nvPr/>
        </p:nvCxnSpPr>
        <p:spPr>
          <a:xfrm rot="10800000" flipV="1">
            <a:off x="3347864" y="1196752"/>
            <a:ext cx="1080120" cy="50405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ovací šipka 9"/>
          <p:cNvCxnSpPr/>
          <p:nvPr/>
        </p:nvCxnSpPr>
        <p:spPr>
          <a:xfrm rot="5400000">
            <a:off x="2807804" y="2456892"/>
            <a:ext cx="2880320" cy="36004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ovací šipka 11"/>
          <p:cNvCxnSpPr/>
          <p:nvPr/>
        </p:nvCxnSpPr>
        <p:spPr>
          <a:xfrm rot="16200000" flipH="1">
            <a:off x="3239852" y="2384884"/>
            <a:ext cx="2880320" cy="50405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ovací šipka 13"/>
          <p:cNvCxnSpPr/>
          <p:nvPr/>
        </p:nvCxnSpPr>
        <p:spPr>
          <a:xfrm>
            <a:off x="4427984" y="1196752"/>
            <a:ext cx="1080120" cy="43204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9512" y="620688"/>
            <a:ext cx="8791766" cy="526297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              </a:t>
            </a:r>
            <a:r>
              <a:rPr lang="cs-CZ" sz="2800" b="1" i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NÁŘEČÍ = DIALEKT</a:t>
            </a:r>
          </a:p>
          <a:p>
            <a:endParaRPr lang="cs-CZ" sz="2800" b="1" i="1" u="sng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endParaRPr lang="cs-CZ" sz="28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Dialektologie = nauka o nářečí.</a:t>
            </a:r>
          </a:p>
          <a:p>
            <a:endParaRPr lang="cs-CZ" sz="2800" b="1" dirty="0" smtClean="0">
              <a:latin typeface="Arial" pitchFamily="34" charset="0"/>
              <a:cs typeface="Arial" pitchFamily="34" charset="0"/>
            </a:endParaRPr>
          </a:p>
          <a:p>
            <a:endParaRPr lang="cs-CZ" sz="28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Nářečí a obecná čeština se užívají v umělecké </a:t>
            </a:r>
          </a:p>
          <a:p>
            <a:endParaRPr lang="cs-CZ" sz="2800" b="1" dirty="0" smtClean="0">
              <a:latin typeface="Arial" pitchFamily="34" charset="0"/>
              <a:cs typeface="Arial" pitchFamily="34" charset="0"/>
            </a:endParaRPr>
          </a:p>
          <a:p>
            <a:endParaRPr lang="cs-CZ" sz="28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literatuře, a to k charakteristice prostředí a postav.</a:t>
            </a:r>
          </a:p>
          <a:p>
            <a:endParaRPr lang="cs-CZ" sz="2800" b="1" i="1" u="sng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endParaRPr lang="cs-CZ" sz="2800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395536" y="764704"/>
            <a:ext cx="8028095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i="1" u="sng" dirty="0" smtClean="0">
                <a:latin typeface="Arial" pitchFamily="34" charset="0"/>
                <a:cs typeface="Arial" pitchFamily="34" charset="0"/>
              </a:rPr>
              <a:t>PŘEVEĎTE  TEXT  Z  NESPISOVNÉ  ČEŠTINY </a:t>
            </a:r>
          </a:p>
          <a:p>
            <a:r>
              <a:rPr lang="cs-CZ" sz="2800" b="1" i="1" u="sng" dirty="0" smtClean="0">
                <a:latin typeface="Arial" pitchFamily="34" charset="0"/>
                <a:cs typeface="Arial" pitchFamily="34" charset="0"/>
              </a:rPr>
              <a:t>DO  SPISOVNÉ.</a:t>
            </a:r>
          </a:p>
          <a:p>
            <a:endParaRPr lang="cs-CZ" sz="2800" b="1" i="1" u="sng" dirty="0" smtClean="0">
              <a:latin typeface="Arial" pitchFamily="34" charset="0"/>
              <a:cs typeface="Arial" pitchFamily="34" charset="0"/>
            </a:endParaRPr>
          </a:p>
          <a:p>
            <a:endParaRPr lang="cs-CZ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323528" y="1844824"/>
            <a:ext cx="8352928" cy="4536504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„Vidíš, že nemám čas, Honzo. Posaď se a dej si sklenici </a:t>
            </a:r>
          </a:p>
          <a:p>
            <a:pPr algn="ctr"/>
            <a:r>
              <a:rPr lang="cs-CZ" sz="24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mlíka</a:t>
            </a:r>
            <a:r>
              <a:rPr lang="cs-CZ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cs-CZ" sz="24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jseš</a:t>
            </a:r>
            <a:r>
              <a:rPr lang="cs-CZ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ňákej</a:t>
            </a:r>
            <a:r>
              <a:rPr lang="cs-CZ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zchvácenej</a:t>
            </a:r>
            <a:r>
              <a:rPr lang="cs-CZ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 Ty jsi makal, jo? Přinutili tě sprintovat až vod vašeho baráku? Tedy připadáš mi děsně </a:t>
            </a:r>
            <a:r>
              <a:rPr lang="cs-CZ" sz="24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uhozenej</a:t>
            </a:r>
            <a:r>
              <a:rPr lang="cs-CZ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, kvůli kočce takhle pádíš. Posaď se a </a:t>
            </a:r>
            <a:r>
              <a:rPr lang="cs-CZ" sz="24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neotrvuj</a:t>
            </a:r>
            <a:r>
              <a:rPr lang="cs-CZ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 Vypadáš </a:t>
            </a:r>
            <a:r>
              <a:rPr lang="cs-CZ" sz="24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nakvajznutě</a:t>
            </a:r>
            <a:r>
              <a:rPr lang="cs-CZ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, vždyť </a:t>
            </a:r>
            <a:r>
              <a:rPr lang="cs-CZ" sz="24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vona</a:t>
            </a:r>
            <a:r>
              <a:rPr lang="cs-CZ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nezdrhne.“</a:t>
            </a:r>
            <a:endParaRPr lang="cs-CZ" sz="24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260648"/>
            <a:ext cx="8572668" cy="72943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ŘEŠENÍ</a:t>
            </a:r>
          </a:p>
          <a:p>
            <a:endParaRPr lang="cs-CZ" sz="2400" b="1" u="sng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„Vidíš, že nemám čas, Honzo. Posaď se a dej si</a:t>
            </a:r>
          </a:p>
          <a:p>
            <a:endParaRPr lang="cs-CZ" sz="28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sklenici mléka, jsi nějaký zchvácený i schvácený.</a:t>
            </a:r>
          </a:p>
          <a:p>
            <a:endParaRPr lang="cs-CZ" sz="28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Ty jsi pracoval, ano? Přinutili tě sprintovat až od</a:t>
            </a:r>
          </a:p>
          <a:p>
            <a:endParaRPr lang="cs-CZ" sz="28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vašeho domu? Tedy připadáš mi hodně </a:t>
            </a:r>
          </a:p>
          <a:p>
            <a:endParaRPr lang="cs-CZ" sz="28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nerozumný, kvůli kočce takto utíkáš. Posaď se </a:t>
            </a:r>
          </a:p>
          <a:p>
            <a:endParaRPr lang="cs-CZ" sz="28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a neobtěžuj. Vypadáš dost rozzlobeně, vždyť ona</a:t>
            </a:r>
          </a:p>
          <a:p>
            <a:endParaRPr lang="cs-CZ" sz="28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neuteče.“</a:t>
            </a:r>
          </a:p>
          <a:p>
            <a:endParaRPr lang="cs-CZ" sz="2800" b="1" dirty="0" smtClean="0">
              <a:latin typeface="Arial" pitchFamily="34" charset="0"/>
              <a:cs typeface="Arial" pitchFamily="34" charset="0"/>
            </a:endParaRPr>
          </a:p>
          <a:p>
            <a:endParaRPr lang="cs-CZ" sz="2800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764704"/>
            <a:ext cx="5759450" cy="1881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4517372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Jmění">
  <a:themeElements>
    <a:clrScheme name="Jmění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Jmění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Jmění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314</TotalTime>
  <Words>264</Words>
  <Application>Microsoft Office PowerPoint</Application>
  <PresentationFormat>Předvádění na obrazovce (4:3)</PresentationFormat>
  <Paragraphs>74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Jmění</vt:lpstr>
      <vt:lpstr>Prezentace aplikace PowerPoint</vt:lpstr>
      <vt:lpstr>SPISOVNÁ ČEŠTINA                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OBECNÉ VÝKLADY O ČESKÉM JAZYCE (Pro osmý ročník.)                </dc:title>
  <dc:creator>OEM</dc:creator>
  <cp:lastModifiedBy>OEM</cp:lastModifiedBy>
  <cp:revision>12</cp:revision>
  <dcterms:created xsi:type="dcterms:W3CDTF">2010-07-10T14:19:36Z</dcterms:created>
  <dcterms:modified xsi:type="dcterms:W3CDTF">2011-08-31T11:08:06Z</dcterms:modified>
</cp:coreProperties>
</file>