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5" r:id="rId2"/>
    <p:sldId id="256" r:id="rId3"/>
    <p:sldId id="257" r:id="rId4"/>
    <p:sldId id="271" r:id="rId5"/>
    <p:sldId id="272" r:id="rId6"/>
    <p:sldId id="273" r:id="rId7"/>
    <p:sldId id="259" r:id="rId8"/>
    <p:sldId id="261" r:id="rId9"/>
    <p:sldId id="266" r:id="rId10"/>
    <p:sldId id="258" r:id="rId11"/>
    <p:sldId id="260" r:id="rId12"/>
    <p:sldId id="262" r:id="rId13"/>
    <p:sldId id="263" r:id="rId14"/>
    <p:sldId id="264" r:id="rId15"/>
    <p:sldId id="265" r:id="rId16"/>
    <p:sldId id="267" r:id="rId17"/>
    <p:sldId id="268" r:id="rId18"/>
    <p:sldId id="269" r:id="rId19"/>
    <p:sldId id="270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957839"/>
              </p:ext>
            </p:extLst>
          </p:nvPr>
        </p:nvGraphicFramePr>
        <p:xfrm>
          <a:off x="647564" y="5127625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VY_32_INOVACE_07_Způsoby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obohacování slovní zásoby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H="1">
            <a:off x="6732240" y="5301208"/>
            <a:ext cx="2160240" cy="1008112"/>
          </a:xfrm>
        </p:spPr>
        <p:txBody>
          <a:bodyPr>
            <a:normAutofit/>
          </a:bodyPr>
          <a:lstStyle/>
          <a:p>
            <a:r>
              <a:rPr lang="cs-CZ" sz="1200" dirty="0" smtClean="0"/>
              <a:t>FULÍNOVÁ Šárka</a:t>
            </a:r>
          </a:p>
          <a:p>
            <a:r>
              <a:rPr lang="cs-CZ" sz="1200" smtClean="0"/>
              <a:t>2.Zš dobříš</a:t>
            </a:r>
            <a:endParaRPr lang="cs-CZ" sz="1200" dirty="0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920880" cy="1512168"/>
          </a:xfrm>
        </p:spPr>
        <p:txBody>
          <a:bodyPr>
            <a:normAutofit fontScale="90000"/>
          </a:bodyPr>
          <a:lstStyle/>
          <a:p>
            <a:r>
              <a:rPr lang="cs-CZ" sz="2700" b="1" dirty="0" smtClean="0"/>
              <a:t>ZPŮSOBY OBOHACOVÁNÍ SLOVNÍ ZÁSOBY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857232"/>
            <a:ext cx="7350089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Slovní zásoba</a:t>
            </a:r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sz="3200" b="1" dirty="0"/>
              <a:t>v</a:t>
            </a:r>
            <a:r>
              <a:rPr lang="cs-CZ" sz="3200" b="1" dirty="0" smtClean="0"/>
              <a:t>šechna slova daného jazyka;</a:t>
            </a:r>
          </a:p>
          <a:p>
            <a:r>
              <a:rPr lang="cs-CZ" sz="3200" b="1" dirty="0"/>
              <a:t>n</a:t>
            </a:r>
            <a:r>
              <a:rPr lang="cs-CZ" sz="3200" b="1" dirty="0" smtClean="0"/>
              <a:t>eustále se vyvíjí.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600" b="1" dirty="0" smtClean="0">
                <a:solidFill>
                  <a:srgbClr val="FF0000"/>
                </a:solidFill>
              </a:rPr>
              <a:t>Způsoby obohacování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solidFill>
                  <a:srgbClr val="00B050"/>
                </a:solidFill>
              </a:rPr>
              <a:t>tvoření nových slov</a:t>
            </a:r>
          </a:p>
          <a:p>
            <a:pPr marL="514350" indent="-514350">
              <a:buAutoNum type="arabicPeriod"/>
            </a:pPr>
            <a:r>
              <a:rPr lang="cs-CZ" sz="3200" b="1" dirty="0">
                <a:solidFill>
                  <a:srgbClr val="00B050"/>
                </a:solidFill>
              </a:rPr>
              <a:t>v</a:t>
            </a:r>
            <a:r>
              <a:rPr lang="cs-CZ" sz="3200" b="1" dirty="0" smtClean="0">
                <a:solidFill>
                  <a:srgbClr val="00B050"/>
                </a:solidFill>
              </a:rPr>
              <a:t>znikem nového významu slova</a:t>
            </a:r>
          </a:p>
          <a:p>
            <a:pPr marL="514350" indent="-514350">
              <a:buAutoNum type="arabicPeriod"/>
            </a:pPr>
            <a:r>
              <a:rPr lang="cs-CZ" sz="3200" b="1" dirty="0">
                <a:solidFill>
                  <a:srgbClr val="00B050"/>
                </a:solidFill>
              </a:rPr>
              <a:t>v</a:t>
            </a:r>
            <a:r>
              <a:rPr lang="cs-CZ" sz="3200" b="1" dirty="0" smtClean="0">
                <a:solidFill>
                  <a:srgbClr val="00B050"/>
                </a:solidFill>
              </a:rPr>
              <a:t>znikem nových sousloví</a:t>
            </a:r>
          </a:p>
          <a:p>
            <a:pPr marL="514350" indent="-514350">
              <a:buAutoNum type="arabicPeriod"/>
            </a:pPr>
            <a:r>
              <a:rPr lang="cs-CZ" sz="3200" b="1" dirty="0">
                <a:solidFill>
                  <a:srgbClr val="00B050"/>
                </a:solidFill>
              </a:rPr>
              <a:t>p</a:t>
            </a:r>
            <a:r>
              <a:rPr lang="cs-CZ" sz="3200" b="1" dirty="0" smtClean="0">
                <a:solidFill>
                  <a:srgbClr val="00B050"/>
                </a:solidFill>
              </a:rPr>
              <a:t>řejímáním slov 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764704"/>
            <a:ext cx="773000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Význam slova</a:t>
            </a:r>
          </a:p>
          <a:p>
            <a:endParaRPr lang="cs-CZ" sz="2800" b="1" i="1" u="sng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Rozeznáváme slova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významově nadřazená</a:t>
            </a: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(obilí),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podřazená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(oves) 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souřadná 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(pšenice, ječmen, oves=jsou slova na stejné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významové rovině.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53631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Uvádějte  daným slovům slova s významem </a:t>
            </a: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souřadným a společně pro ně slova s významem</a:t>
            </a: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nadřazeným.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1.  stůl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2.  hrušeň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3.  vidlička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4.  smrk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5.  mrkev</a:t>
            </a:r>
          </a:p>
          <a:p>
            <a:pPr marL="514350" indent="-514350"/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24744"/>
            <a:ext cx="780053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STŮL          =  židle, skříň // nábytek    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HRUŠEŇ    =  jabloň, třešeň // ovocné stromy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VIDLIČKA   =  lžíce, nůž // příbor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SMRK         =   dub, jedle // jehličnany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MRKEV       =  petržel, celer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// zelenina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7224" y="571480"/>
            <a:ext cx="6723315" cy="68018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ZOPAKUJME SI z předešlého ročníku!!!!!</a:t>
            </a:r>
          </a:p>
          <a:p>
            <a:endParaRPr lang="cs-CZ" sz="2400" b="1" dirty="0">
              <a:solidFill>
                <a:srgbClr val="002060"/>
              </a:solidFill>
            </a:endParaRPr>
          </a:p>
          <a:p>
            <a:endParaRPr lang="cs-CZ" sz="2400" b="1" dirty="0" smtClean="0">
              <a:solidFill>
                <a:srgbClr val="00B050"/>
              </a:solidFill>
            </a:endParaRP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800" b="1" u="sng" dirty="0" smtClean="0">
                <a:solidFill>
                  <a:srgbClr val="00B050"/>
                </a:solidFill>
              </a:rPr>
              <a:t>Co je to základové slovo?</a:t>
            </a:r>
          </a:p>
          <a:p>
            <a:endParaRPr lang="cs-CZ" sz="2800" b="1" u="sng" dirty="0">
              <a:solidFill>
                <a:srgbClr val="00B050"/>
              </a:solidFill>
            </a:endParaRPr>
          </a:p>
          <a:p>
            <a:endParaRPr lang="cs-CZ" sz="2800" b="1" u="sng" dirty="0" smtClean="0">
              <a:solidFill>
                <a:srgbClr val="00B050"/>
              </a:solidFill>
            </a:endParaRPr>
          </a:p>
          <a:p>
            <a:r>
              <a:rPr lang="cs-CZ" sz="2800" b="1" u="sng" dirty="0" smtClean="0">
                <a:solidFill>
                  <a:srgbClr val="00B050"/>
                </a:solidFill>
              </a:rPr>
              <a:t>Co je to slovotvorný základ?</a:t>
            </a:r>
          </a:p>
          <a:p>
            <a:endParaRPr lang="cs-CZ" sz="2800" b="1" u="sng" dirty="0" smtClean="0">
              <a:solidFill>
                <a:srgbClr val="00B050"/>
              </a:solidFill>
            </a:endParaRPr>
          </a:p>
          <a:p>
            <a:endParaRPr lang="cs-CZ" sz="2800" b="1" u="sng" dirty="0" smtClean="0">
              <a:solidFill>
                <a:srgbClr val="00B050"/>
              </a:solidFill>
            </a:endParaRPr>
          </a:p>
          <a:p>
            <a:r>
              <a:rPr lang="cs-CZ" sz="2800" b="1" u="sng" dirty="0" smtClean="0">
                <a:solidFill>
                  <a:srgbClr val="00B050"/>
                </a:solidFill>
              </a:rPr>
              <a:t>Co je to slovo odvozené?</a:t>
            </a:r>
          </a:p>
          <a:p>
            <a:endParaRPr lang="cs-CZ" sz="2400" b="1" dirty="0">
              <a:solidFill>
                <a:srgbClr val="00B050"/>
              </a:solidFill>
            </a:endParaRPr>
          </a:p>
          <a:p>
            <a:endParaRPr lang="cs-CZ" sz="2400" dirty="0" smtClean="0">
              <a:solidFill>
                <a:srgbClr val="00B050"/>
              </a:solidFill>
            </a:endParaRPr>
          </a:p>
          <a:p>
            <a:endParaRPr lang="cs-CZ" sz="2400" dirty="0">
              <a:solidFill>
                <a:srgbClr val="00B050"/>
              </a:solidFill>
            </a:endParaRPr>
          </a:p>
          <a:p>
            <a:endParaRPr lang="cs-CZ" sz="2400" dirty="0" smtClean="0">
              <a:solidFill>
                <a:srgbClr val="00B050"/>
              </a:solidFill>
            </a:endParaRPr>
          </a:p>
          <a:p>
            <a:endParaRPr lang="cs-CZ" sz="2400" dirty="0">
              <a:solidFill>
                <a:srgbClr val="002060"/>
              </a:solidFill>
            </a:endParaRPr>
          </a:p>
          <a:p>
            <a:endParaRPr lang="cs-CZ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549135" cy="82176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Základové slovo =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slovo, od kterého je jiné slovo odvozeno: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rgbClr val="FF0000"/>
                </a:solidFill>
              </a:rPr>
              <a:t>smrk </a:t>
            </a:r>
            <a:r>
              <a:rPr lang="cs-CZ" sz="2400" b="1" dirty="0" smtClean="0"/>
              <a:t>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smrk</a:t>
            </a:r>
            <a:r>
              <a:rPr lang="cs-CZ" sz="2400" b="1" dirty="0" smtClean="0">
                <a:solidFill>
                  <a:srgbClr val="00B0F0"/>
                </a:solidFill>
              </a:rPr>
              <a:t>ový.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00B050"/>
                </a:solidFill>
              </a:rPr>
              <a:t>Slovotvorný základ = společná část slova odvozeného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                                        a základového</a:t>
            </a:r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/>
              <a:t>č</a:t>
            </a:r>
            <a:r>
              <a:rPr lang="cs-CZ" sz="2400" b="1" dirty="0" smtClean="0"/>
              <a:t>ást slova, která přešla ze slova základového</a:t>
            </a:r>
          </a:p>
          <a:p>
            <a:r>
              <a:rPr lang="cs-CZ" sz="2400" b="1" dirty="0"/>
              <a:t>d</a:t>
            </a:r>
            <a:r>
              <a:rPr lang="cs-CZ" sz="2400" b="1" dirty="0" smtClean="0"/>
              <a:t>o slova odvozeného bez koncovky:</a:t>
            </a:r>
          </a:p>
          <a:p>
            <a:endParaRPr lang="cs-CZ" sz="2400" b="1" dirty="0"/>
          </a:p>
          <a:p>
            <a:r>
              <a:rPr lang="cs-CZ" sz="2400" b="1" dirty="0">
                <a:solidFill>
                  <a:srgbClr val="FF0000"/>
                </a:solidFill>
              </a:rPr>
              <a:t>r</a:t>
            </a:r>
            <a:r>
              <a:rPr lang="cs-CZ" sz="2400" b="1" dirty="0" smtClean="0">
                <a:solidFill>
                  <a:srgbClr val="FF0000"/>
                </a:solidFill>
              </a:rPr>
              <a:t>ybář</a:t>
            </a:r>
            <a:r>
              <a:rPr lang="cs-CZ" sz="2400" b="1" dirty="0" smtClean="0"/>
              <a:t> + </a:t>
            </a:r>
            <a:r>
              <a:rPr lang="cs-CZ" sz="2400" b="1" dirty="0" err="1" smtClean="0">
                <a:solidFill>
                  <a:srgbClr val="00B0F0"/>
                </a:solidFill>
              </a:rPr>
              <a:t>ský</a:t>
            </a:r>
            <a:r>
              <a:rPr lang="cs-CZ" sz="2400" b="1" dirty="0" smtClean="0"/>
              <a:t>              </a:t>
            </a:r>
            <a:r>
              <a:rPr lang="cs-CZ" sz="2400" b="1" dirty="0" smtClean="0">
                <a:solidFill>
                  <a:srgbClr val="FF0000"/>
                </a:solidFill>
              </a:rPr>
              <a:t>rybář</a:t>
            </a:r>
            <a:r>
              <a:rPr lang="cs-CZ" sz="2400" b="1" dirty="0" smtClean="0">
                <a:solidFill>
                  <a:srgbClr val="00B0F0"/>
                </a:solidFill>
              </a:rPr>
              <a:t>ský</a:t>
            </a:r>
          </a:p>
          <a:p>
            <a:endParaRPr lang="cs-CZ" sz="2400" b="1" dirty="0">
              <a:solidFill>
                <a:srgbClr val="00B0F0"/>
              </a:solidFill>
            </a:endParaRPr>
          </a:p>
          <a:p>
            <a:r>
              <a:rPr lang="cs-CZ" sz="2400" b="1" dirty="0"/>
              <a:t>z</a:t>
            </a:r>
            <a:r>
              <a:rPr lang="cs-CZ" sz="2400" b="1" dirty="0" smtClean="0"/>
              <a:t>ákladové slovo      přípona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1714480" y="2071678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2571736" y="500063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285984" y="5214950"/>
            <a:ext cx="1357322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16200000" flipH="1">
            <a:off x="1178695" y="5250669"/>
            <a:ext cx="42862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ahnutá šipka nahoru 29"/>
          <p:cNvSpPr/>
          <p:nvPr/>
        </p:nvSpPr>
        <p:spPr>
          <a:xfrm>
            <a:off x="1214414" y="2285992"/>
            <a:ext cx="2000264" cy="64294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14348" y="1000108"/>
            <a:ext cx="67153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Odvozené slovo:</a:t>
            </a:r>
          </a:p>
          <a:p>
            <a:endParaRPr lang="cs-CZ" sz="2400" b="1" dirty="0" smtClean="0">
              <a:solidFill>
                <a:srgbClr val="00B050"/>
              </a:solidFill>
            </a:endParaRPr>
          </a:p>
          <a:p>
            <a:r>
              <a:rPr lang="cs-CZ" sz="2400" b="1" dirty="0" smtClean="0"/>
              <a:t>se  tvoří ze základového slova připojením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různých částí.</a:t>
            </a:r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857232"/>
            <a:ext cx="479650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00B050"/>
                </a:solidFill>
              </a:rPr>
              <a:t>tvoření nových slov</a:t>
            </a:r>
          </a:p>
          <a:p>
            <a:pPr marL="514350" indent="-514350"/>
            <a:endParaRPr lang="cs-CZ" sz="3200" b="1" u="sng" dirty="0">
              <a:solidFill>
                <a:srgbClr val="00B050"/>
              </a:solidFill>
            </a:endParaRPr>
          </a:p>
          <a:p>
            <a:pPr marL="514350" indent="-514350"/>
            <a:endParaRPr lang="cs-CZ" sz="3200" b="1" u="sng" dirty="0" smtClean="0">
              <a:solidFill>
                <a:srgbClr val="00B050"/>
              </a:solidFill>
            </a:endParaRPr>
          </a:p>
          <a:p>
            <a:pPr marL="514350" indent="-514350"/>
            <a:endParaRPr lang="cs-CZ" sz="3200" b="1" u="sng" dirty="0">
              <a:solidFill>
                <a:srgbClr val="00B050"/>
              </a:solidFill>
            </a:endParaRPr>
          </a:p>
          <a:p>
            <a:pPr marL="514350" indent="-514350"/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5720" y="4429132"/>
            <a:ext cx="263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3" name="Obdélník 12"/>
          <p:cNvSpPr/>
          <p:nvPr/>
        </p:nvSpPr>
        <p:spPr>
          <a:xfrm>
            <a:off x="642910" y="2500306"/>
            <a:ext cx="4286280" cy="171451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Odvozováním</a:t>
            </a:r>
            <a:r>
              <a:rPr lang="cs-CZ" sz="2400" dirty="0" smtClean="0"/>
              <a:t>  </a:t>
            </a:r>
          </a:p>
          <a:p>
            <a:pPr algn="ctr"/>
            <a:r>
              <a:rPr lang="cs-CZ" sz="2400" dirty="0" smtClean="0"/>
              <a:t>-k slovotvornému základu</a:t>
            </a:r>
          </a:p>
          <a:p>
            <a:pPr algn="ctr"/>
            <a:r>
              <a:rPr lang="cs-CZ" sz="2400" dirty="0" smtClean="0"/>
              <a:t>přidáváme: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0628" y="1785926"/>
            <a:ext cx="395973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arenR"/>
            </a:pPr>
            <a:r>
              <a:rPr lang="cs-CZ" sz="2400" b="1" dirty="0"/>
              <a:t>p</a:t>
            </a:r>
            <a:r>
              <a:rPr lang="cs-CZ" sz="2400" b="1" dirty="0" smtClean="0"/>
              <a:t>ředponu</a:t>
            </a:r>
          </a:p>
          <a:p>
            <a:pPr marL="457200" indent="-457200"/>
            <a:r>
              <a:rPr lang="cs-CZ" sz="2400" b="1" dirty="0"/>
              <a:t> </a:t>
            </a: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roz</a:t>
            </a:r>
            <a:r>
              <a:rPr lang="cs-CZ" sz="2400" b="1" dirty="0" smtClean="0">
                <a:solidFill>
                  <a:srgbClr val="7030A0"/>
                </a:solidFill>
              </a:rPr>
              <a:t>orat</a:t>
            </a:r>
          </a:p>
          <a:p>
            <a:pPr marL="457200" indent="-457200"/>
            <a:r>
              <a:rPr lang="cs-CZ" sz="2400" b="1" dirty="0" smtClean="0"/>
              <a:t>b) příponu</a:t>
            </a:r>
          </a:p>
          <a:p>
            <a:pPr marL="457200" indent="-457200"/>
            <a:r>
              <a:rPr lang="cs-CZ" sz="2400" b="1" dirty="0"/>
              <a:t> </a:t>
            </a: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rgbClr val="7030A0"/>
                </a:solidFill>
              </a:rPr>
              <a:t>les</a:t>
            </a:r>
            <a:r>
              <a:rPr lang="cs-CZ" sz="2400" b="1" dirty="0" smtClean="0">
                <a:solidFill>
                  <a:srgbClr val="FFFF00"/>
                </a:solidFill>
              </a:rPr>
              <a:t>ík</a:t>
            </a:r>
          </a:p>
          <a:p>
            <a:pPr marL="457200" indent="-457200">
              <a:buAutoNum type="alphaLcParenR" startAt="3"/>
            </a:pPr>
            <a:r>
              <a:rPr lang="cs-CZ" sz="2400" b="1" dirty="0"/>
              <a:t>k</a:t>
            </a:r>
            <a:r>
              <a:rPr lang="cs-CZ" sz="2400" b="1" dirty="0" smtClean="0"/>
              <a:t>oncovku</a:t>
            </a:r>
          </a:p>
          <a:p>
            <a:pPr marL="457200" indent="-457200"/>
            <a:r>
              <a:rPr lang="cs-CZ" sz="2400" b="1" dirty="0"/>
              <a:t> </a:t>
            </a: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rgbClr val="7030A0"/>
                </a:solidFill>
              </a:rPr>
              <a:t>vez</a:t>
            </a:r>
            <a:r>
              <a:rPr lang="cs-CZ" sz="2400" b="1" dirty="0" smtClean="0">
                <a:solidFill>
                  <a:srgbClr val="00B0F0"/>
                </a:solidFill>
              </a:rPr>
              <a:t>u</a:t>
            </a:r>
          </a:p>
          <a:p>
            <a:pPr marL="457200" indent="-457200">
              <a:buAutoNum type="alphaLcParenR" startAt="4"/>
            </a:pPr>
            <a:r>
              <a:rPr lang="cs-CZ" sz="2400" b="1" dirty="0" smtClean="0"/>
              <a:t>předponu+příponu</a:t>
            </a:r>
          </a:p>
          <a:p>
            <a:pPr marL="457200" indent="-457200"/>
            <a:r>
              <a:rPr lang="cs-CZ" sz="2400" b="1" dirty="0"/>
              <a:t> </a:t>
            </a:r>
            <a:r>
              <a:rPr lang="cs-CZ" sz="2400" b="1" dirty="0" smtClean="0"/>
              <a:t>     </a:t>
            </a:r>
            <a:r>
              <a:rPr lang="cs-CZ" sz="2400" b="1" dirty="0" smtClean="0">
                <a:solidFill>
                  <a:srgbClr val="FF0000"/>
                </a:solidFill>
              </a:rPr>
              <a:t>pod</a:t>
            </a:r>
            <a:r>
              <a:rPr lang="cs-CZ" sz="2400" b="1" dirty="0" smtClean="0">
                <a:solidFill>
                  <a:srgbClr val="7030A0"/>
                </a:solidFill>
              </a:rPr>
              <a:t>pat</a:t>
            </a:r>
            <a:r>
              <a:rPr lang="cs-CZ" sz="2400" b="1" dirty="0" smtClean="0">
                <a:solidFill>
                  <a:srgbClr val="FFFF00"/>
                </a:solidFill>
              </a:rPr>
              <a:t>ek</a:t>
            </a:r>
          </a:p>
          <a:p>
            <a:pPr marL="457200" indent="-457200">
              <a:buAutoNum type="alphaLcParenR" startAt="5"/>
            </a:pPr>
            <a:r>
              <a:rPr lang="cs-CZ" sz="2400" b="1" dirty="0" smtClean="0"/>
              <a:t>předponu+koncovku</a:t>
            </a:r>
          </a:p>
          <a:p>
            <a:pPr marL="457200" indent="-457200"/>
            <a:r>
              <a:rPr lang="cs-CZ" sz="2400" b="1" dirty="0"/>
              <a:t> </a:t>
            </a:r>
            <a:r>
              <a:rPr lang="cs-CZ" sz="2400" b="1" dirty="0" smtClean="0"/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ná</a:t>
            </a:r>
            <a:r>
              <a:rPr lang="cs-CZ" sz="2400" b="1" dirty="0" smtClean="0">
                <a:solidFill>
                  <a:srgbClr val="7030A0"/>
                </a:solidFill>
              </a:rPr>
              <a:t>břež</a:t>
            </a:r>
            <a:r>
              <a:rPr lang="cs-CZ" sz="2400" b="1" dirty="0" smtClean="0">
                <a:solidFill>
                  <a:srgbClr val="00B0F0"/>
                </a:solidFill>
              </a:rPr>
              <a:t>í</a:t>
            </a:r>
            <a:endParaRPr lang="cs-CZ" sz="2400" b="1" dirty="0" smtClean="0"/>
          </a:p>
          <a:p>
            <a:pPr marL="457200" indent="-457200"/>
            <a:endParaRPr lang="cs-CZ" sz="2400" b="1" dirty="0"/>
          </a:p>
        </p:txBody>
      </p:sp>
      <p:cxnSp>
        <p:nvCxnSpPr>
          <p:cNvPr id="25" name="Přímá spojovací čára 24"/>
          <p:cNvCxnSpPr/>
          <p:nvPr/>
        </p:nvCxnSpPr>
        <p:spPr>
          <a:xfrm rot="5400000" flipH="1" flipV="1">
            <a:off x="4929190" y="2214554"/>
            <a:ext cx="285752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4929190" y="2714620"/>
            <a:ext cx="2143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4929190" y="3500438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4929190" y="4143380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rot="16200000" flipH="1">
            <a:off x="4714876" y="4429132"/>
            <a:ext cx="642942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85786" y="928670"/>
            <a:ext cx="3071834" cy="92869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Skládáním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4348" y="3429000"/>
            <a:ext cx="67281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v</a:t>
            </a:r>
            <a:r>
              <a:rPr lang="cs-CZ" sz="2400" b="1" dirty="0" smtClean="0"/>
              <a:t>znikají </a:t>
            </a:r>
            <a:r>
              <a:rPr lang="cs-CZ" sz="2400" b="1" dirty="0" smtClean="0">
                <a:solidFill>
                  <a:srgbClr val="7030A0"/>
                </a:solidFill>
              </a:rPr>
              <a:t>složeniny</a:t>
            </a:r>
            <a:r>
              <a:rPr lang="cs-CZ" sz="2400" b="1" dirty="0" smtClean="0"/>
              <a:t>, obsahují nejméně</a:t>
            </a:r>
            <a:r>
              <a:rPr lang="cs-CZ" sz="2400" b="1" dirty="0" smtClean="0">
                <a:solidFill>
                  <a:srgbClr val="92D05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dva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s</a:t>
            </a:r>
            <a:r>
              <a:rPr lang="cs-CZ" sz="2400" b="1" dirty="0" smtClean="0">
                <a:solidFill>
                  <a:srgbClr val="FF0000"/>
                </a:solidFill>
              </a:rPr>
              <a:t>lovotvorné základy: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err="1">
                <a:solidFill>
                  <a:srgbClr val="00B050"/>
                </a:solidFill>
              </a:rPr>
              <a:t>t</a:t>
            </a:r>
            <a:r>
              <a:rPr lang="cs-CZ" sz="2400" b="1" dirty="0" err="1" smtClean="0">
                <a:solidFill>
                  <a:srgbClr val="00B050"/>
                </a:solidFill>
              </a:rPr>
              <a:t>epl</a:t>
            </a:r>
            <a:r>
              <a:rPr lang="cs-CZ" sz="2400" b="1" dirty="0" smtClean="0">
                <a:solidFill>
                  <a:srgbClr val="00B050"/>
                </a:solidFill>
              </a:rPr>
              <a:t> /o/ měr</a:t>
            </a:r>
          </a:p>
        </p:txBody>
      </p:sp>
      <p:sp>
        <p:nvSpPr>
          <p:cNvPr id="10" name="Šipka dolů 9"/>
          <p:cNvSpPr/>
          <p:nvPr/>
        </p:nvSpPr>
        <p:spPr>
          <a:xfrm>
            <a:off x="2143108" y="2143116"/>
            <a:ext cx="484632" cy="97840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285728"/>
            <a:ext cx="8135560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Rozlišujeme </a:t>
            </a:r>
            <a:r>
              <a:rPr lang="cs-CZ" sz="2400" b="1" dirty="0" smtClean="0">
                <a:solidFill>
                  <a:srgbClr val="7030A0"/>
                </a:solidFill>
              </a:rPr>
              <a:t>složeniny: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-vlastní, </a:t>
            </a:r>
            <a:r>
              <a:rPr lang="cs-CZ" sz="2400" b="1" dirty="0" smtClean="0"/>
              <a:t>kde první část složeniny se připojuje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  <a:r>
              <a:rPr lang="cs-CZ" sz="2400" b="1" dirty="0" smtClean="0"/>
              <a:t>k druhé spojovací samohláskou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-o-  </a:t>
            </a:r>
            <a:r>
              <a:rPr lang="cs-CZ" sz="2400" b="1" dirty="0" smtClean="0"/>
              <a:t>vod-o-vod, </a:t>
            </a:r>
            <a:r>
              <a:rPr lang="cs-CZ" sz="2400" b="1" dirty="0" smtClean="0">
                <a:solidFill>
                  <a:srgbClr val="FF0000"/>
                </a:solidFill>
              </a:rPr>
              <a:t>-e- </a:t>
            </a:r>
            <a:r>
              <a:rPr lang="cs-CZ" sz="2400" b="1" dirty="0" err="1" smtClean="0"/>
              <a:t>kož</a:t>
            </a:r>
            <a:r>
              <a:rPr lang="cs-CZ" sz="2400" b="1" dirty="0" smtClean="0"/>
              <a:t>-e-luh, </a:t>
            </a:r>
            <a:r>
              <a:rPr lang="cs-CZ" sz="2400" b="1" dirty="0" smtClean="0">
                <a:solidFill>
                  <a:srgbClr val="FF0000"/>
                </a:solidFill>
              </a:rPr>
              <a:t>-i- </a:t>
            </a:r>
            <a:r>
              <a:rPr lang="cs-CZ" sz="2400" b="1" dirty="0" smtClean="0"/>
              <a:t>pět-i-boj.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</a:p>
          <a:p>
            <a:r>
              <a:rPr lang="cs-CZ" sz="2400" b="1" i="1" dirty="0">
                <a:solidFill>
                  <a:srgbClr val="00B050"/>
                </a:solidFill>
              </a:rPr>
              <a:t> </a:t>
            </a:r>
            <a:r>
              <a:rPr lang="cs-CZ" sz="2400" b="1" i="1" dirty="0" smtClean="0">
                <a:solidFill>
                  <a:srgbClr val="00B050"/>
                </a:solidFill>
              </a:rPr>
              <a:t>                </a:t>
            </a:r>
            <a:r>
              <a:rPr lang="cs-CZ" sz="2400" b="1" i="1" dirty="0" smtClean="0"/>
              <a:t>Druhá část složeniny nemusí existovat </a:t>
            </a:r>
          </a:p>
          <a:p>
            <a:r>
              <a:rPr lang="cs-CZ" sz="2400" b="1" i="1" dirty="0">
                <a:solidFill>
                  <a:srgbClr val="00B050"/>
                </a:solidFill>
              </a:rPr>
              <a:t> </a:t>
            </a:r>
            <a:r>
              <a:rPr lang="cs-CZ" sz="2400" b="1" i="1" dirty="0" smtClean="0">
                <a:solidFill>
                  <a:srgbClr val="00B050"/>
                </a:solidFill>
              </a:rPr>
              <a:t>                </a:t>
            </a:r>
            <a:r>
              <a:rPr lang="cs-CZ" sz="2400" b="1" i="1" dirty="0" smtClean="0"/>
              <a:t>samostatně (přírod-o-</a:t>
            </a:r>
            <a:r>
              <a:rPr lang="cs-CZ" sz="2400" b="1" i="1" dirty="0" err="1" smtClean="0"/>
              <a:t>pis</a:t>
            </a:r>
            <a:r>
              <a:rPr lang="cs-CZ" sz="2400" b="1" i="1" dirty="0" smtClean="0"/>
              <a:t>).</a:t>
            </a:r>
          </a:p>
          <a:p>
            <a:endParaRPr lang="cs-CZ" sz="2400" b="1" i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-nevlastní (spřežky),</a:t>
            </a:r>
            <a:r>
              <a:rPr lang="cs-CZ" sz="2400" b="1" dirty="0" smtClean="0"/>
              <a:t> které se dají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400" b="1" dirty="0" smtClean="0"/>
              <a:t>rozlišit na slovní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  <a:r>
              <a:rPr lang="cs-CZ" sz="2400" b="1" dirty="0" smtClean="0"/>
              <a:t>spojení beze změny složek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 </a:t>
            </a:r>
            <a:r>
              <a:rPr lang="cs-CZ" sz="2400" b="1" dirty="0" smtClean="0"/>
              <a:t>(pravděpodobný, dlouhohrající,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                 </a:t>
            </a:r>
            <a:r>
              <a:rPr lang="cs-CZ" sz="2400" b="1" dirty="0" smtClean="0"/>
              <a:t>žáruvzdorný, jaksepatří  atd.)     </a:t>
            </a:r>
            <a:endParaRPr lang="cs-CZ" sz="2400" b="1" dirty="0" smtClean="0">
              <a:solidFill>
                <a:srgbClr val="00B050"/>
              </a:solidFill>
            </a:endParaRPr>
          </a:p>
          <a:p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 smtClean="0">
                <a:solidFill>
                  <a:srgbClr val="00B050"/>
                </a:solidFill>
              </a:rPr>
              <a:t>                 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42910" y="714356"/>
            <a:ext cx="2928958" cy="8572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kracováním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2910" y="2643182"/>
            <a:ext cx="26116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b="1" dirty="0"/>
          </a:p>
          <a:p>
            <a:r>
              <a:rPr lang="cs-CZ" sz="2400" b="1" dirty="0" smtClean="0"/>
              <a:t>vznikají              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7620" y="500042"/>
            <a:ext cx="4796506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70C0"/>
                </a:solidFill>
              </a:rPr>
              <a:t>p</a:t>
            </a:r>
            <a:r>
              <a:rPr lang="cs-CZ" sz="2400" b="1" dirty="0" smtClean="0">
                <a:solidFill>
                  <a:srgbClr val="0070C0"/>
                </a:solidFill>
              </a:rPr>
              <a:t>ísemné (iniciálové) zkratky</a:t>
            </a:r>
          </a:p>
          <a:p>
            <a:pPr>
              <a:buFontTx/>
              <a:buChar char="-"/>
            </a:pPr>
            <a:r>
              <a:rPr lang="cs-CZ" sz="2400" b="1" dirty="0" smtClean="0"/>
              <a:t>z počátečních písmen</a:t>
            </a:r>
          </a:p>
          <a:p>
            <a:pPr>
              <a:buFontTx/>
              <a:buChar char="-"/>
            </a:pPr>
            <a:r>
              <a:rPr lang="cs-CZ" sz="2400" b="1" dirty="0"/>
              <a:t>p</a:t>
            </a:r>
            <a:r>
              <a:rPr lang="cs-CZ" sz="2400" b="1" dirty="0" smtClean="0"/>
              <a:t>íšeme bez teček</a:t>
            </a:r>
          </a:p>
          <a:p>
            <a:r>
              <a:rPr lang="cs-CZ" sz="2400" b="1" dirty="0"/>
              <a:t>n</a:t>
            </a:r>
            <a:r>
              <a:rPr lang="cs-CZ" sz="2400" b="1" dirty="0" smtClean="0"/>
              <a:t>apř.:  </a:t>
            </a:r>
            <a:r>
              <a:rPr lang="cs-CZ" sz="2400" b="1" dirty="0" smtClean="0">
                <a:solidFill>
                  <a:srgbClr val="FF0000"/>
                </a:solidFill>
              </a:rPr>
              <a:t>ČR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z</a:t>
            </a:r>
            <a:r>
              <a:rPr lang="cs-CZ" sz="2400" b="1" dirty="0" smtClean="0">
                <a:solidFill>
                  <a:srgbClr val="0070C0"/>
                </a:solidFill>
              </a:rPr>
              <a:t>kratková slova</a:t>
            </a:r>
          </a:p>
          <a:p>
            <a:pPr>
              <a:buFontTx/>
              <a:buChar char="-"/>
            </a:pPr>
            <a:r>
              <a:rPr lang="cs-CZ" sz="2400" b="1" dirty="0" smtClean="0"/>
              <a:t>z počátečních hlásek nebo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slabik</a:t>
            </a:r>
          </a:p>
          <a:p>
            <a:pPr>
              <a:buFontTx/>
              <a:buChar char="-"/>
            </a:pPr>
            <a:r>
              <a:rPr lang="cs-CZ" sz="2400" b="1" dirty="0" smtClean="0"/>
              <a:t>píšeme první písmeno velké </a:t>
            </a:r>
          </a:p>
          <a:p>
            <a:r>
              <a:rPr lang="cs-CZ" sz="2400" b="1" dirty="0"/>
              <a:t>n</a:t>
            </a:r>
            <a:r>
              <a:rPr lang="cs-CZ" sz="2400" b="1" dirty="0" smtClean="0"/>
              <a:t>apř.:  </a:t>
            </a:r>
            <a:r>
              <a:rPr lang="cs-CZ" sz="2400" b="1" dirty="0" smtClean="0">
                <a:solidFill>
                  <a:srgbClr val="FF0000"/>
                </a:solidFill>
              </a:rPr>
              <a:t>Čedok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z</a:t>
            </a:r>
            <a:r>
              <a:rPr lang="cs-CZ" sz="2400" b="1" dirty="0" smtClean="0">
                <a:solidFill>
                  <a:srgbClr val="0070C0"/>
                </a:solidFill>
              </a:rPr>
              <a:t>kratky jiného druhu</a:t>
            </a:r>
          </a:p>
          <a:p>
            <a:pPr>
              <a:buFontTx/>
              <a:buChar char="-"/>
            </a:pPr>
            <a:r>
              <a:rPr lang="cs-CZ" sz="2400" b="1" dirty="0" smtClean="0"/>
              <a:t>m</a:t>
            </a:r>
            <a:r>
              <a:rPr lang="cs-CZ" sz="2400" b="1" dirty="0"/>
              <a:t>a</a:t>
            </a:r>
            <a:r>
              <a:rPr lang="cs-CZ" sz="2400" b="1" dirty="0" smtClean="0"/>
              <a:t>lé písmeno, zakončení </a:t>
            </a:r>
          </a:p>
          <a:p>
            <a:r>
              <a:rPr lang="cs-CZ" sz="2400" b="1" dirty="0" smtClean="0"/>
              <a:t> tečkou </a:t>
            </a:r>
          </a:p>
          <a:p>
            <a:r>
              <a:rPr lang="cs-CZ" sz="2400" b="1" dirty="0"/>
              <a:t>n</a:t>
            </a:r>
            <a:r>
              <a:rPr lang="cs-CZ" sz="2400" b="1" dirty="0" smtClean="0"/>
              <a:t>apř.: </a:t>
            </a:r>
            <a:r>
              <a:rPr lang="cs-CZ" sz="2400" b="1" dirty="0" smtClean="0">
                <a:solidFill>
                  <a:srgbClr val="FF0000"/>
                </a:solidFill>
              </a:rPr>
              <a:t>atd.</a:t>
            </a:r>
            <a:endParaRPr lang="cs-CZ" sz="2400" b="1" dirty="0" smtClean="0"/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        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6" name="Šipka dolů 5"/>
          <p:cNvSpPr/>
          <p:nvPr/>
        </p:nvSpPr>
        <p:spPr>
          <a:xfrm>
            <a:off x="1000100" y="1857364"/>
            <a:ext cx="484632" cy="97840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šipka 11"/>
          <p:cNvCxnSpPr/>
          <p:nvPr/>
        </p:nvCxnSpPr>
        <p:spPr>
          <a:xfrm rot="5400000" flipH="1" flipV="1">
            <a:off x="2000232" y="1357298"/>
            <a:ext cx="1928826" cy="1928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000232" y="3357562"/>
            <a:ext cx="17859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1928794" y="3571876"/>
            <a:ext cx="1785950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28596" y="571480"/>
            <a:ext cx="3929090" cy="135732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Vznikem nového významu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slova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034" y="2500306"/>
            <a:ext cx="73741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v</a:t>
            </a:r>
            <a:r>
              <a:rPr lang="cs-CZ" sz="2400" b="1" dirty="0" smtClean="0"/>
              <a:t>yužívají se stará slova:  </a:t>
            </a:r>
            <a:r>
              <a:rPr lang="cs-CZ" sz="2400" b="1" dirty="0" smtClean="0">
                <a:solidFill>
                  <a:srgbClr val="FF0000"/>
                </a:solidFill>
              </a:rPr>
              <a:t>branka</a:t>
            </a:r>
            <a:r>
              <a:rPr lang="cs-CZ" sz="2400" b="1" dirty="0" smtClean="0"/>
              <a:t>= zařízení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vyznačující cíl útoku;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branka=gól</a:t>
            </a:r>
          </a:p>
          <a:p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571472" y="4143380"/>
            <a:ext cx="3786214" cy="11430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Vznikem nových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sousloví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3438" y="4786322"/>
            <a:ext cx="29258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např.: 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skleníkový efekt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42910" y="785794"/>
            <a:ext cx="3357586" cy="121444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Přejímáním slov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4348" y="3071810"/>
            <a:ext cx="73356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400" b="1" dirty="0" smtClean="0"/>
              <a:t>z jiných jazyků    (ofsajd)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/>
              <a:t>z nespisovného vyjadřování, profesní mluvy,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nářečí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( čeština, veselka….)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769633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PROCVIČOVÁNÍ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Uveďte, jakým způsobem se obohatila česká slovní</a:t>
            </a:r>
          </a:p>
          <a:p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zásoba o tato slova.</a:t>
            </a:r>
          </a:p>
          <a:p>
            <a:endParaRPr lang="cs-CZ" sz="2400" b="1" i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Orlosup                    plovárna                    porodnice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štěrkopísek              laser                          běloučký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drama                       diskuse                     brífink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stařeček                   holka                          zubař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faulovat                    kytka                          peprný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lounský                    jihozápad                   IČO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AMU                          maturovat                 zeměpis.</a:t>
            </a:r>
          </a:p>
          <a:p>
            <a:endParaRPr lang="cs-CZ" sz="2400" b="1" i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i="1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404664"/>
            <a:ext cx="8877558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Orlosup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-skládáním,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plovárna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-odvozováním,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porodnice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-odvozováním,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štěrkopísek-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skládáním,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laser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přejímáním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běloučký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-odvozováním,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drama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přejímáním z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diskuse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-přejímáním z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brífink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-přejímáním z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c.j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., 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stařeček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odvozováním,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holka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přejímáním z obecné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češtiny,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zubař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-přejímáním z profesní mluvy,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faulovat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-přejímáním ze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slengu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kytka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přejímáním z obecné češtiny,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peprný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-odvozováním,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IČO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-zkracováním,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AMU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-zkracováním,</a:t>
            </a:r>
          </a:p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maturovat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-přejímáním, mez.slovo, 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zeměpis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-doslovný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překlad z cizího jazyka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778059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JAK BYLA ODVOZENA TATO SLOVA(PŘEDPONOU, </a:t>
            </a:r>
          </a:p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PŘÍPONOU, KONCOVKOU..)</a:t>
            </a:r>
          </a:p>
          <a:p>
            <a:endParaRPr lang="cs-CZ" sz="2400" b="1" i="1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Hnojit                  číslovat                     předminule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volno                   sací                           napínavý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Ostravan             osadník                    nožík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přelaskavý          prazvláštní               podlouhlý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houpačka            sedadlo                    držitel.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4817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0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HNOJ/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I(T)     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ČÍSLO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/VA (T)              PŘED/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MINULE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VOLN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/O         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/C(Í)       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NAPÍNA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/V()Ý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OSTRAV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/AN  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OSAD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/NÍK 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NOŽ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/ÍK</a:t>
            </a: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PŘE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/LASKAVÝ             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PRA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/ZVLÁŠTNÍ        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/DLOUH/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L(Ý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endParaRPr lang="cs-CZ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HOUP/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AČK(A)                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SADA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/DL(O</a:t>
            </a:r>
            <a:r>
              <a:rPr lang="cs-CZ" sz="2000" b="1" smtClean="0">
                <a:latin typeface="Arial" pitchFamily="34" charset="0"/>
                <a:cs typeface="Arial" pitchFamily="34" charset="0"/>
              </a:rPr>
              <a:t>)             </a:t>
            </a:r>
            <a:r>
              <a:rPr lang="cs-CZ" sz="20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DRŽ</a:t>
            </a:r>
            <a:r>
              <a:rPr lang="cs-CZ" sz="2000" b="1" smtClean="0">
                <a:latin typeface="Arial" pitchFamily="34" charset="0"/>
                <a:cs typeface="Arial" pitchFamily="34" charset="0"/>
              </a:rPr>
              <a:t>/ITEL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22896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504</TotalTime>
  <Words>611</Words>
  <Application>Microsoft Office PowerPoint</Application>
  <PresentationFormat>Předvádění na obrazovce (4:3)</PresentationFormat>
  <Paragraphs>210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Administrativní</vt:lpstr>
      <vt:lpstr>Prezentace aplikace PowerPoint</vt:lpstr>
      <vt:lpstr>ZPŮSOBY OBOHACOVÁNÍ SLOVNÍ ZÁSOBY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NAUKA O TVOŘENÍ SLOV </dc:title>
  <dc:creator>OEM</dc:creator>
  <cp:lastModifiedBy>OEM</cp:lastModifiedBy>
  <cp:revision>21</cp:revision>
  <dcterms:created xsi:type="dcterms:W3CDTF">2010-02-27T15:04:50Z</dcterms:created>
  <dcterms:modified xsi:type="dcterms:W3CDTF">2011-08-31T11:09:21Z</dcterms:modified>
</cp:coreProperties>
</file>