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7"/>
  </p:notesMasterIdLst>
  <p:sldIdLst>
    <p:sldId id="284" r:id="rId2"/>
    <p:sldId id="256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334FD8-3366-4DCD-B9D0-5EAF548581C9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229FD5-80FE-426D-BB1A-4E8744D92E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413607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29FD5-80FE-426D-BB1A-4E8744D92EE6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2890-3F9E-40BB-B3E1-4B1138C811D5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2890-3F9E-40BB-B3E1-4B1138C811D5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2890-3F9E-40BB-B3E1-4B1138C811D5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28832890-3F9E-40BB-B3E1-4B1138C811D5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2890-3F9E-40BB-B3E1-4B1138C811D5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2890-3F9E-40BB-B3E1-4B1138C811D5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2890-3F9E-40BB-B3E1-4B1138C811D5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2890-3F9E-40BB-B3E1-4B1138C811D5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28832890-3F9E-40BB-B3E1-4B1138C811D5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2890-3F9E-40BB-B3E1-4B1138C811D5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32890-3F9E-40BB-B3E1-4B1138C811D5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28832890-3F9E-40BB-B3E1-4B1138C811D5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3D86933-EC7A-45E7-82D7-E5E977F87D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8257473"/>
              </p:ext>
            </p:extLst>
          </p:nvPr>
        </p:nvGraphicFramePr>
        <p:xfrm>
          <a:off x="647564" y="5013176"/>
          <a:ext cx="7848872" cy="175260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Český jazyk pro 8.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VY_32_INOVACE_08_přechylování,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archaismy, historismy, neologismy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Fulínová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Šárka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421227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948264" y="5445224"/>
            <a:ext cx="1616224" cy="710952"/>
          </a:xfrm>
        </p:spPr>
        <p:txBody>
          <a:bodyPr>
            <a:normAutofit/>
          </a:bodyPr>
          <a:lstStyle/>
          <a:p>
            <a:r>
              <a:rPr lang="cs-CZ" sz="1100" dirty="0" smtClean="0">
                <a:latin typeface="Arial" pitchFamily="34" charset="0"/>
                <a:cs typeface="Arial" pitchFamily="34" charset="0"/>
              </a:rPr>
              <a:t>Šárka Fulínová</a:t>
            </a:r>
          </a:p>
          <a:p>
            <a:r>
              <a:rPr lang="cs-CZ" sz="1100" dirty="0" smtClean="0">
                <a:latin typeface="Arial" pitchFamily="34" charset="0"/>
                <a:cs typeface="Arial" pitchFamily="34" charset="0"/>
              </a:rPr>
              <a:t>2.Zš Dobříš</a:t>
            </a: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620688"/>
            <a:ext cx="7772400" cy="1656184"/>
          </a:xfrm>
        </p:spPr>
        <p:txBody>
          <a:bodyPr>
            <a:normAutofit fontScale="90000"/>
          </a:bodyPr>
          <a:lstStyle/>
          <a:p>
            <a:r>
              <a:rPr lang="cs-CZ" sz="2200" dirty="0" smtClean="0"/>
              <a:t>PŘECHYLOVÁNÍ, ARCHAISMY,</a:t>
            </a:r>
            <a:br>
              <a:rPr lang="cs-CZ" sz="2200" dirty="0" smtClean="0"/>
            </a:br>
            <a:r>
              <a:rPr lang="cs-CZ" sz="2200" dirty="0" smtClean="0"/>
              <a:t>HISTORISMY, NEOLOGISMY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836712"/>
            <a:ext cx="3240360" cy="108012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i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PŘECHYLOVÁNÍ</a:t>
            </a:r>
            <a:endParaRPr lang="cs-CZ" sz="2800" b="1" i="1" u="sng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Šipka dolů 2"/>
          <p:cNvSpPr/>
          <p:nvPr/>
        </p:nvSpPr>
        <p:spPr>
          <a:xfrm>
            <a:off x="2843808" y="2132856"/>
            <a:ext cx="720080" cy="936104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683568" y="3501008"/>
            <a:ext cx="677140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např.: tvoření jmen žen ze jmen mužů, 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nejčastěji přípony  a koncovky</a:t>
            </a:r>
          </a:p>
          <a:p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7092280" y="4509120"/>
            <a:ext cx="1403648" cy="129614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-á</a:t>
            </a:r>
            <a:endParaRPr lang="cs-C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3563888" y="5013176"/>
            <a:ext cx="1440160" cy="129614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cs-CZ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ov</a:t>
            </a:r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(á)</a:t>
            </a:r>
            <a:endParaRPr lang="cs-CZ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251520" y="4581128"/>
            <a:ext cx="1512168" cy="1368152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cs-CZ" sz="24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yn</a:t>
            </a:r>
            <a:r>
              <a:rPr lang="cs-CZ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(ě)</a:t>
            </a:r>
            <a:endParaRPr lang="cs-CZ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1907704" y="4941168"/>
            <a:ext cx="1512168" cy="129614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cs-CZ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k(a</a:t>
            </a:r>
            <a:r>
              <a:rPr lang="cs-CZ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</a:t>
            </a:r>
            <a:endParaRPr lang="cs-CZ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5220072" y="4941168"/>
            <a:ext cx="1512168" cy="1368152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cs-CZ" sz="28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ic</a:t>
            </a:r>
            <a:r>
              <a:rPr lang="cs-CZ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(e)</a:t>
            </a:r>
            <a:endParaRPr lang="cs-C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476672"/>
            <a:ext cx="8691803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Např.: žák – žákyně, cizinec – cizinka, 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Malý – Malá, Novák – Nováková,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         učeň – učnice…..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Utvořte jména žen ze jmen mužů (</a:t>
            </a:r>
            <a:r>
              <a:rPr lang="cs-CZ" sz="2800" b="1" i="1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jm</a:t>
            </a:r>
            <a:r>
              <a:rPr lang="cs-CZ" sz="28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 přechýlená).</a:t>
            </a:r>
          </a:p>
          <a:p>
            <a:endParaRPr lang="cs-CZ" sz="28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Kolega, řezník, král, mistr (v zaměstnání), čert, 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posluchač, herec, Bohumil, Jindřich, brunet.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124744"/>
            <a:ext cx="8076250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ŘEŠENÍ</a:t>
            </a:r>
          </a:p>
          <a:p>
            <a:endParaRPr lang="cs-CZ" sz="28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Koleg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yn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(ě),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řezn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ic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(e), král/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ovn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(a), mistr/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ov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(á),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čert/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ic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(e), posluchač/k(a),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hereč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/k(a), 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Bohumil/(a),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Jindřiš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/k(a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), brunet(a).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620688"/>
            <a:ext cx="3168352" cy="1296144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ARCHAISMY</a:t>
            </a:r>
            <a:endParaRPr lang="cs-CZ" sz="2800" b="1" u="sng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95536" y="2348880"/>
            <a:ext cx="3240360" cy="1296144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HISTORISMY</a:t>
            </a:r>
            <a:endParaRPr lang="cs-CZ" sz="2800" b="1" u="sng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95536" y="4149080"/>
            <a:ext cx="3312368" cy="1368152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NEOLOGISMY</a:t>
            </a:r>
            <a:endParaRPr lang="cs-CZ" sz="2800" b="1" u="sng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211960" y="620688"/>
            <a:ext cx="4757649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Jsou slova (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sl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 spojení), která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byla nahrazena slovy 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sl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 spojeními), novějšími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(např.:</a:t>
            </a:r>
            <a:r>
              <a:rPr lang="cs-CZ" sz="2400" b="1" dirty="0" err="1" smtClean="0">
                <a:latin typeface="Arial" pitchFamily="34" charset="0"/>
                <a:cs typeface="Arial" pitchFamily="34" charset="0"/>
              </a:rPr>
              <a:t>lučba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=chemie).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Jsou slova označující zaniklé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historické skutečnosti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(např.: kuše, vladyka).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Jsou nová slova a spojení slov,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která se v jazyce užívají 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v poslední době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(např. motel).</a:t>
            </a:r>
          </a:p>
        </p:txBody>
      </p:sp>
      <p:sp>
        <p:nvSpPr>
          <p:cNvPr id="9" name="Šipka doprava 8"/>
          <p:cNvSpPr/>
          <p:nvPr/>
        </p:nvSpPr>
        <p:spPr>
          <a:xfrm>
            <a:off x="3779912" y="2708920"/>
            <a:ext cx="360040" cy="576064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3779912" y="4581128"/>
            <a:ext cx="432048" cy="576064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/>
          <p:cNvSpPr/>
          <p:nvPr/>
        </p:nvSpPr>
        <p:spPr>
          <a:xfrm>
            <a:off x="3707904" y="1196752"/>
            <a:ext cx="432048" cy="504056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404664"/>
            <a:ext cx="8371844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NAHRAĎTE  VYZNAČENÁ SLOVA PŘEJATÁ DOMÁCÍMI.</a:t>
            </a:r>
          </a:p>
          <a:p>
            <a:endParaRPr lang="cs-CZ" sz="24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Tyto výsledky jsou </a:t>
            </a:r>
            <a:r>
              <a:rPr lang="cs-CZ" sz="2400" b="1" i="1" u="sng" dirty="0" smtClean="0">
                <a:latin typeface="Arial" pitchFamily="34" charset="0"/>
                <a:cs typeface="Arial" pitchFamily="34" charset="0"/>
              </a:rPr>
              <a:t>absolutně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správné.  Při tenisu padl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míček do</a:t>
            </a:r>
            <a:r>
              <a:rPr lang="cs-CZ" sz="2400" b="1" i="1" u="sng" dirty="0" smtClean="0">
                <a:latin typeface="Arial" pitchFamily="34" charset="0"/>
                <a:cs typeface="Arial" pitchFamily="34" charset="0"/>
              </a:rPr>
              <a:t> autu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 Získej všechny</a:t>
            </a:r>
            <a:r>
              <a:rPr lang="cs-CZ" sz="2400" b="1" i="1" u="sng" dirty="0" smtClean="0">
                <a:latin typeface="Arial" pitchFamily="34" charset="0"/>
                <a:cs typeface="Arial" pitchFamily="34" charset="0"/>
              </a:rPr>
              <a:t> informace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v knihovně.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Mám pro výměnu </a:t>
            </a:r>
            <a:r>
              <a:rPr lang="cs-CZ" sz="2400" b="1" i="1" u="sng" dirty="0" smtClean="0">
                <a:latin typeface="Arial" pitchFamily="34" charset="0"/>
                <a:cs typeface="Arial" pitchFamily="34" charset="0"/>
              </a:rPr>
              <a:t>minimální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množství zboží. Naše auto  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má </a:t>
            </a:r>
            <a:r>
              <a:rPr lang="cs-CZ" sz="2400" b="1" i="1" u="sng" dirty="0" smtClean="0">
                <a:latin typeface="Arial" pitchFamily="34" charset="0"/>
                <a:cs typeface="Arial" pitchFamily="34" charset="0"/>
              </a:rPr>
              <a:t>automatickou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převodovku. Kopil si </a:t>
            </a:r>
            <a:r>
              <a:rPr lang="cs-CZ" sz="2400" b="1" i="1" u="sng" dirty="0" smtClean="0">
                <a:latin typeface="Arial" pitchFamily="34" charset="0"/>
                <a:cs typeface="Arial" pitchFamily="34" charset="0"/>
              </a:rPr>
              <a:t>luxusní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kabát.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Dívali jsme se na ranní </a:t>
            </a:r>
            <a:r>
              <a:rPr lang="cs-CZ" sz="2400" b="1" i="1" u="sng" dirty="0" smtClean="0">
                <a:latin typeface="Arial" pitchFamily="34" charset="0"/>
                <a:cs typeface="Arial" pitchFamily="34" charset="0"/>
              </a:rPr>
              <a:t>relaci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zpráv. Na startu čekáme,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až se ozve zvukový </a:t>
            </a:r>
            <a:r>
              <a:rPr lang="cs-CZ" sz="2400" b="1" i="1" u="sng" dirty="0" smtClean="0">
                <a:latin typeface="Arial" pitchFamily="34" charset="0"/>
                <a:cs typeface="Arial" pitchFamily="34" charset="0"/>
              </a:rPr>
              <a:t>signá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l. Tento školní výlet nelze 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i="1" u="sng" dirty="0" smtClean="0">
                <a:latin typeface="Arial" pitchFamily="34" charset="0"/>
                <a:cs typeface="Arial" pitchFamily="34" charset="0"/>
              </a:rPr>
              <a:t>realizovat.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Ve škole hrajeme </a:t>
            </a:r>
            <a:r>
              <a:rPr lang="cs-CZ" sz="2400" b="1" i="1" u="sng" dirty="0" smtClean="0">
                <a:latin typeface="Arial" pitchFamily="34" charset="0"/>
                <a:cs typeface="Arial" pitchFamily="34" charset="0"/>
              </a:rPr>
              <a:t>volejbal a basketbal.   </a:t>
            </a:r>
            <a:endParaRPr lang="cs-CZ" sz="2400" b="1" i="1" u="sng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8661345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ŘEŠENÍ</a:t>
            </a:r>
          </a:p>
          <a:p>
            <a:endParaRPr lang="cs-CZ" sz="24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Tyto výsledky jsou 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zcela (úplně, naprosto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) správné. Při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tenisu padl míček 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do zázemí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 Získej všechny 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zprávy 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v knihovně. Mám pro výměnu 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velmi málo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zboží. Naše auto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má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 samočinnou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převodovku.  Koupil si 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přepychový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kabát. Dívali se na ranní 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vysílání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zpráv. Na startu čekáme,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až se ozve 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zvukové znamení. 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Tento školní výlet nelze 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uskutečnit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 Ve škole hrajeme </a:t>
            </a:r>
            <a:r>
              <a:rPr lang="cs-CZ" sz="2400" b="1" i="1" dirty="0" smtClean="0">
                <a:latin typeface="Arial" pitchFamily="34" charset="0"/>
                <a:cs typeface="Arial" pitchFamily="34" charset="0"/>
              </a:rPr>
              <a:t>odbíjenou a košíkovou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.      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8719695" cy="78483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 DANÝ ÚKOL POUŽIJ SLOVNÍK CIZÍCH SLOV.</a:t>
            </a:r>
          </a:p>
          <a:p>
            <a:r>
              <a:rPr lang="cs-CZ" sz="2800" b="1" i="1" u="sng" dirty="0" smtClean="0">
                <a:latin typeface="Arial" pitchFamily="34" charset="0"/>
                <a:cs typeface="Arial" pitchFamily="34" charset="0"/>
              </a:rPr>
              <a:t>Vysvětlete význam daných slov.</a:t>
            </a:r>
          </a:p>
          <a:p>
            <a:endParaRPr lang="cs-CZ" sz="2800" b="1" i="1" u="sng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Palisadr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- _______________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Feromon -  ______________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Regiment -  ______________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Teletext - ________________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Baklažán - _______________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Abnormalita - ____________</a:t>
            </a: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476672"/>
            <a:ext cx="8747908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ŘEŠENÍ</a:t>
            </a:r>
          </a:p>
          <a:p>
            <a:endParaRPr lang="cs-CZ" sz="2800" b="1" i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Palisandr – tvrdé těžké hnědočervené až fialové dřevo 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        z některých tropických stromů,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Feromon – chemická vnitrodruhová látka s funkcí 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       identifikace nebo lákadla,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Regiment – pluk; velký počet nebo množství,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Teletext – přenos textových informací v pasivní oblasti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     televizního vysílání,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Baklažán – mohutná jednoletá bylina pěstovaná pro temně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       fialovou bobuli hruškovitého tvaru používanou 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       jako zelenina (lilek),</a:t>
            </a:r>
          </a:p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Abnormalita – zvláštnost, nepravidelnost, odchylka…</a:t>
            </a:r>
          </a:p>
          <a:p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692696"/>
            <a:ext cx="8265981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ŘEŠTE TAJENKU</a:t>
            </a:r>
          </a:p>
          <a:p>
            <a:endParaRPr lang="cs-CZ" sz="2800" b="1" u="sng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u="sng" dirty="0" smtClean="0">
                <a:latin typeface="Arial" pitchFamily="34" charset="0"/>
                <a:cs typeface="Arial" pitchFamily="34" charset="0"/>
              </a:rPr>
              <a:t>Tajenkou </a:t>
            </a:r>
            <a:r>
              <a:rPr lang="cs-CZ" sz="28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je název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pro tvoření jmen žen ze jmen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mužů, nejčastěji pomocí přípon a koncovek.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04664"/>
            <a:ext cx="8149988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eriod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jeden ze způsobů obohacování slovní zásoby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část, která je součástí stavby slova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nová slova a spojení slov, která se v jazyce užívají</a:t>
            </a:r>
          </a:p>
          <a:p>
            <a:pPr marL="457200" indent="-457200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v poslední době</a:t>
            </a:r>
          </a:p>
          <a:p>
            <a:pPr marL="457200" indent="-457200">
              <a:buAutoNum type="arabicPeriod" startAt="4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slova (slovní spojení), která byla nahrazena novými</a:t>
            </a:r>
          </a:p>
          <a:p>
            <a:pPr marL="457200" indent="-457200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slovy (slovními spojeními) novějšími</a:t>
            </a:r>
          </a:p>
          <a:p>
            <a:pPr marL="457200" indent="-457200">
              <a:buAutoNum type="arabicPeriod" startAt="5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slova označující zaniklé historické skutečnosti</a:t>
            </a:r>
          </a:p>
          <a:p>
            <a:pPr marL="457200" indent="-457200">
              <a:buAutoNum type="arabicPeriod" startAt="5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tvoření slov ze dvou nebo i více slovotvorných</a:t>
            </a:r>
          </a:p>
          <a:p>
            <a:pPr marL="457200" indent="-457200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základů</a:t>
            </a:r>
          </a:p>
          <a:p>
            <a:pPr marL="457200" indent="-457200">
              <a:buAutoNum type="arabicPeriod" startAt="7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jeden ze způsobů tvoření nových slov</a:t>
            </a:r>
          </a:p>
          <a:p>
            <a:pPr marL="457200" indent="-457200">
              <a:buAutoNum type="arabicPeriod" startAt="7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jeden ze způsobů tvoření nových slov</a:t>
            </a:r>
          </a:p>
          <a:p>
            <a:pPr marL="457200" indent="-457200">
              <a:buAutoNum type="arabicPeriod" startAt="7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užívá se k dorozumívání při běžném, každodenním</a:t>
            </a:r>
          </a:p>
          <a:p>
            <a:pPr marL="457200" indent="-457200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styku vždy jen na určité části jazykového území</a:t>
            </a:r>
          </a:p>
          <a:p>
            <a:pPr marL="457200" indent="-457200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10. skládáním vznikají…..</a:t>
            </a:r>
          </a:p>
          <a:p>
            <a:pPr marL="457200" indent="-457200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11. ustálené spojení slov s jedním významem jde </a:t>
            </a:r>
          </a:p>
          <a:p>
            <a:pPr marL="457200" indent="-457200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o dvouslovné i víceslovné pojmenování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196752"/>
            <a:ext cx="3545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779912" y="836712"/>
            <a:ext cx="360040" cy="36004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139952" y="83671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499992" y="83671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4860032" y="83671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220072" y="83671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580112" y="83671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5940152" y="83671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300192" y="83671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6660232" y="83671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7020272" y="83671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3779912" y="1196752"/>
            <a:ext cx="360040" cy="36004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419872" y="119675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4139952" y="119675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4499992" y="119675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4860032" y="119675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5220072" y="119675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5580112" y="119675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5940152" y="119675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3419872" y="155679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3779912" y="1556792"/>
            <a:ext cx="360040" cy="36004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4139952" y="155679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4499992" y="155679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4860032" y="155679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5220072" y="155679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5580112" y="155679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2" name="Obdélník 31"/>
          <p:cNvSpPr/>
          <p:nvPr/>
        </p:nvSpPr>
        <p:spPr>
          <a:xfrm>
            <a:off x="5940152" y="155679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6300192" y="155679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6660232" y="155679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3779912" y="1916832"/>
            <a:ext cx="360040" cy="36004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3419872" y="191683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3059832" y="191683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4139952" y="191683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9" name="Obdélník 38"/>
          <p:cNvSpPr/>
          <p:nvPr/>
        </p:nvSpPr>
        <p:spPr>
          <a:xfrm>
            <a:off x="4499992" y="191683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4860032" y="191683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5220072" y="191683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5580112" y="191683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3779912" y="2276872"/>
            <a:ext cx="360040" cy="36004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3419872" y="227687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3059832" y="227687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6" name="Obdélník 45"/>
          <p:cNvSpPr/>
          <p:nvPr/>
        </p:nvSpPr>
        <p:spPr>
          <a:xfrm>
            <a:off x="2699792" y="227687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2339752" y="227687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/>
          <p:cNvSpPr/>
          <p:nvPr/>
        </p:nvSpPr>
        <p:spPr>
          <a:xfrm>
            <a:off x="1979712" y="227687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1619672" y="227687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/>
          <p:cNvSpPr/>
          <p:nvPr/>
        </p:nvSpPr>
        <p:spPr>
          <a:xfrm>
            <a:off x="1259632" y="227687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/>
          <p:cNvSpPr/>
          <p:nvPr/>
        </p:nvSpPr>
        <p:spPr>
          <a:xfrm>
            <a:off x="899592" y="227687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539552" y="227687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délník 52"/>
          <p:cNvSpPr/>
          <p:nvPr/>
        </p:nvSpPr>
        <p:spPr>
          <a:xfrm>
            <a:off x="3059832" y="263691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délník 53"/>
          <p:cNvSpPr/>
          <p:nvPr/>
        </p:nvSpPr>
        <p:spPr>
          <a:xfrm>
            <a:off x="3419872" y="263691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bdélník 54"/>
          <p:cNvSpPr/>
          <p:nvPr/>
        </p:nvSpPr>
        <p:spPr>
          <a:xfrm>
            <a:off x="3779912" y="2636912"/>
            <a:ext cx="360040" cy="36004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bdélník 55"/>
          <p:cNvSpPr/>
          <p:nvPr/>
        </p:nvSpPr>
        <p:spPr>
          <a:xfrm>
            <a:off x="4139952" y="263691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délník 56"/>
          <p:cNvSpPr/>
          <p:nvPr/>
        </p:nvSpPr>
        <p:spPr>
          <a:xfrm>
            <a:off x="4499992" y="263691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bdélník 57"/>
          <p:cNvSpPr/>
          <p:nvPr/>
        </p:nvSpPr>
        <p:spPr>
          <a:xfrm>
            <a:off x="4860032" y="263691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bdélník 58"/>
          <p:cNvSpPr/>
          <p:nvPr/>
        </p:nvSpPr>
        <p:spPr>
          <a:xfrm>
            <a:off x="5220072" y="263691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Obdélník 59"/>
          <p:cNvSpPr/>
          <p:nvPr/>
        </p:nvSpPr>
        <p:spPr>
          <a:xfrm>
            <a:off x="5580112" y="263691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Obdélník 60"/>
          <p:cNvSpPr/>
          <p:nvPr/>
        </p:nvSpPr>
        <p:spPr>
          <a:xfrm>
            <a:off x="5940152" y="263691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Obdélník 62"/>
          <p:cNvSpPr/>
          <p:nvPr/>
        </p:nvSpPr>
        <p:spPr>
          <a:xfrm>
            <a:off x="3779912" y="2996952"/>
            <a:ext cx="360040" cy="36004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Obdélník 63"/>
          <p:cNvSpPr/>
          <p:nvPr/>
        </p:nvSpPr>
        <p:spPr>
          <a:xfrm>
            <a:off x="4139952" y="299695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Obdélník 64"/>
          <p:cNvSpPr/>
          <p:nvPr/>
        </p:nvSpPr>
        <p:spPr>
          <a:xfrm>
            <a:off x="4499992" y="299695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Obdélník 65"/>
          <p:cNvSpPr/>
          <p:nvPr/>
        </p:nvSpPr>
        <p:spPr>
          <a:xfrm>
            <a:off x="4860032" y="299695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Obdélník 66"/>
          <p:cNvSpPr/>
          <p:nvPr/>
        </p:nvSpPr>
        <p:spPr>
          <a:xfrm>
            <a:off x="5220072" y="299695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Obdélník 67"/>
          <p:cNvSpPr/>
          <p:nvPr/>
        </p:nvSpPr>
        <p:spPr>
          <a:xfrm>
            <a:off x="5580112" y="299695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Obdélník 68"/>
          <p:cNvSpPr/>
          <p:nvPr/>
        </p:nvSpPr>
        <p:spPr>
          <a:xfrm>
            <a:off x="5940152" y="299695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Obdélník 69"/>
          <p:cNvSpPr/>
          <p:nvPr/>
        </p:nvSpPr>
        <p:spPr>
          <a:xfrm>
            <a:off x="6300192" y="299695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Obdélník 70"/>
          <p:cNvSpPr/>
          <p:nvPr/>
        </p:nvSpPr>
        <p:spPr>
          <a:xfrm>
            <a:off x="6660232" y="299695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Obdélník 71"/>
          <p:cNvSpPr/>
          <p:nvPr/>
        </p:nvSpPr>
        <p:spPr>
          <a:xfrm>
            <a:off x="7020272" y="299695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Obdélník 72"/>
          <p:cNvSpPr/>
          <p:nvPr/>
        </p:nvSpPr>
        <p:spPr>
          <a:xfrm>
            <a:off x="7380312" y="299695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Obdélník 73"/>
          <p:cNvSpPr/>
          <p:nvPr/>
        </p:nvSpPr>
        <p:spPr>
          <a:xfrm>
            <a:off x="3779912" y="3356992"/>
            <a:ext cx="360040" cy="36004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Obdélník 74"/>
          <p:cNvSpPr/>
          <p:nvPr/>
        </p:nvSpPr>
        <p:spPr>
          <a:xfrm>
            <a:off x="3419872" y="335699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Obdélník 75"/>
          <p:cNvSpPr/>
          <p:nvPr/>
        </p:nvSpPr>
        <p:spPr>
          <a:xfrm>
            <a:off x="3059832" y="335699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Obdélník 76"/>
          <p:cNvSpPr/>
          <p:nvPr/>
        </p:nvSpPr>
        <p:spPr>
          <a:xfrm>
            <a:off x="2699792" y="335699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Obdélník 77"/>
          <p:cNvSpPr/>
          <p:nvPr/>
        </p:nvSpPr>
        <p:spPr>
          <a:xfrm>
            <a:off x="2339752" y="335699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Obdélník 78"/>
          <p:cNvSpPr/>
          <p:nvPr/>
        </p:nvSpPr>
        <p:spPr>
          <a:xfrm>
            <a:off x="1979712" y="335699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Obdélník 79"/>
          <p:cNvSpPr/>
          <p:nvPr/>
        </p:nvSpPr>
        <p:spPr>
          <a:xfrm>
            <a:off x="1619672" y="335699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Obdélník 80"/>
          <p:cNvSpPr/>
          <p:nvPr/>
        </p:nvSpPr>
        <p:spPr>
          <a:xfrm>
            <a:off x="4139952" y="335699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2" name="Obdélník 81"/>
          <p:cNvSpPr/>
          <p:nvPr/>
        </p:nvSpPr>
        <p:spPr>
          <a:xfrm>
            <a:off x="4499992" y="335699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3" name="Obdélník 82"/>
          <p:cNvSpPr/>
          <p:nvPr/>
        </p:nvSpPr>
        <p:spPr>
          <a:xfrm>
            <a:off x="4860032" y="335699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4" name="Obdélník 83"/>
          <p:cNvSpPr/>
          <p:nvPr/>
        </p:nvSpPr>
        <p:spPr>
          <a:xfrm>
            <a:off x="5220072" y="335699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5" name="Obdélník 84"/>
          <p:cNvSpPr/>
          <p:nvPr/>
        </p:nvSpPr>
        <p:spPr>
          <a:xfrm>
            <a:off x="3779912" y="3717032"/>
            <a:ext cx="360040" cy="36004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6" name="Obdélník 85"/>
          <p:cNvSpPr/>
          <p:nvPr/>
        </p:nvSpPr>
        <p:spPr>
          <a:xfrm>
            <a:off x="3419872" y="371703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2" name="Obdélník 91"/>
          <p:cNvSpPr/>
          <p:nvPr/>
        </p:nvSpPr>
        <p:spPr>
          <a:xfrm>
            <a:off x="4139952" y="371703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3" name="Obdélník 92"/>
          <p:cNvSpPr/>
          <p:nvPr/>
        </p:nvSpPr>
        <p:spPr>
          <a:xfrm>
            <a:off x="4499992" y="371703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4" name="Obdélník 93"/>
          <p:cNvSpPr/>
          <p:nvPr/>
        </p:nvSpPr>
        <p:spPr>
          <a:xfrm>
            <a:off x="4860032" y="371703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5" name="Obdélník 94"/>
          <p:cNvSpPr/>
          <p:nvPr/>
        </p:nvSpPr>
        <p:spPr>
          <a:xfrm>
            <a:off x="3779912" y="4077072"/>
            <a:ext cx="360040" cy="36004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6" name="Obdélník 95"/>
          <p:cNvSpPr/>
          <p:nvPr/>
        </p:nvSpPr>
        <p:spPr>
          <a:xfrm>
            <a:off x="3419872" y="407707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7" name="Obdélník 96"/>
          <p:cNvSpPr/>
          <p:nvPr/>
        </p:nvSpPr>
        <p:spPr>
          <a:xfrm>
            <a:off x="3059832" y="407707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8" name="Obdélník 97"/>
          <p:cNvSpPr/>
          <p:nvPr/>
        </p:nvSpPr>
        <p:spPr>
          <a:xfrm>
            <a:off x="2699792" y="407707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9" name="Obdélník 98"/>
          <p:cNvSpPr/>
          <p:nvPr/>
        </p:nvSpPr>
        <p:spPr>
          <a:xfrm>
            <a:off x="2339752" y="407707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0" name="Obdélník 99"/>
          <p:cNvSpPr/>
          <p:nvPr/>
        </p:nvSpPr>
        <p:spPr>
          <a:xfrm>
            <a:off x="1979712" y="407707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1" name="Obdélník 100"/>
          <p:cNvSpPr/>
          <p:nvPr/>
        </p:nvSpPr>
        <p:spPr>
          <a:xfrm>
            <a:off x="4139952" y="407707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" name="Obdélník 101"/>
          <p:cNvSpPr/>
          <p:nvPr/>
        </p:nvSpPr>
        <p:spPr>
          <a:xfrm>
            <a:off x="4499992" y="407707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3" name="Obdélník 102"/>
          <p:cNvSpPr/>
          <p:nvPr/>
        </p:nvSpPr>
        <p:spPr>
          <a:xfrm>
            <a:off x="4860032" y="407707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4" name="Obdélník 103"/>
          <p:cNvSpPr/>
          <p:nvPr/>
        </p:nvSpPr>
        <p:spPr>
          <a:xfrm>
            <a:off x="3779912" y="4437112"/>
            <a:ext cx="360040" cy="36004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5" name="Obdélník 104"/>
          <p:cNvSpPr/>
          <p:nvPr/>
        </p:nvSpPr>
        <p:spPr>
          <a:xfrm>
            <a:off x="3419872" y="443711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6" name="Obdélník 105"/>
          <p:cNvSpPr/>
          <p:nvPr/>
        </p:nvSpPr>
        <p:spPr>
          <a:xfrm>
            <a:off x="3059832" y="443711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7" name="Obdélník 106"/>
          <p:cNvSpPr/>
          <p:nvPr/>
        </p:nvSpPr>
        <p:spPr>
          <a:xfrm>
            <a:off x="2699792" y="443711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8" name="Obdélník 107"/>
          <p:cNvSpPr/>
          <p:nvPr/>
        </p:nvSpPr>
        <p:spPr>
          <a:xfrm>
            <a:off x="2339752" y="443711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9" name="Obdélník 108"/>
          <p:cNvSpPr/>
          <p:nvPr/>
        </p:nvSpPr>
        <p:spPr>
          <a:xfrm>
            <a:off x="1979712" y="443711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0" name="Obdélník 109"/>
          <p:cNvSpPr/>
          <p:nvPr/>
        </p:nvSpPr>
        <p:spPr>
          <a:xfrm>
            <a:off x="1619672" y="443711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1" name="TextovéPole 110"/>
          <p:cNvSpPr txBox="1"/>
          <p:nvPr/>
        </p:nvSpPr>
        <p:spPr>
          <a:xfrm>
            <a:off x="3419872" y="836712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1.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3" name="TextovéPole 112"/>
          <p:cNvSpPr txBox="1"/>
          <p:nvPr/>
        </p:nvSpPr>
        <p:spPr>
          <a:xfrm>
            <a:off x="3059832" y="1196752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2.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4" name="TextovéPole 113"/>
          <p:cNvSpPr txBox="1"/>
          <p:nvPr/>
        </p:nvSpPr>
        <p:spPr>
          <a:xfrm>
            <a:off x="2987824" y="1556792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3.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7" name="TextovéPole 116"/>
          <p:cNvSpPr txBox="1"/>
          <p:nvPr/>
        </p:nvSpPr>
        <p:spPr>
          <a:xfrm>
            <a:off x="2699792" y="1916832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4.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9" name="TextovéPole 118"/>
          <p:cNvSpPr txBox="1"/>
          <p:nvPr/>
        </p:nvSpPr>
        <p:spPr>
          <a:xfrm>
            <a:off x="179512" y="2276872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5.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0" name="TextovéPole 119"/>
          <p:cNvSpPr txBox="1"/>
          <p:nvPr/>
        </p:nvSpPr>
        <p:spPr>
          <a:xfrm>
            <a:off x="2699792" y="2636912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6.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1" name="TextovéPole 120"/>
          <p:cNvSpPr txBox="1"/>
          <p:nvPr/>
        </p:nvSpPr>
        <p:spPr>
          <a:xfrm>
            <a:off x="3347864" y="2996952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7.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2" name="TextovéPole 121"/>
          <p:cNvSpPr txBox="1"/>
          <p:nvPr/>
        </p:nvSpPr>
        <p:spPr>
          <a:xfrm>
            <a:off x="1187624" y="3356992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8.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3" name="TextovéPole 122"/>
          <p:cNvSpPr txBox="1"/>
          <p:nvPr/>
        </p:nvSpPr>
        <p:spPr>
          <a:xfrm>
            <a:off x="3059832" y="3717032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9.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4" name="TextovéPole 123"/>
          <p:cNvSpPr txBox="1"/>
          <p:nvPr/>
        </p:nvSpPr>
        <p:spPr>
          <a:xfrm>
            <a:off x="1403648" y="4077072"/>
            <a:ext cx="505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10.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6" name="TextovéPole 125"/>
          <p:cNvSpPr txBox="1"/>
          <p:nvPr/>
        </p:nvSpPr>
        <p:spPr>
          <a:xfrm>
            <a:off x="1043608" y="4437112"/>
            <a:ext cx="492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11.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7" name="Obdélník 126"/>
          <p:cNvSpPr/>
          <p:nvPr/>
        </p:nvSpPr>
        <p:spPr>
          <a:xfrm>
            <a:off x="5220072" y="3717032"/>
            <a:ext cx="36004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404664"/>
            <a:ext cx="6091155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u="sng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TAJENKA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                      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PŘECHYLOVÁNÍ</a:t>
            </a:r>
          </a:p>
          <a:p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ŘEJÍMÁNÍM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Ř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EDPONA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OLOGISMY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AR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AISMY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HISTORISM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SK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ÁDÁNÍM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DVOZOVÁNÍM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ZKRACO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ÁNÍM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N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Á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ŘEČÍ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SLOŽE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INY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SOUSLOV</a:t>
            </a:r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Í</a:t>
            </a:r>
          </a:p>
          <a:p>
            <a:endParaRPr lang="cs-CZ" sz="2400" b="1" u="sng" dirty="0" smtClean="0">
              <a:latin typeface="Arial" pitchFamily="34" charset="0"/>
              <a:cs typeface="Arial" pitchFamily="34" charset="0"/>
            </a:endParaRPr>
          </a:p>
          <a:p>
            <a:endParaRPr lang="cs-CZ" sz="2400" b="1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Šipka doprava 3"/>
          <p:cNvSpPr/>
          <p:nvPr/>
        </p:nvSpPr>
        <p:spPr>
          <a:xfrm>
            <a:off x="3059832" y="548680"/>
            <a:ext cx="1008112" cy="288032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692696"/>
            <a:ext cx="5759450" cy="1881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9555261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515</TotalTime>
  <Words>619</Words>
  <Application>Microsoft Office PowerPoint</Application>
  <PresentationFormat>Předvádění na obrazovce (4:3)</PresentationFormat>
  <Paragraphs>158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Administrativní</vt:lpstr>
      <vt:lpstr>Snímek 1</vt:lpstr>
      <vt:lpstr>PŘECHYLOVÁNÍ, ARCHAISMY, HISTORISMY, NEOLOGISMY  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NAUKA O TVOŘENÍ SLOV </dc:title>
  <dc:creator>OEM</dc:creator>
  <cp:lastModifiedBy>Vaše jméno</cp:lastModifiedBy>
  <cp:revision>18</cp:revision>
  <dcterms:created xsi:type="dcterms:W3CDTF">2010-02-27T15:04:50Z</dcterms:created>
  <dcterms:modified xsi:type="dcterms:W3CDTF">2012-05-13T17:03:16Z</dcterms:modified>
</cp:coreProperties>
</file>