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56" r:id="rId3"/>
    <p:sldId id="272" r:id="rId4"/>
    <p:sldId id="273" r:id="rId5"/>
    <p:sldId id="274" r:id="rId6"/>
    <p:sldId id="275" r:id="rId7"/>
    <p:sldId id="276" r:id="rId8"/>
    <p:sldId id="27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6CF2AE2-C3B6-4175-A57B-4C21F511771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16CA23-4CEA-470B-97CB-3ECC7188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1453835"/>
              </p:ext>
            </p:extLst>
          </p:nvPr>
        </p:nvGraphicFramePr>
        <p:xfrm>
          <a:off x="647564" y="512762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VY_32_INOVACE_11_Skloňování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zájmen týž/tentýž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88224" y="5589240"/>
            <a:ext cx="1904256" cy="566936"/>
          </a:xfrm>
        </p:spPr>
        <p:txBody>
          <a:bodyPr>
            <a:norm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 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SKLOŇOVÁNÍ ZÁJMENA týž/tentýž</a:t>
            </a:r>
            <a:endParaRPr lang="cs-CZ" sz="16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37921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  ZÁJMENA  TÝŽ / TENTÝŽ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TÝŽ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se skloňuje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jako vzor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mladý</a:t>
            </a:r>
          </a:p>
          <a:p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 mladé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té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mlad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t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), ale v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některých</a:t>
            </a:r>
          </a:p>
          <a:p>
            <a:endParaRPr lang="cs-CZ" sz="28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pádech jsou i tvary složené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ze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zájmene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TEN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TÝŽ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(tentýž, tatáž, totéž).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646919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Jednotné číslo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muž. rod               žen. rod           </a:t>
            </a:r>
            <a:r>
              <a:rPr lang="cs-CZ" sz="24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stř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rod </a:t>
            </a:r>
          </a:p>
          <a:p>
            <a:endParaRPr lang="cs-CZ" sz="24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1. pád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týž, tentýž             táž, tatáž           totéž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(chlapec, stroj)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(dívka)              (pero)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 pád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téhož                     téže                   téhož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3. pád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témuž                    téže                   témuž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4. pád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téhož (chlapce)    touž, tutéž        totéž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týž, tentýž (stroj)  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6. pád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témž, tomtéž         téže                   témž, tomtéž</a:t>
            </a:r>
          </a:p>
          <a:p>
            <a:pPr marL="457200" indent="-457200"/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7. pád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týmž, tímtéž          touž, toutéž      týmž, tímtéž </a:t>
            </a:r>
          </a:p>
          <a:p>
            <a:endParaRPr lang="cs-CZ" sz="28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53470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Množné číslo </a:t>
            </a:r>
          </a:p>
          <a:p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muž.rod               žen.rod            </a:t>
            </a:r>
            <a:r>
              <a:rPr lang="cs-CZ" sz="24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stř.rod</a:t>
            </a:r>
            <a:endParaRPr lang="cs-CZ" sz="24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1.pád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tíž, titíž (chlapci)   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týtéž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(dívky)    táž, tatáž</a:t>
            </a:r>
            <a:endParaRPr lang="cs-CZ" sz="24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tytéž (stroje)                                   (pera)</a:t>
            </a:r>
          </a:p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2.pád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týchž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</a:t>
            </a:r>
          </a:p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3.pád          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týmž</a:t>
            </a:r>
          </a:p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4.pád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tytéž                       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tytéž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táž, tatáž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(chlapce, stroje)</a:t>
            </a:r>
          </a:p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6.pád           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(o) týchž           </a:t>
            </a:r>
          </a:p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7.pád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      (s) týmiž</a:t>
            </a:r>
          </a:p>
          <a:p>
            <a:endParaRPr lang="cs-CZ" sz="24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015336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PROCVIČUJEME  ZÁJMENO  TÝŽ / TENTÝŽ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latin typeface="Arial" pitchFamily="34" charset="0"/>
                <a:cs typeface="Arial" pitchFamily="34" charset="0"/>
              </a:rPr>
              <a:t>Do vět doplňte zájmeno týž/tentýž ve správném tvaru.</a:t>
            </a:r>
          </a:p>
          <a:p>
            <a:endParaRPr lang="cs-CZ" sz="2400" b="1" i="1" u="sng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 _________ Petrem jsem necvičil.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Ptali se na tebe _______ žáci jako minulý rok.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Byla nadšena ________ halenkou jako já.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Toulali se _______ vozovkami jako my.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Řídí se v životě _________ příslovím jako my.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Tento časopis vyšel v __________ nakladatelství.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 letošní dovolené jsme navštívili v Rumunsku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_________ města jako náš kamarád Jaroslav.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  Nyní jsme se probudili na _____ místě.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  Od _______ spolužáka je i tato slohová práce.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 Nikdo nebude bit za _______ stejnou událost. </a:t>
            </a:r>
          </a:p>
          <a:p>
            <a:endParaRPr lang="cs-CZ" sz="24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3079689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týmž / tímtéž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tíž / titíž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touž / toutéž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týmiž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týmž / tímtéž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témž / tomtéž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táž / tatáž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témž / tomtéž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téhož</a:t>
            </a:r>
          </a:p>
          <a:p>
            <a:pPr marL="514350" indent="-514350">
              <a:buAutoNum type="arabicPeriod"/>
            </a:pPr>
            <a:r>
              <a:rPr lang="cs-CZ" sz="2800" b="1" smtClean="0">
                <a:latin typeface="Arial" pitchFamily="34" charset="0"/>
                <a:cs typeface="Arial" pitchFamily="34" charset="0"/>
              </a:rPr>
              <a:t> touž / tutéž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10834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420</TotalTime>
  <Words>354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SKLOŇOVÁNÍ ZÁJMENA týž/tentýž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                                              Fulínová Š.</dc:title>
  <dc:creator>OEM</dc:creator>
  <cp:lastModifiedBy>OEM</cp:lastModifiedBy>
  <cp:revision>15</cp:revision>
  <dcterms:created xsi:type="dcterms:W3CDTF">2010-07-15T10:24:53Z</dcterms:created>
  <dcterms:modified xsi:type="dcterms:W3CDTF">2011-08-31T11:10:13Z</dcterms:modified>
</cp:coreProperties>
</file>