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4" r:id="rId17"/>
    <p:sldId id="275" r:id="rId18"/>
    <p:sldId id="276" r:id="rId19"/>
    <p:sldId id="277" r:id="rId20"/>
    <p:sldId id="270" r:id="rId21"/>
    <p:sldId id="271" r:id="rId22"/>
    <p:sldId id="272" r:id="rId23"/>
    <p:sldId id="273" r:id="rId24"/>
    <p:sldId id="279" r:id="rId25"/>
    <p:sldId id="280" r:id="rId26"/>
    <p:sldId id="281" r:id="rId27"/>
    <p:sldId id="282" r:id="rId28"/>
    <p:sldId id="283" r:id="rId29"/>
    <p:sldId id="278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F85E285-25F9-42FD-BC7D-A7EBC8239BC0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2282131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VY_32_INOVACE_13_Slovesa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SLOVESA</a:t>
            </a:r>
            <a:endParaRPr lang="cs-CZ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517232"/>
            <a:ext cx="1699280" cy="1181776"/>
          </a:xfrm>
        </p:spPr>
        <p:txBody>
          <a:bodyPr>
            <a:normAutofit lnSpcReduction="10000"/>
          </a:bodyPr>
          <a:lstStyle/>
          <a:p>
            <a:endParaRPr lang="cs-CZ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FULÍNOVÁ Šárka</a:t>
            </a:r>
          </a:p>
          <a:p>
            <a:r>
              <a:rPr lang="cs-CZ" sz="1200" b="1" dirty="0" smtClean="0"/>
              <a:t>2.ZŠ Dobříš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785503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+mj-lt"/>
              </a:rPr>
              <a:t>SLOVESA</a:t>
            </a:r>
          </a:p>
          <a:p>
            <a:endParaRPr lang="cs-CZ" sz="3200" b="1" i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u="sng" dirty="0" smtClean="0">
                <a:latin typeface="+mj-lt"/>
              </a:rPr>
              <a:t>JSOU SLOVA, KTERÁ VYJADŘUJÍ DĚJ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( 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činnost</a:t>
            </a:r>
            <a:r>
              <a:rPr lang="cs-CZ" sz="3200" b="1" dirty="0" smtClean="0">
                <a:latin typeface="+mj-lt"/>
              </a:rPr>
              <a:t> – skákat, 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stav</a:t>
            </a:r>
            <a:r>
              <a:rPr lang="cs-CZ" sz="3200" b="1" dirty="0" smtClean="0">
                <a:latin typeface="+mj-lt"/>
              </a:rPr>
              <a:t> – pracovat, 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solidFill>
                  <a:srgbClr val="0070C0"/>
                </a:solidFill>
                <a:latin typeface="+mj-lt"/>
              </a:rPr>
              <a:t>z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měnu stavu </a:t>
            </a:r>
            <a:r>
              <a:rPr lang="cs-CZ" sz="3200" b="1" dirty="0" smtClean="0">
                <a:latin typeface="+mj-lt"/>
              </a:rPr>
              <a:t>– zčervenat).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2696"/>
            <a:ext cx="681789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Slovesa </a:t>
            </a:r>
            <a:r>
              <a:rPr lang="cs-CZ" sz="2800" b="1" dirty="0" smtClean="0">
                <a:latin typeface="+mj-lt"/>
              </a:rPr>
              <a:t>- jsou slova ohebná, časují se.</a:t>
            </a:r>
          </a:p>
          <a:p>
            <a:endParaRPr lang="cs-CZ" sz="28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2800" b="1" u="sng" dirty="0" smtClean="0">
                <a:solidFill>
                  <a:srgbClr val="0070C0"/>
                </a:solidFill>
                <a:latin typeface="+mj-lt"/>
              </a:rPr>
              <a:t>Určujeme:</a:t>
            </a:r>
          </a:p>
          <a:p>
            <a:endParaRPr lang="cs-CZ" sz="2800" b="1" u="sng" dirty="0">
              <a:solidFill>
                <a:srgbClr val="0070C0"/>
              </a:solidFill>
              <a:latin typeface="+mj-lt"/>
            </a:endParaRPr>
          </a:p>
          <a:p>
            <a:endParaRPr lang="cs-CZ" sz="2800" b="1" u="sng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924944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OSOBU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2939465"/>
            <a:ext cx="2664296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ČÍSLO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16216" y="2939465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ZPŮSOB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07904" y="4716490"/>
            <a:ext cx="2664296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SL. ROD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36643" y="4716490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ČAS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16216" y="4716490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SL. VID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403648" y="548680"/>
            <a:ext cx="724108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tvar: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</a:t>
            </a: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           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2204864"/>
            <a:ext cx="2592288" cy="93610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+mj-lt"/>
              </a:rPr>
              <a:t>URČITÝ</a:t>
            </a:r>
            <a:endParaRPr lang="cs-CZ" sz="3200" b="1" dirty="0">
              <a:latin typeface="+mj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4005064"/>
            <a:ext cx="2592288" cy="100811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+mj-lt"/>
              </a:rPr>
              <a:t>NEURČITÝ</a:t>
            </a:r>
            <a:endParaRPr lang="cs-CZ" sz="3200" b="1" dirty="0">
              <a:latin typeface="+mj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92080" y="1556792"/>
            <a:ext cx="3096344" cy="19442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+mj-lt"/>
              </a:rPr>
              <a:t>můžeme vyjádřit osobu a číslo </a:t>
            </a:r>
            <a:r>
              <a:rPr lang="cs-CZ" sz="2800" b="1" dirty="0" smtClean="0">
                <a:latin typeface="+mj-lt"/>
              </a:rPr>
              <a:t>(Př.:běží).</a:t>
            </a:r>
            <a:endParaRPr lang="cs-CZ" sz="2800" b="1" dirty="0"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92080" y="3861048"/>
            <a:ext cx="3096344" cy="19442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+mj-lt"/>
              </a:rPr>
              <a:t>nemůžeme vyjádřit osobu a číslo </a:t>
            </a:r>
            <a:r>
              <a:rPr lang="cs-CZ" sz="2800" b="1" dirty="0" smtClean="0">
                <a:latin typeface="+mj-lt"/>
              </a:rPr>
              <a:t>(Př.: běžet).</a:t>
            </a:r>
            <a:endParaRPr lang="cs-CZ" sz="2800" b="1" dirty="0">
              <a:latin typeface="+mj-lt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499992" y="2636912"/>
            <a:ext cx="504056" cy="360040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4572000" y="4581128"/>
            <a:ext cx="504056" cy="432048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701345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tvar: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        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2060848"/>
            <a:ext cx="2376264" cy="8640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JEDNODUCHÝ</a:t>
            </a:r>
            <a:endParaRPr lang="cs-CZ" sz="24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4149080"/>
            <a:ext cx="2376264" cy="8640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SLOŽENÝ</a:t>
            </a:r>
            <a:endParaRPr lang="cs-CZ" sz="2400" b="1" dirty="0"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1412776"/>
            <a:ext cx="2808312" cy="16561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+mj-lt"/>
              </a:rPr>
              <a:t>vyjádřen jedním slovesem </a:t>
            </a:r>
            <a:r>
              <a:rPr lang="cs-CZ" sz="2400" b="1" dirty="0" smtClean="0">
                <a:latin typeface="+mj-lt"/>
              </a:rPr>
              <a:t>(Př.: vstát, </a:t>
            </a:r>
            <a:r>
              <a:rPr lang="cs-CZ" sz="2400" b="1" dirty="0">
                <a:latin typeface="+mj-lt"/>
              </a:rPr>
              <a:t>h</a:t>
            </a:r>
            <a:r>
              <a:rPr lang="cs-CZ" sz="2400" b="1" dirty="0" smtClean="0">
                <a:latin typeface="+mj-lt"/>
              </a:rPr>
              <a:t>raje si).</a:t>
            </a:r>
            <a:endParaRPr lang="cs-CZ" sz="2400" b="1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3645024"/>
            <a:ext cx="2880320" cy="295232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+mj-lt"/>
              </a:rPr>
              <a:t>vyjádřen dvěma i více slovesy </a:t>
            </a:r>
            <a:r>
              <a:rPr lang="cs-CZ" sz="2400" b="1" dirty="0" smtClean="0">
                <a:latin typeface="+mj-lt"/>
              </a:rPr>
              <a:t>(Př.: hrál jsem si, hrál bych si).</a:t>
            </a:r>
            <a:endParaRPr lang="cs-CZ" sz="2400" b="1" dirty="0">
              <a:latin typeface="+mj-lt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499992" y="2348880"/>
            <a:ext cx="432048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427984" y="4509120"/>
            <a:ext cx="504056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51680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POZOR!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Všechny tvary sloves v minulém čase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latin typeface="+mj-lt"/>
              </a:rPr>
              <a:t>p</a:t>
            </a:r>
            <a:r>
              <a:rPr lang="cs-CZ" sz="3200" b="1" dirty="0" smtClean="0">
                <a:latin typeface="+mj-lt"/>
              </a:rPr>
              <a:t>ovažujeme za </a:t>
            </a:r>
            <a:r>
              <a:rPr lang="cs-CZ" sz="3200" b="1" u="sng" dirty="0" smtClean="0">
                <a:latin typeface="+mj-lt"/>
              </a:rPr>
              <a:t>složené </a:t>
            </a:r>
            <a:r>
              <a:rPr lang="cs-CZ" sz="3200" b="1" dirty="0" smtClean="0">
                <a:latin typeface="+mj-lt"/>
              </a:rPr>
              <a:t>(i v 3. os. 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latin typeface="+mj-lt"/>
              </a:rPr>
              <a:t>č</a:t>
            </a:r>
            <a:r>
              <a:rPr lang="cs-CZ" sz="3200" b="1" dirty="0" smtClean="0">
                <a:latin typeface="+mj-lt"/>
              </a:rPr>
              <a:t>ísla jednotného i množného).  </a:t>
            </a: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OSOBY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/>
              <a:t>Číslo jednotné:</a:t>
            </a:r>
          </a:p>
          <a:p>
            <a:pPr>
              <a:buNone/>
            </a:pPr>
            <a:endParaRPr lang="cs-CZ" sz="3200" b="1" u="sng" dirty="0" smtClean="0"/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1. osoba –  </a:t>
            </a:r>
            <a:r>
              <a:rPr lang="cs-CZ" sz="3200" b="1" dirty="0" smtClean="0">
                <a:solidFill>
                  <a:srgbClr val="FF0000"/>
                </a:solidFill>
              </a:rPr>
              <a:t>JÁ</a:t>
            </a:r>
            <a:endParaRPr lang="cs-CZ" sz="3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2. osoba –  </a:t>
            </a:r>
            <a:r>
              <a:rPr lang="cs-CZ" sz="3200" b="1" dirty="0" smtClean="0">
                <a:solidFill>
                  <a:srgbClr val="FF0000"/>
                </a:solidFill>
              </a:rPr>
              <a:t>TY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3. osoba -   </a:t>
            </a:r>
            <a:r>
              <a:rPr lang="cs-CZ" sz="3200" b="1" dirty="0" smtClean="0">
                <a:solidFill>
                  <a:srgbClr val="FF0000"/>
                </a:solidFill>
              </a:rPr>
              <a:t>ON,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ONA,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ONO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Číslo množné:</a:t>
            </a:r>
          </a:p>
          <a:p>
            <a:pPr>
              <a:buNone/>
            </a:pPr>
            <a:endParaRPr lang="cs-CZ" b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1.osoba – 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MY</a:t>
            </a:r>
            <a:endParaRPr lang="cs-CZ" b="1" dirty="0" smtClean="0">
              <a:solidFill>
                <a:srgbClr val="0070C0"/>
              </a:solidFill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2. osoba –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VY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  <a:cs typeface="Arial" pitchFamily="34" charset="0"/>
              </a:rPr>
              <a:t>3. osoba -  </a:t>
            </a: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ONI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                   ONY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cs typeface="Arial" pitchFamily="34" charset="0"/>
              </a:rPr>
              <a:t>                   ONA</a:t>
            </a:r>
            <a:endParaRPr lang="cs-CZ" b="1" dirty="0">
              <a:solidFill>
                <a:srgbClr val="FF0000"/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76672"/>
            <a:ext cx="787382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 způsob: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u="sng" dirty="0">
                <a:latin typeface="+mj-lt"/>
              </a:rPr>
              <a:t>O</a:t>
            </a:r>
            <a:r>
              <a:rPr lang="cs-CZ" sz="3200" b="1" u="sng" dirty="0" smtClean="0">
                <a:latin typeface="+mj-lt"/>
              </a:rPr>
              <a:t>znamovací</a:t>
            </a:r>
            <a:r>
              <a:rPr lang="cs-CZ" sz="3200" b="1" dirty="0" smtClean="0">
                <a:latin typeface="+mj-lt"/>
              </a:rPr>
              <a:t>: zpívám, zpíváš, zpíváme,</a:t>
            </a:r>
          </a:p>
          <a:p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              zpívala jsem, budu zpívat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POUZE U TOHOTO ZPŮSOBU MŮŽEME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URČIT </a:t>
            </a:r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VŠECHNY TŘI ČASY.</a:t>
            </a:r>
            <a:endParaRPr lang="cs-CZ" sz="3200" b="1" dirty="0" smtClean="0">
              <a:solidFill>
                <a:srgbClr val="00B050"/>
              </a:solidFill>
              <a:latin typeface="+mj-lt"/>
            </a:endParaRPr>
          </a:p>
          <a:p>
            <a:endParaRPr lang="cs-CZ" sz="3200" b="1" u="sng" dirty="0">
              <a:solidFill>
                <a:srgbClr val="00B050"/>
              </a:solidFill>
              <a:latin typeface="+mj-lt"/>
            </a:endParaRPr>
          </a:p>
          <a:p>
            <a:r>
              <a:rPr lang="cs-CZ" sz="3200" b="1" u="sng" dirty="0">
                <a:latin typeface="+mj-lt"/>
              </a:rPr>
              <a:t>R</a:t>
            </a:r>
            <a:r>
              <a:rPr lang="cs-CZ" sz="3200" b="1" u="sng" dirty="0" smtClean="0">
                <a:latin typeface="+mj-lt"/>
              </a:rPr>
              <a:t>ozkazovací</a:t>
            </a:r>
            <a:r>
              <a:rPr lang="cs-CZ" sz="3200" b="1" dirty="0" smtClean="0">
                <a:latin typeface="+mj-lt"/>
              </a:rPr>
              <a:t>: zpívej, zpívejme, zpívejte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POUZE VE TŘECH OSOBÁCH: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2. os.</a:t>
            </a:r>
            <a:r>
              <a:rPr lang="cs-CZ" sz="3200" b="1" dirty="0" err="1" smtClean="0">
                <a:solidFill>
                  <a:srgbClr val="00B050"/>
                </a:solidFill>
                <a:latin typeface="+mj-lt"/>
              </a:rPr>
              <a:t>č.j</a:t>
            </a:r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.,+ 1.os. a 2.os.č.mn.</a:t>
            </a:r>
          </a:p>
          <a:p>
            <a:endParaRPr lang="cs-CZ" sz="3200" b="1" dirty="0">
              <a:solidFill>
                <a:srgbClr val="00B05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00B050"/>
              </a:solidFill>
              <a:latin typeface="+mj-lt"/>
            </a:endParaRPr>
          </a:p>
          <a:p>
            <a:r>
              <a:rPr lang="cs-CZ" sz="3200" b="1" dirty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        </a:t>
            </a:r>
            <a:endParaRPr lang="cs-CZ" sz="3200" b="1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404664"/>
            <a:ext cx="817243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odmiňovací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(přítomný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a budoucí)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Sloveso v podmiňovacím způsobu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yjadřuje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děj, který by se mohl </a:t>
            </a:r>
          </a:p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skutečnit.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Slovesem se vyjadřuje zpravidla:</a:t>
            </a:r>
          </a:p>
          <a:p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-podmínka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Kdyby nesněžilo, byli bychom venku.)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děj možný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Možná bych tam zašla ještě dnes.)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přání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Ráda bych dostala jedničku.)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04664"/>
            <a:ext cx="6877204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Podmiňovací způsob </a:t>
            </a:r>
            <a:r>
              <a:rPr lang="cs-CZ" sz="3200" b="1" i="1" u="sng" dirty="0" smtClean="0">
                <a:solidFill>
                  <a:srgbClr val="FF0000"/>
                </a:solidFill>
                <a:latin typeface="+mj-lt"/>
              </a:rPr>
              <a:t>přítomný</a:t>
            </a:r>
          </a:p>
          <a:p>
            <a:r>
              <a:rPr lang="cs-CZ" sz="3200" b="1" dirty="0" smtClean="0">
                <a:latin typeface="+mj-lt"/>
              </a:rPr>
              <a:t>se skládá: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solidFill>
                  <a:srgbClr val="00B050"/>
                </a:solidFill>
                <a:latin typeface="+mj-lt"/>
              </a:rPr>
              <a:t>z</a:t>
            </a:r>
            <a:r>
              <a:rPr lang="cs-CZ" sz="3200" b="1" dirty="0" smtClean="0">
                <a:solidFill>
                  <a:srgbClr val="00B050"/>
                </a:solidFill>
                <a:latin typeface="+mj-lt"/>
              </a:rPr>
              <a:t> příčestí činného význam.slovesa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+ </a:t>
            </a:r>
            <a:r>
              <a:rPr lang="cs-CZ" sz="3200" b="1" dirty="0" smtClean="0">
                <a:solidFill>
                  <a:srgbClr val="7030A0"/>
                </a:solidFill>
                <a:latin typeface="+mj-lt"/>
              </a:rPr>
              <a:t>tvarů slovesa BÝT</a:t>
            </a:r>
          </a:p>
          <a:p>
            <a:endParaRPr lang="cs-CZ" sz="3200" b="1" dirty="0">
              <a:solidFill>
                <a:srgbClr val="7030A0"/>
              </a:solidFill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           Př.:  </a:t>
            </a:r>
            <a:r>
              <a:rPr lang="cs-CZ" sz="3600" b="1" dirty="0" smtClean="0">
                <a:solidFill>
                  <a:srgbClr val="00B050"/>
                </a:solidFill>
                <a:latin typeface="+mj-lt"/>
              </a:rPr>
              <a:t>zpívala </a:t>
            </a:r>
            <a:r>
              <a:rPr lang="cs-CZ" sz="3600" b="1" dirty="0" smtClean="0">
                <a:solidFill>
                  <a:srgbClr val="7030A0"/>
                </a:solidFill>
                <a:latin typeface="+mj-lt"/>
              </a:rPr>
              <a:t>bych</a:t>
            </a:r>
            <a:endParaRPr lang="cs-CZ" sz="3200" b="1" dirty="0" smtClean="0">
              <a:latin typeface="+mj-lt"/>
            </a:endParaRPr>
          </a:p>
          <a:p>
            <a:endParaRPr lang="cs-CZ" sz="3200" b="1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92696"/>
            <a:ext cx="766908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PODMIŇOVACÍ  ZPŮSOB  PŘÍTOMNÝ</a:t>
            </a: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číslo jednotné   číslo množné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bych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zpívali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bychom</a:t>
            </a:r>
          </a:p>
          <a:p>
            <a:pPr marL="514350" indent="-514350">
              <a:buAutoNum type="arabicPeriod"/>
            </a:pP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bys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byste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( smál by ses,</a:t>
            </a:r>
          </a:p>
          <a:p>
            <a:pPr marL="514350" indent="-514350"/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koupil by sis)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 Osoba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zpívali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by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548680"/>
            <a:ext cx="674736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Podmiňovací  způsob  minulý</a:t>
            </a:r>
          </a:p>
          <a:p>
            <a:r>
              <a:rPr lang="cs-CZ" sz="2800" b="1" dirty="0">
                <a:latin typeface="+mj-lt"/>
              </a:rPr>
              <a:t>s</a:t>
            </a:r>
            <a:r>
              <a:rPr lang="cs-CZ" sz="2800" b="1" dirty="0" smtClean="0">
                <a:latin typeface="+mj-lt"/>
              </a:rPr>
              <a:t>e skládá:</a:t>
            </a:r>
          </a:p>
          <a:p>
            <a:endParaRPr lang="cs-CZ" sz="2800" b="1" dirty="0">
              <a:latin typeface="+mj-lt"/>
            </a:endParaRPr>
          </a:p>
          <a:p>
            <a:r>
              <a:rPr lang="cs-CZ" sz="2800" b="1" dirty="0">
                <a:solidFill>
                  <a:srgbClr val="00B050"/>
                </a:solidFill>
                <a:latin typeface="+mj-lt"/>
              </a:rPr>
              <a:t>z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 příčestí činného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+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tvarů slovesa BÝT</a:t>
            </a:r>
          </a:p>
          <a:p>
            <a:endParaRPr lang="cs-CZ" sz="2800" b="1" dirty="0">
              <a:solidFill>
                <a:srgbClr val="7030A0"/>
              </a:solidFill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Př.: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byl bych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zpíval.</a:t>
            </a:r>
            <a:endParaRPr lang="cs-CZ" sz="2800" b="1" dirty="0">
              <a:solidFill>
                <a:srgbClr val="00B05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00093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+mj-lt"/>
              </a:rPr>
              <a:t>PODMIŇOVACÍ  ZPŮSOB  MINULÝ</a:t>
            </a:r>
          </a:p>
          <a:p>
            <a:endParaRPr lang="cs-CZ" sz="2800" b="1" u="sng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    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číslo jednotné</a:t>
            </a:r>
          </a:p>
          <a:p>
            <a:r>
              <a:rPr lang="cs-CZ" sz="2800" b="1" dirty="0" smtClean="0">
                <a:latin typeface="+mj-lt"/>
              </a:rPr>
              <a:t>1.osoba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bych zpíval</a:t>
            </a:r>
          </a:p>
          <a:p>
            <a:r>
              <a:rPr lang="cs-CZ" sz="2800" b="1" dirty="0" smtClean="0">
                <a:latin typeface="+mj-lt"/>
              </a:rPr>
              <a:t>2.osoba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bys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(byl by ses smál,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 byl by sis koupil)</a:t>
            </a:r>
          </a:p>
          <a:p>
            <a:r>
              <a:rPr lang="cs-CZ" sz="2800" b="1" dirty="0" smtClean="0">
                <a:latin typeface="+mj-lt"/>
              </a:rPr>
              <a:t>3.osoba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 by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zpíval</a:t>
            </a:r>
          </a:p>
          <a:p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</a:t>
            </a:r>
          </a:p>
          <a:p>
            <a:r>
              <a:rPr lang="cs-CZ" sz="2800" b="1" dirty="0" smtClean="0">
                <a:latin typeface="+mj-lt"/>
              </a:rPr>
              <a:t>                       </a:t>
            </a:r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číslo množné</a:t>
            </a:r>
          </a:p>
          <a:p>
            <a:r>
              <a:rPr lang="cs-CZ" sz="2800" b="1" dirty="0" smtClean="0">
                <a:latin typeface="+mj-lt"/>
              </a:rPr>
              <a:t>1.osoba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bychom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zpívali</a:t>
            </a:r>
          </a:p>
          <a:p>
            <a:r>
              <a:rPr lang="cs-CZ" sz="2800" b="1" dirty="0" smtClean="0">
                <a:latin typeface="+mj-lt"/>
              </a:rPr>
              <a:t>2.osoba - 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byste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zpívali</a:t>
            </a:r>
          </a:p>
          <a:p>
            <a:r>
              <a:rPr lang="cs-CZ" sz="2800" b="1" dirty="0" smtClean="0">
                <a:latin typeface="+mj-lt"/>
              </a:rPr>
              <a:t>3.osoba – </a:t>
            </a:r>
            <a:r>
              <a:rPr lang="cs-CZ" sz="2800" b="1" dirty="0" smtClean="0">
                <a:solidFill>
                  <a:srgbClr val="00B050"/>
                </a:solidFill>
                <a:latin typeface="+mj-lt"/>
              </a:rPr>
              <a:t>byli by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 zpívali </a:t>
            </a:r>
            <a:endParaRPr lang="cs-CZ" sz="2800" b="1" dirty="0">
              <a:solidFill>
                <a:srgbClr val="7030A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332656"/>
            <a:ext cx="766107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Tvary rozkazovacího způsobu:</a:t>
            </a:r>
          </a:p>
          <a:p>
            <a:endParaRPr lang="cs-CZ" sz="2800" b="1" u="sng" dirty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Je to </a:t>
            </a: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zákaz, rozkaz nebo prosba</a:t>
            </a:r>
            <a:r>
              <a:rPr lang="cs-CZ" sz="2800" b="1" dirty="0" smtClean="0">
                <a:latin typeface="+mj-lt"/>
              </a:rPr>
              <a:t>.</a:t>
            </a:r>
          </a:p>
          <a:p>
            <a:r>
              <a:rPr lang="cs-CZ" sz="2800" b="1" dirty="0" smtClean="0">
                <a:latin typeface="+mj-lt"/>
              </a:rPr>
              <a:t>Sloveso v rozkazovacím způsobu vyjadřuje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+mj-lt"/>
              </a:rPr>
              <a:t>děj, který má někdo uskutečnit.</a:t>
            </a:r>
          </a:p>
          <a:p>
            <a:r>
              <a:rPr lang="cs-CZ" sz="2800" b="1" dirty="0" smtClean="0">
                <a:latin typeface="+mj-lt"/>
              </a:rPr>
              <a:t>Rozkazovací způsob má tvary pro:</a:t>
            </a:r>
          </a:p>
          <a:p>
            <a:r>
              <a:rPr lang="cs-CZ" sz="2800" b="1" dirty="0">
                <a:solidFill>
                  <a:srgbClr val="0070C0"/>
                </a:solidFill>
                <a:latin typeface="+mj-lt"/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  <a:latin typeface="+mj-lt"/>
              </a:rPr>
              <a:t>.os.č.j. +</a:t>
            </a:r>
            <a:r>
              <a:rPr lang="cs-CZ" sz="2800" b="1" dirty="0" smtClean="0">
                <a:latin typeface="+mj-lt"/>
              </a:rPr>
              <a:t> </a:t>
            </a:r>
            <a:r>
              <a:rPr lang="cs-CZ" sz="2800" b="1" dirty="0">
                <a:solidFill>
                  <a:srgbClr val="0070C0"/>
                </a:solidFill>
                <a:latin typeface="+mj-lt"/>
              </a:rPr>
              <a:t>1</a:t>
            </a:r>
            <a:r>
              <a:rPr lang="cs-CZ" sz="2800" b="1" dirty="0" smtClean="0">
                <a:solidFill>
                  <a:srgbClr val="0070C0"/>
                </a:solidFill>
                <a:latin typeface="+mj-lt"/>
              </a:rPr>
              <a:t>.os. + 2.os.č.mn..</a:t>
            </a:r>
          </a:p>
          <a:p>
            <a:endParaRPr lang="cs-CZ" sz="2800" b="1" dirty="0">
              <a:solidFill>
                <a:srgbClr val="0070C0"/>
              </a:solidFill>
              <a:latin typeface="+mj-lt"/>
            </a:endParaRPr>
          </a:p>
          <a:p>
            <a:r>
              <a:rPr lang="cs-CZ" sz="2800" b="1" u="sng" dirty="0" smtClean="0">
                <a:solidFill>
                  <a:srgbClr val="00B050"/>
                </a:solidFill>
                <a:latin typeface="+mj-lt"/>
              </a:rPr>
              <a:t>TVOŘÍ SE KONCOVKAMI: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+mj-lt"/>
              </a:rPr>
              <a:t>-, -</a:t>
            </a:r>
            <a:r>
              <a:rPr lang="cs-CZ" sz="2800" b="1" dirty="0" err="1" smtClean="0">
                <a:latin typeface="+mj-lt"/>
              </a:rPr>
              <a:t>me</a:t>
            </a:r>
            <a:r>
              <a:rPr lang="cs-CZ" sz="2800" b="1" dirty="0" smtClean="0">
                <a:latin typeface="+mj-lt"/>
              </a:rPr>
              <a:t>, -</a:t>
            </a:r>
            <a:r>
              <a:rPr lang="cs-CZ" sz="2800" b="1" dirty="0" err="1" smtClean="0">
                <a:latin typeface="+mj-lt"/>
              </a:rPr>
              <a:t>te</a:t>
            </a:r>
            <a:r>
              <a:rPr lang="cs-CZ" sz="2800" b="1" dirty="0" smtClean="0">
                <a:latin typeface="+mj-lt"/>
              </a:rPr>
              <a:t> (piš, pišme, pište)</a:t>
            </a: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+mj-lt"/>
              </a:rPr>
              <a:t>-i, -</a:t>
            </a:r>
            <a:r>
              <a:rPr lang="cs-CZ" sz="2800" b="1" dirty="0" err="1" smtClean="0">
                <a:latin typeface="+mj-lt"/>
              </a:rPr>
              <a:t>ěme</a:t>
            </a:r>
            <a:r>
              <a:rPr lang="cs-CZ" sz="2800" b="1" dirty="0" smtClean="0">
                <a:latin typeface="+mj-lt"/>
              </a:rPr>
              <a:t>(-</a:t>
            </a:r>
            <a:r>
              <a:rPr lang="cs-CZ" sz="2800" b="1" dirty="0" err="1" smtClean="0">
                <a:latin typeface="+mj-lt"/>
              </a:rPr>
              <a:t>eme</a:t>
            </a:r>
            <a:r>
              <a:rPr lang="cs-CZ" sz="2800" b="1" dirty="0" smtClean="0">
                <a:latin typeface="+mj-lt"/>
              </a:rPr>
              <a:t>), -</a:t>
            </a:r>
            <a:r>
              <a:rPr lang="cs-CZ" sz="2800" b="1" dirty="0" err="1" smtClean="0">
                <a:latin typeface="+mj-lt"/>
              </a:rPr>
              <a:t>ěte</a:t>
            </a:r>
            <a:r>
              <a:rPr lang="cs-CZ" sz="2800" b="1" dirty="0" smtClean="0">
                <a:latin typeface="+mj-lt"/>
              </a:rPr>
              <a:t>(</a:t>
            </a:r>
            <a:r>
              <a:rPr lang="cs-CZ" sz="2800" b="1" dirty="0" err="1" smtClean="0">
                <a:latin typeface="+mj-lt"/>
              </a:rPr>
              <a:t>ete</a:t>
            </a:r>
            <a:r>
              <a:rPr lang="cs-CZ" sz="2800" b="1" dirty="0" smtClean="0">
                <a:latin typeface="+mj-lt"/>
              </a:rPr>
              <a:t>) (kresli, kresleme,</a:t>
            </a:r>
          </a:p>
          <a:p>
            <a:pPr marL="514350" indent="-514350"/>
            <a:r>
              <a:rPr lang="cs-CZ" sz="2800" b="1" dirty="0">
                <a:latin typeface="+mj-lt"/>
              </a:rPr>
              <a:t> </a:t>
            </a:r>
            <a:r>
              <a:rPr lang="cs-CZ" sz="2800" b="1" dirty="0" smtClean="0">
                <a:latin typeface="+mj-lt"/>
              </a:rPr>
              <a:t>                                              kreslete)</a:t>
            </a:r>
          </a:p>
          <a:p>
            <a:pPr marL="514350" indent="-514350"/>
            <a:r>
              <a:rPr lang="cs-CZ" sz="2800" b="1" dirty="0" smtClean="0">
                <a:latin typeface="+mj-lt"/>
              </a:rPr>
              <a:t>c) –ej, -</a:t>
            </a:r>
            <a:r>
              <a:rPr lang="cs-CZ" sz="2800" b="1" dirty="0" err="1" smtClean="0">
                <a:latin typeface="+mj-lt"/>
              </a:rPr>
              <a:t>ejme</a:t>
            </a:r>
            <a:r>
              <a:rPr lang="cs-CZ" sz="2800" b="1" dirty="0" smtClean="0">
                <a:latin typeface="+mj-lt"/>
              </a:rPr>
              <a:t>, -</a:t>
            </a:r>
            <a:r>
              <a:rPr lang="cs-CZ" sz="2800" b="1" dirty="0" err="1" smtClean="0">
                <a:latin typeface="+mj-lt"/>
              </a:rPr>
              <a:t>ejte</a:t>
            </a:r>
            <a:r>
              <a:rPr lang="cs-CZ" sz="2800" b="1" dirty="0" smtClean="0">
                <a:latin typeface="+mj-lt"/>
              </a:rPr>
              <a:t> (dělej, dělejme, dělejte</a:t>
            </a:r>
            <a:r>
              <a:rPr lang="cs-CZ" sz="2800" b="1" dirty="0" smtClean="0">
                <a:latin typeface="+mj-lt"/>
              </a:rPr>
              <a:t>)</a:t>
            </a:r>
            <a:endParaRPr lang="cs-CZ" sz="2800" b="1" dirty="0">
              <a:latin typeface="+mj-l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60648"/>
            <a:ext cx="744698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                                                                    </a:t>
            </a: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 smtClean="0">
              <a:latin typeface="+mj-lt"/>
            </a:endParaRPr>
          </a:p>
          <a:p>
            <a:endParaRPr lang="cs-CZ" sz="2800" b="1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6632"/>
            <a:ext cx="6763390" cy="92640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u="sng" dirty="0" smtClean="0">
                <a:solidFill>
                  <a:srgbClr val="FF0000"/>
                </a:solidFill>
                <a:latin typeface="+mj-lt"/>
              </a:rPr>
              <a:t>TVARY  OZNAMOVACÍHO</a:t>
            </a:r>
          </a:p>
          <a:p>
            <a:endParaRPr lang="cs-CZ" sz="40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000" b="1" dirty="0" smtClean="0">
                <a:solidFill>
                  <a:srgbClr val="FF0000"/>
                </a:solidFill>
                <a:latin typeface="+mj-lt"/>
              </a:rPr>
              <a:t>            </a:t>
            </a:r>
            <a:r>
              <a:rPr lang="cs-CZ" sz="4000" b="1" u="sng" dirty="0" smtClean="0">
                <a:solidFill>
                  <a:srgbClr val="FF0000"/>
                </a:solidFill>
                <a:latin typeface="+mj-lt"/>
              </a:rPr>
              <a:t>ZPŮSOBU</a:t>
            </a:r>
          </a:p>
          <a:p>
            <a:endParaRPr lang="cs-CZ" sz="4000" b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000" b="1" dirty="0" smtClean="0">
                <a:latin typeface="+mj-lt"/>
              </a:rPr>
              <a:t>1. ČAS PŘÍTOMNÝ</a:t>
            </a:r>
          </a:p>
          <a:p>
            <a:r>
              <a:rPr lang="cs-CZ" sz="4000" b="1" dirty="0" smtClean="0">
                <a:latin typeface="+mj-lt"/>
              </a:rPr>
              <a:t>2. ČAS MINULÝ</a:t>
            </a:r>
          </a:p>
          <a:p>
            <a:r>
              <a:rPr lang="cs-CZ" sz="4000" b="1" dirty="0" smtClean="0">
                <a:latin typeface="+mj-lt"/>
              </a:rPr>
              <a:t>3. ČAS BUDOUCÍ</a:t>
            </a:r>
          </a:p>
          <a:p>
            <a:endParaRPr lang="cs-CZ" sz="2800" dirty="0" smtClean="0">
              <a:solidFill>
                <a:srgbClr val="FF0000"/>
              </a:solidFill>
              <a:latin typeface="+mj-lt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76672"/>
            <a:ext cx="7272808" cy="59046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PŘÍTOMNÝ</a:t>
            </a:r>
          </a:p>
          <a:p>
            <a:pPr algn="ctr"/>
            <a:endParaRPr lang="cs-CZ" sz="3200" b="1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Je vyjádřen tvarem přítomným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spím, běhám), v osobních koncovkách přítomného času se píše měkké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–i/-í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zpívají, běhají).</a:t>
            </a:r>
            <a:endParaRPr lang="cs-CZ" sz="32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692696"/>
            <a:ext cx="7128792" cy="57606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MINULÝ</a:t>
            </a:r>
          </a:p>
          <a:p>
            <a:pPr algn="ctr"/>
            <a:endParaRPr lang="cs-CZ" sz="3200" b="1" i="1" u="sng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Je složen z příčestí činného významového slovesa a přítomného tvaru pomocného slovesa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být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 zpívala jsem, zmýlil jsem se), ve 3.os.č.j. i mn.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se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pomocné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sloveso </a:t>
            </a:r>
            <a:r>
              <a:rPr lang="cs-CZ" sz="3200" b="1" i="1" dirty="0" smtClean="0">
                <a:solidFill>
                  <a:schemeClr val="tx1"/>
                </a:solidFill>
                <a:latin typeface="+mj-lt"/>
              </a:rPr>
              <a:t>být </a:t>
            </a: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vynechává (např.: psal, zmýlil se).</a:t>
            </a:r>
            <a:endParaRPr lang="cs-CZ" sz="3200" b="1" i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548680"/>
            <a:ext cx="7416824" cy="56166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u="sng" dirty="0" smtClean="0">
                <a:solidFill>
                  <a:schemeClr val="tx1"/>
                </a:solidFill>
                <a:latin typeface="+mj-lt"/>
              </a:rPr>
              <a:t>ČAS  BUDOUCÍ</a:t>
            </a:r>
          </a:p>
          <a:p>
            <a:pPr algn="ctr"/>
            <a:endParaRPr lang="cs-CZ" sz="3200" b="1" i="1" u="sng" dirty="0" smtClean="0">
              <a:solidFill>
                <a:schemeClr val="tx1"/>
              </a:solidFill>
              <a:latin typeface="+mj-lt"/>
            </a:endParaRP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Lze vyjádřit:</a:t>
            </a:r>
          </a:p>
          <a:p>
            <a:pPr marL="514350" indent="-514350" algn="ctr">
              <a:buAutoNum type="alphaLcParenR"/>
            </a:pPr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pomocným slovesem být a infinitivem významového slovesa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budu zpívat)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b) přítomným tvarem u sloves, která jim vyjadřují děj budoucí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+mj-lt"/>
              </a:rPr>
              <a:t>(např.: zazpívám). </a:t>
            </a:r>
            <a:endParaRPr lang="cs-CZ" sz="32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98007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+mj-lt"/>
              </a:rPr>
              <a:t>PROCVIČOVÁNÍ  SLOVES</a:t>
            </a:r>
            <a:endParaRPr lang="cs-CZ" sz="28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2800" b="1" i="1" u="sng" dirty="0" smtClean="0">
              <a:latin typeface="+mj-lt"/>
            </a:endParaRPr>
          </a:p>
          <a:p>
            <a:r>
              <a:rPr lang="cs-CZ" sz="2800" b="1" i="1" u="sng" dirty="0" smtClean="0">
                <a:latin typeface="+mj-lt"/>
              </a:rPr>
              <a:t>1.V dané větě </a:t>
            </a:r>
            <a:r>
              <a:rPr lang="cs-CZ" sz="2800" b="1" i="1" u="sng" dirty="0" err="1" smtClean="0">
                <a:latin typeface="+mj-lt"/>
              </a:rPr>
              <a:t>vyhlejte</a:t>
            </a:r>
            <a:r>
              <a:rPr lang="cs-CZ" sz="2800" b="1" i="1" u="sng" dirty="0" smtClean="0">
                <a:latin typeface="+mj-lt"/>
              </a:rPr>
              <a:t> slovesa a určete u nich</a:t>
            </a:r>
          </a:p>
          <a:p>
            <a:r>
              <a:rPr lang="cs-CZ" sz="2800" b="1" i="1" u="sng" dirty="0" smtClean="0">
                <a:latin typeface="+mj-lt"/>
              </a:rPr>
              <a:t>mluvnické významy.</a:t>
            </a:r>
          </a:p>
          <a:p>
            <a:endParaRPr lang="cs-CZ" sz="2800" b="1" i="1" u="sng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„Takhle vypadá nejkrásnější panenka,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jakou jsem namalovala,“ pochvaluje si Jana.</a:t>
            </a:r>
          </a:p>
          <a:p>
            <a:endParaRPr lang="cs-CZ" sz="2800" b="1" dirty="0" smtClean="0">
              <a:latin typeface="+mj-l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667522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+mj-lt"/>
              </a:rPr>
              <a:t>ŘEŠENÍ.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2400" b="1" u="sng" dirty="0" smtClean="0">
                <a:latin typeface="+mj-lt"/>
              </a:rPr>
              <a:t>vypadá</a:t>
            </a:r>
            <a:r>
              <a:rPr lang="cs-CZ" sz="2400" b="1" dirty="0" smtClean="0">
                <a:latin typeface="+mj-lt"/>
              </a:rPr>
              <a:t> </a:t>
            </a:r>
          </a:p>
          <a:p>
            <a:r>
              <a:rPr lang="cs-CZ" sz="2400" b="1" dirty="0" smtClean="0">
                <a:latin typeface="+mj-lt"/>
              </a:rPr>
              <a:t>3. 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r>
              <a:rPr lang="cs-CZ" sz="2400" b="1" dirty="0" smtClean="0">
                <a:latin typeface="+mj-lt"/>
              </a:rPr>
              <a:t>čas </a:t>
            </a:r>
            <a:r>
              <a:rPr lang="cs-CZ" sz="2400" b="1" dirty="0" smtClean="0">
                <a:latin typeface="+mj-lt"/>
              </a:rPr>
              <a:t>přítomný </a:t>
            </a:r>
            <a:endParaRPr lang="cs-CZ" sz="2400" b="1" dirty="0" smtClean="0">
              <a:latin typeface="+mj-lt"/>
            </a:endParaRP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u="sng" dirty="0" smtClean="0">
                <a:latin typeface="+mj-lt"/>
              </a:rPr>
              <a:t>jsem namalovala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+mj-lt"/>
              </a:rPr>
              <a:t>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čas </a:t>
            </a:r>
            <a:r>
              <a:rPr lang="cs-CZ" sz="2400" b="1" dirty="0" smtClean="0">
                <a:latin typeface="+mj-lt"/>
              </a:rPr>
              <a:t>minulý </a:t>
            </a:r>
            <a:endParaRPr lang="cs-CZ" sz="2400" b="1" dirty="0" smtClean="0">
              <a:latin typeface="+mj-lt"/>
            </a:endParaRPr>
          </a:p>
          <a:p>
            <a:pPr marL="457200" indent="-457200"/>
            <a:endParaRPr lang="cs-CZ" sz="2400" b="1" dirty="0" smtClean="0">
              <a:latin typeface="+mj-lt"/>
            </a:endParaRPr>
          </a:p>
          <a:p>
            <a:pPr marL="457200" indent="-457200"/>
            <a:r>
              <a:rPr lang="cs-CZ" sz="2400" b="1" u="sng" dirty="0" smtClean="0">
                <a:latin typeface="+mj-lt"/>
              </a:rPr>
              <a:t>pochvaluje si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3. 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čas </a:t>
            </a:r>
            <a:r>
              <a:rPr lang="cs-CZ" sz="2400" b="1" dirty="0" smtClean="0">
                <a:latin typeface="+mj-lt"/>
              </a:rPr>
              <a:t>přítomný    </a:t>
            </a:r>
            <a:endParaRPr lang="cs-CZ" sz="2400" b="1" dirty="0">
              <a:latin typeface="+mj-l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765305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latin typeface="+mj-lt"/>
              </a:rPr>
              <a:t>2. Dejte slovesa do správného tvaru.</a:t>
            </a:r>
          </a:p>
          <a:p>
            <a:endParaRPr lang="cs-CZ" sz="2400" b="1" i="1" u="sng" dirty="0" smtClean="0"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Spát – 1.osoba, č. </a:t>
            </a:r>
            <a:r>
              <a:rPr lang="cs-CZ" sz="3200" b="1" dirty="0" err="1" smtClean="0">
                <a:latin typeface="+mj-lt"/>
              </a:rPr>
              <a:t>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rozkazovací</a:t>
            </a:r>
          </a:p>
          <a:p>
            <a:r>
              <a:rPr lang="cs-CZ" sz="3200" b="1" dirty="0" smtClean="0">
                <a:latin typeface="+mj-lt"/>
              </a:rPr>
              <a:t>krýt – 2. 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pod. přítomný</a:t>
            </a:r>
          </a:p>
          <a:p>
            <a:r>
              <a:rPr lang="cs-CZ" sz="3200" b="1" dirty="0" smtClean="0">
                <a:latin typeface="+mj-lt"/>
              </a:rPr>
              <a:t>vázat – 3.os., </a:t>
            </a:r>
            <a:r>
              <a:rPr lang="cs-CZ" sz="3200" b="1" dirty="0" err="1" smtClean="0">
                <a:latin typeface="+mj-lt"/>
              </a:rPr>
              <a:t>č.mn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pod. přítomný</a:t>
            </a:r>
          </a:p>
          <a:p>
            <a:r>
              <a:rPr lang="cs-CZ" sz="3200" b="1" dirty="0" smtClean="0">
                <a:latin typeface="+mj-lt"/>
              </a:rPr>
              <a:t>padat – 2.os.,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</a:t>
            </a:r>
            <a:r>
              <a:rPr lang="cs-CZ" sz="3200" b="1" dirty="0" smtClean="0">
                <a:latin typeface="+mj-lt"/>
              </a:rPr>
              <a:t>. </a:t>
            </a:r>
            <a:r>
              <a:rPr lang="cs-CZ" sz="3200" b="1" dirty="0" err="1" smtClean="0">
                <a:latin typeface="+mj-lt"/>
              </a:rPr>
              <a:t>ozn</a:t>
            </a:r>
            <a:r>
              <a:rPr lang="cs-CZ" sz="3200" b="1" dirty="0" smtClean="0">
                <a:latin typeface="+mj-lt"/>
              </a:rPr>
              <a:t>.,</a:t>
            </a:r>
            <a:r>
              <a:rPr lang="cs-CZ" sz="3200" b="1" dirty="0" err="1" smtClean="0">
                <a:latin typeface="+mj-lt"/>
              </a:rPr>
              <a:t>č.minulý</a:t>
            </a:r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poznat – 3.os., </a:t>
            </a:r>
            <a:r>
              <a:rPr lang="cs-CZ" sz="3200" b="1" dirty="0" err="1" smtClean="0">
                <a:latin typeface="+mj-lt"/>
              </a:rPr>
              <a:t>č.j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zp.ozn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č.budoucí</a:t>
            </a:r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cvičte – infinitiv ke slovesnému tvaru</a:t>
            </a:r>
          </a:p>
          <a:p>
            <a:r>
              <a:rPr lang="cs-CZ" sz="3200" b="1" dirty="0" smtClean="0">
                <a:latin typeface="+mj-lt"/>
              </a:rPr>
              <a:t>umýt se – 2.os., </a:t>
            </a:r>
            <a:r>
              <a:rPr lang="cs-CZ" sz="3200" b="1" dirty="0" err="1" smtClean="0">
                <a:latin typeface="+mj-lt"/>
              </a:rPr>
              <a:t>č.mn</a:t>
            </a:r>
            <a:r>
              <a:rPr lang="cs-CZ" sz="3200" b="1" dirty="0" smtClean="0">
                <a:latin typeface="+mj-lt"/>
              </a:rPr>
              <a:t>., </a:t>
            </a:r>
            <a:r>
              <a:rPr lang="cs-CZ" sz="3200" b="1" dirty="0" err="1" smtClean="0">
                <a:latin typeface="+mj-lt"/>
              </a:rPr>
              <a:t>zp.rozkazovací</a:t>
            </a:r>
            <a:r>
              <a:rPr lang="cs-CZ" sz="3200" b="1" dirty="0" smtClean="0">
                <a:latin typeface="+mj-lt"/>
              </a:rPr>
              <a:t>.</a:t>
            </a:r>
            <a:endParaRPr lang="cs-CZ" sz="3200" b="1" dirty="0">
              <a:latin typeface="+mj-l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04664"/>
            <a:ext cx="5551520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ŘEŠENÍ.</a:t>
            </a:r>
          </a:p>
          <a:p>
            <a:endParaRPr lang="cs-CZ" sz="2800" b="1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4400" b="1" dirty="0" smtClean="0">
                <a:latin typeface="+mj-lt"/>
              </a:rPr>
              <a:t>spát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spi </a:t>
            </a:r>
          </a:p>
          <a:p>
            <a:r>
              <a:rPr lang="cs-CZ" sz="4400" b="1" dirty="0" smtClean="0">
                <a:latin typeface="+mj-lt"/>
              </a:rPr>
              <a:t>krýt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kryl bys</a:t>
            </a:r>
          </a:p>
          <a:p>
            <a:r>
              <a:rPr lang="cs-CZ" sz="4400" b="1" dirty="0" smtClean="0">
                <a:latin typeface="+mj-lt"/>
              </a:rPr>
              <a:t>vázat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vázali by</a:t>
            </a:r>
          </a:p>
          <a:p>
            <a:r>
              <a:rPr lang="cs-CZ" sz="4400" b="1" dirty="0" smtClean="0">
                <a:latin typeface="+mj-lt"/>
              </a:rPr>
              <a:t>padat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padal jsi</a:t>
            </a:r>
          </a:p>
          <a:p>
            <a:r>
              <a:rPr lang="cs-CZ" sz="4400" b="1" dirty="0" smtClean="0">
                <a:latin typeface="+mj-lt"/>
              </a:rPr>
              <a:t>poznat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pozná</a:t>
            </a:r>
          </a:p>
          <a:p>
            <a:r>
              <a:rPr lang="cs-CZ" sz="4400" b="1" dirty="0" smtClean="0">
                <a:latin typeface="+mj-lt"/>
              </a:rPr>
              <a:t>cvičte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cvičit</a:t>
            </a:r>
          </a:p>
          <a:p>
            <a:r>
              <a:rPr lang="cs-CZ" sz="4400" b="1" dirty="0" smtClean="0">
                <a:latin typeface="+mj-lt"/>
              </a:rPr>
              <a:t>umýt se – </a:t>
            </a:r>
            <a:r>
              <a:rPr lang="cs-CZ" sz="4400" b="1" dirty="0" smtClean="0">
                <a:solidFill>
                  <a:srgbClr val="002060"/>
                </a:solidFill>
                <a:latin typeface="+mj-lt"/>
              </a:rPr>
              <a:t>umyjte se</a:t>
            </a:r>
            <a:endParaRPr lang="cs-CZ" sz="4400" b="1" dirty="0">
              <a:solidFill>
                <a:srgbClr val="00206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763516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DANÁ SLOVESA NAHRAĎTE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SPRÁVNÝMI TVARY TRPNÉHO RODU.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Tomáš byl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yděsit -                          vyděšen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chvátit -                         uchvácen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nést -                             unesen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prohlásit vítězem -          prohlášen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ekorovat –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dekorován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468544" y="2132856"/>
            <a:ext cx="2952328" cy="32403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2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332656"/>
            <a:ext cx="6351419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Veronika byla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štknout –                  uštknuta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podvázat –                 podvázána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obvázat –                    obvázána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odnést –                     odnesena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ošetřit –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ošetřena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144000" y="1196752"/>
            <a:ext cx="3024336" cy="48965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5747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830716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Koně byli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apojit –                          napojeni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akrmit –                         nakrmeni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apřáhnout –                   zapřaženi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obídnout –                    pobídnuti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astavit –                       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zastaveni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468544" y="1268760"/>
            <a:ext cx="2952328" cy="50405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95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1654" y="476672"/>
            <a:ext cx="769473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SLOVESA NAHRAĎTE SPRÁVNÝMI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TVARY TRPNÉHO RODU: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Most byl (strhnout) přívalem vody.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Svoje lůžko mám vždy (ustlat).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Ta husa se (spéct).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Chceš vědět kým byl (spáchat) zločin?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Byl ti (předepsat) ten nejlepší lék.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Vůz byl (táhnout) čtyřmi páry koní.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24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1654" y="188640"/>
            <a:ext cx="7906332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Most byl STRŽEN přívalem vody.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Svoje lůžko mám vždy USTLÁNO.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Ta husa SE SPEKLA.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Chceš vědět kým byl SPÁCHÁN zločin?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Byl ti PŘEDEPSÁN ten nejlepší lék.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Vůz byl TAŽEN čtyřmi páry koní.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562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419125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345</TotalTime>
  <Words>979</Words>
  <Application>Microsoft Office PowerPoint</Application>
  <PresentationFormat>Předvádění na obrazovce (4:3)</PresentationFormat>
  <Paragraphs>298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Slunovrat</vt:lpstr>
      <vt:lpstr>Snímek 1</vt:lpstr>
      <vt:lpstr>SLOVESA</vt:lpstr>
      <vt:lpstr>Snímek 3</vt:lpstr>
      <vt:lpstr>Snímek 4</vt:lpstr>
      <vt:lpstr>Snímek 5</vt:lpstr>
      <vt:lpstr>Snímek 6</vt:lpstr>
      <vt:lpstr>Snímek 7</vt:lpstr>
      <vt:lpstr>OSOBY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OEM</dc:creator>
  <cp:lastModifiedBy>Vaše jméno</cp:lastModifiedBy>
  <cp:revision>21</cp:revision>
  <dcterms:created xsi:type="dcterms:W3CDTF">2010-07-08T08:12:08Z</dcterms:created>
  <dcterms:modified xsi:type="dcterms:W3CDTF">2012-05-13T18:43:14Z</dcterms:modified>
</cp:coreProperties>
</file>