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4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389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68CB0D-76E1-47AF-BB45-8D60C429F785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FBE372-F02F-4845-BD34-239F076D5086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2800" b="1" u="sng" dirty="0" smtClean="0"/>
            <a:t>OHEBNÉ</a:t>
          </a:r>
        </a:p>
        <a:p>
          <a:r>
            <a:rPr lang="cs-CZ" sz="2400" b="1" dirty="0" smtClean="0">
              <a:solidFill>
                <a:schemeClr val="bg1"/>
              </a:solidFill>
            </a:rPr>
            <a:t>MAJÍ RŮZNÉ TVARY, MĚNÍ KONCOVKY </a:t>
          </a:r>
          <a:endParaRPr lang="cs-CZ" sz="2400" b="1" dirty="0">
            <a:solidFill>
              <a:schemeClr val="bg1"/>
            </a:solidFill>
          </a:endParaRPr>
        </a:p>
      </dgm:t>
    </dgm:pt>
    <dgm:pt modelId="{BC671FDA-F1BA-4B1D-B03B-98D5F3D23E38}" type="parTrans" cxnId="{F2452202-3210-41B6-9E78-FDB33F66592A}">
      <dgm:prSet/>
      <dgm:spPr/>
      <dgm:t>
        <a:bodyPr/>
        <a:lstStyle/>
        <a:p>
          <a:endParaRPr lang="cs-CZ"/>
        </a:p>
      </dgm:t>
    </dgm:pt>
    <dgm:pt modelId="{6248D4A4-9267-43C1-926E-CA860C36A2F3}" type="sibTrans" cxnId="{F2452202-3210-41B6-9E78-FDB33F66592A}">
      <dgm:prSet/>
      <dgm:spPr/>
      <dgm:t>
        <a:bodyPr/>
        <a:lstStyle/>
        <a:p>
          <a:endParaRPr lang="cs-CZ"/>
        </a:p>
      </dgm:t>
    </dgm:pt>
    <dgm:pt modelId="{D4F124D4-28F5-4375-A5F2-E88CF43D2434}">
      <dgm:prSet phldrT="[Text]" custT="1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sz="2400" b="1" dirty="0" smtClean="0"/>
            <a:t>lze je skloňovat</a:t>
          </a:r>
          <a:endParaRPr lang="cs-CZ" sz="2400" b="1" dirty="0"/>
        </a:p>
      </dgm:t>
    </dgm:pt>
    <dgm:pt modelId="{13636D56-B55C-4BC2-9762-8B218DBFA677}" type="parTrans" cxnId="{8336E2E4-3D66-4C78-A248-1157AD4425DA}">
      <dgm:prSet/>
      <dgm:spPr/>
      <dgm:t>
        <a:bodyPr/>
        <a:lstStyle/>
        <a:p>
          <a:endParaRPr lang="cs-CZ"/>
        </a:p>
      </dgm:t>
    </dgm:pt>
    <dgm:pt modelId="{2F357F29-3FEE-4695-AEA5-7FC2968BADB6}" type="sibTrans" cxnId="{8336E2E4-3D66-4C78-A248-1157AD4425DA}">
      <dgm:prSet/>
      <dgm:spPr/>
      <dgm:t>
        <a:bodyPr/>
        <a:lstStyle/>
        <a:p>
          <a:endParaRPr lang="cs-CZ"/>
        </a:p>
      </dgm:t>
    </dgm:pt>
    <dgm:pt modelId="{2F58A113-D8C8-4031-8525-61EA8AC622D8}">
      <dgm:prSet phldrT="[Text]" custT="1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sz="2400" b="1" dirty="0" smtClean="0"/>
            <a:t>lze je časovat</a:t>
          </a:r>
          <a:endParaRPr lang="cs-CZ" sz="2400" b="1" dirty="0"/>
        </a:p>
      </dgm:t>
    </dgm:pt>
    <dgm:pt modelId="{03A8623A-C7BF-4F52-A9FE-17EC7AAEAF50}" type="parTrans" cxnId="{FEB96580-719C-460B-AC1E-E536CFA3759F}">
      <dgm:prSet/>
      <dgm:spPr/>
      <dgm:t>
        <a:bodyPr/>
        <a:lstStyle/>
        <a:p>
          <a:endParaRPr lang="cs-CZ"/>
        </a:p>
      </dgm:t>
    </dgm:pt>
    <dgm:pt modelId="{247C1EA3-B152-42D0-8718-C5D701A6B832}" type="sibTrans" cxnId="{FEB96580-719C-460B-AC1E-E536CFA3759F}">
      <dgm:prSet/>
      <dgm:spPr/>
      <dgm:t>
        <a:bodyPr/>
        <a:lstStyle/>
        <a:p>
          <a:endParaRPr lang="cs-CZ"/>
        </a:p>
      </dgm:t>
    </dgm:pt>
    <dgm:pt modelId="{0DF5A121-FB4B-4C9C-A9AE-543090B618F1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2800" b="1" u="sng" dirty="0" smtClean="0"/>
            <a:t>NEOHEBNÉ</a:t>
          </a:r>
          <a:endParaRPr lang="cs-CZ" sz="2800" b="1" u="sng" dirty="0"/>
        </a:p>
      </dgm:t>
    </dgm:pt>
    <dgm:pt modelId="{1909865E-34D9-4AEB-ACF2-7F136FCD5059}" type="parTrans" cxnId="{F171F604-E4E4-46B5-A8C2-C6D729B390E0}">
      <dgm:prSet/>
      <dgm:spPr/>
      <dgm:t>
        <a:bodyPr/>
        <a:lstStyle/>
        <a:p>
          <a:endParaRPr lang="cs-CZ"/>
        </a:p>
      </dgm:t>
    </dgm:pt>
    <dgm:pt modelId="{2BCC80D1-7C25-40AC-BD30-7B0759E573A9}" type="sibTrans" cxnId="{F171F604-E4E4-46B5-A8C2-C6D729B390E0}">
      <dgm:prSet/>
      <dgm:spPr/>
      <dgm:t>
        <a:bodyPr/>
        <a:lstStyle/>
        <a:p>
          <a:endParaRPr lang="cs-CZ"/>
        </a:p>
      </dgm:t>
    </dgm:pt>
    <dgm:pt modelId="{145D5A14-AEFD-4997-B810-FD14DA309005}">
      <dgm:prSet phldrT="[Text]" custT="1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sz="2400" b="1" dirty="0" smtClean="0"/>
            <a:t>jejich tvary se nemění        </a:t>
          </a:r>
          <a:endParaRPr lang="cs-CZ" sz="2400" b="1" dirty="0"/>
        </a:p>
      </dgm:t>
    </dgm:pt>
    <dgm:pt modelId="{0A163DB6-D744-434D-ACAC-5469A24090DB}" type="parTrans" cxnId="{AB85E2A2-53BF-49F7-AD79-1DAC1A3E7224}">
      <dgm:prSet/>
      <dgm:spPr/>
      <dgm:t>
        <a:bodyPr/>
        <a:lstStyle/>
        <a:p>
          <a:endParaRPr lang="cs-CZ"/>
        </a:p>
      </dgm:t>
    </dgm:pt>
    <dgm:pt modelId="{0F469440-E560-432F-A6FE-39CA7F531D53}" type="sibTrans" cxnId="{AB85E2A2-53BF-49F7-AD79-1DAC1A3E7224}">
      <dgm:prSet/>
      <dgm:spPr/>
      <dgm:t>
        <a:bodyPr/>
        <a:lstStyle/>
        <a:p>
          <a:endParaRPr lang="cs-CZ"/>
        </a:p>
      </dgm:t>
    </dgm:pt>
    <dgm:pt modelId="{0B62C1E1-FF53-4CC0-B49A-BAA3FFB00817}">
      <dgm:prSet phldrT="[Text]" custT="1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endParaRPr lang="cs-CZ" sz="2400" b="1" dirty="0"/>
        </a:p>
      </dgm:t>
    </dgm:pt>
    <dgm:pt modelId="{7131B478-A3FC-423F-99AF-321C75139001}" type="parTrans" cxnId="{9DFDA25C-31BE-4E70-8694-884E3C274203}">
      <dgm:prSet/>
      <dgm:spPr/>
      <dgm:t>
        <a:bodyPr/>
        <a:lstStyle/>
        <a:p>
          <a:endParaRPr lang="cs-CZ"/>
        </a:p>
      </dgm:t>
    </dgm:pt>
    <dgm:pt modelId="{8DE51B1F-00AF-4F70-8989-D2892A7B6BFE}" type="sibTrans" cxnId="{9DFDA25C-31BE-4E70-8694-884E3C274203}">
      <dgm:prSet/>
      <dgm:spPr/>
      <dgm:t>
        <a:bodyPr/>
        <a:lstStyle/>
        <a:p>
          <a:endParaRPr lang="cs-CZ"/>
        </a:p>
      </dgm:t>
    </dgm:pt>
    <dgm:pt modelId="{91AD375E-0F2C-4AF7-A99C-3F2A8AB863E2}">
      <dgm:prSet phldrT="[Text]" custT="1"/>
      <dgm:spPr>
        <a:solidFill>
          <a:schemeClr val="accent4">
            <a:lumMod val="40000"/>
            <a:lumOff val="60000"/>
            <a:alpha val="90000"/>
          </a:schemeClr>
        </a:solidFill>
      </dgm:spPr>
      <dgm:t>
        <a:bodyPr/>
        <a:lstStyle/>
        <a:p>
          <a:endParaRPr lang="cs-CZ" sz="2400" b="1" dirty="0"/>
        </a:p>
      </dgm:t>
    </dgm:pt>
    <dgm:pt modelId="{DDDED55E-04A3-4C76-9832-C464B80FADD1}" type="parTrans" cxnId="{945DA451-A11B-47D8-9ECC-DFC6ADCEAC16}">
      <dgm:prSet/>
      <dgm:spPr/>
      <dgm:t>
        <a:bodyPr/>
        <a:lstStyle/>
        <a:p>
          <a:endParaRPr lang="cs-CZ"/>
        </a:p>
      </dgm:t>
    </dgm:pt>
    <dgm:pt modelId="{AC558EDD-EC2F-43A9-865D-447056C3A34F}" type="sibTrans" cxnId="{945DA451-A11B-47D8-9ECC-DFC6ADCEAC16}">
      <dgm:prSet/>
      <dgm:spPr/>
      <dgm:t>
        <a:bodyPr/>
        <a:lstStyle/>
        <a:p>
          <a:endParaRPr lang="cs-CZ"/>
        </a:p>
      </dgm:t>
    </dgm:pt>
    <dgm:pt modelId="{61EF5F45-CCF7-4E1A-A733-D5678CCB7A54}" type="pres">
      <dgm:prSet presAssocID="{2868CB0D-76E1-47AF-BB45-8D60C429F785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E115254-C0CE-46CD-B141-147581628088}" type="pres">
      <dgm:prSet presAssocID="{2BFBE372-F02F-4845-BD34-239F076D5086}" presName="linNode" presStyleCnt="0"/>
      <dgm:spPr/>
    </dgm:pt>
    <dgm:pt modelId="{08BF09C4-C1D1-4093-AE5E-FC46AC445039}" type="pres">
      <dgm:prSet presAssocID="{2BFBE372-F02F-4845-BD34-239F076D5086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A3169A-FB0F-4D8D-B23A-197CBC265A04}" type="pres">
      <dgm:prSet presAssocID="{2BFBE372-F02F-4845-BD34-239F076D5086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E643BA-DD9D-4B43-9F88-3EC34B701B2D}" type="pres">
      <dgm:prSet presAssocID="{6248D4A4-9267-43C1-926E-CA860C36A2F3}" presName="spacing" presStyleCnt="0"/>
      <dgm:spPr/>
    </dgm:pt>
    <dgm:pt modelId="{7C26F5D3-4D1B-4E5C-9680-F712F81128DE}" type="pres">
      <dgm:prSet presAssocID="{0DF5A121-FB4B-4C9C-A9AE-543090B618F1}" presName="linNode" presStyleCnt="0"/>
      <dgm:spPr/>
    </dgm:pt>
    <dgm:pt modelId="{EECE8010-BEE4-4EAF-B6AF-9C38F7D43C48}" type="pres">
      <dgm:prSet presAssocID="{0DF5A121-FB4B-4C9C-A9AE-543090B618F1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04C46-D5D6-4494-88DE-A0DA0FE2BCF5}" type="pres">
      <dgm:prSet presAssocID="{0DF5A121-FB4B-4C9C-A9AE-543090B618F1}" presName="childShp" presStyleLbl="bgAccFollowNode1" presStyleIdx="1" presStyleCnt="2" custLinFactNeighborX="-1042" custLinFactNeighborY="-19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6A9EAA-0D8D-452C-BBFB-45473E07769C}" type="presOf" srcId="{0DF5A121-FB4B-4C9C-A9AE-543090B618F1}" destId="{EECE8010-BEE4-4EAF-B6AF-9C38F7D43C48}" srcOrd="0" destOrd="0" presId="urn:microsoft.com/office/officeart/2005/8/layout/vList6"/>
    <dgm:cxn modelId="{1B3B5CEB-73AA-4789-B8B7-608BF19E9FAE}" type="presOf" srcId="{2868CB0D-76E1-47AF-BB45-8D60C429F785}" destId="{61EF5F45-CCF7-4E1A-A733-D5678CCB7A54}" srcOrd="0" destOrd="0" presId="urn:microsoft.com/office/officeart/2005/8/layout/vList6"/>
    <dgm:cxn modelId="{945DA451-A11B-47D8-9ECC-DFC6ADCEAC16}" srcId="{0DF5A121-FB4B-4C9C-A9AE-543090B618F1}" destId="{91AD375E-0F2C-4AF7-A99C-3F2A8AB863E2}" srcOrd="0" destOrd="0" parTransId="{DDDED55E-04A3-4C76-9832-C464B80FADD1}" sibTransId="{AC558EDD-EC2F-43A9-865D-447056C3A34F}"/>
    <dgm:cxn modelId="{F9A47940-D5D5-41DC-BD5A-A20B9D4DAD43}" type="presOf" srcId="{D4F124D4-28F5-4375-A5F2-E88CF43D2434}" destId="{8FA3169A-FB0F-4D8D-B23A-197CBC265A04}" srcOrd="0" destOrd="0" presId="urn:microsoft.com/office/officeart/2005/8/layout/vList6"/>
    <dgm:cxn modelId="{87AD971F-E603-46B7-BE0C-D6DDA3267E06}" type="presOf" srcId="{145D5A14-AEFD-4997-B810-FD14DA309005}" destId="{E9504C46-D5D6-4494-88DE-A0DA0FE2BCF5}" srcOrd="0" destOrd="1" presId="urn:microsoft.com/office/officeart/2005/8/layout/vList6"/>
    <dgm:cxn modelId="{ED8EF5AD-4727-4888-9B18-0B5EFC90B9FC}" type="presOf" srcId="{2BFBE372-F02F-4845-BD34-239F076D5086}" destId="{08BF09C4-C1D1-4093-AE5E-FC46AC445039}" srcOrd="0" destOrd="0" presId="urn:microsoft.com/office/officeart/2005/8/layout/vList6"/>
    <dgm:cxn modelId="{FEB96580-719C-460B-AC1E-E536CFA3759F}" srcId="{2BFBE372-F02F-4845-BD34-239F076D5086}" destId="{2F58A113-D8C8-4031-8525-61EA8AC622D8}" srcOrd="2" destOrd="0" parTransId="{03A8623A-C7BF-4F52-A9FE-17EC7AAEAF50}" sibTransId="{247C1EA3-B152-42D0-8718-C5D701A6B832}"/>
    <dgm:cxn modelId="{8336E2E4-3D66-4C78-A248-1157AD4425DA}" srcId="{2BFBE372-F02F-4845-BD34-239F076D5086}" destId="{D4F124D4-28F5-4375-A5F2-E88CF43D2434}" srcOrd="0" destOrd="0" parTransId="{13636D56-B55C-4BC2-9762-8B218DBFA677}" sibTransId="{2F357F29-3FEE-4695-AEA5-7FC2968BADB6}"/>
    <dgm:cxn modelId="{AB85E2A2-53BF-49F7-AD79-1DAC1A3E7224}" srcId="{0DF5A121-FB4B-4C9C-A9AE-543090B618F1}" destId="{145D5A14-AEFD-4997-B810-FD14DA309005}" srcOrd="1" destOrd="0" parTransId="{0A163DB6-D744-434D-ACAC-5469A24090DB}" sibTransId="{0F469440-E560-432F-A6FE-39CA7F531D53}"/>
    <dgm:cxn modelId="{79756AF5-53BB-4CD3-8C0D-720F99D664A3}" type="presOf" srcId="{91AD375E-0F2C-4AF7-A99C-3F2A8AB863E2}" destId="{E9504C46-D5D6-4494-88DE-A0DA0FE2BCF5}" srcOrd="0" destOrd="0" presId="urn:microsoft.com/office/officeart/2005/8/layout/vList6"/>
    <dgm:cxn modelId="{F171F604-E4E4-46B5-A8C2-C6D729B390E0}" srcId="{2868CB0D-76E1-47AF-BB45-8D60C429F785}" destId="{0DF5A121-FB4B-4C9C-A9AE-543090B618F1}" srcOrd="1" destOrd="0" parTransId="{1909865E-34D9-4AEB-ACF2-7F136FCD5059}" sibTransId="{2BCC80D1-7C25-40AC-BD30-7B0759E573A9}"/>
    <dgm:cxn modelId="{9DFDA25C-31BE-4E70-8694-884E3C274203}" srcId="{2BFBE372-F02F-4845-BD34-239F076D5086}" destId="{0B62C1E1-FF53-4CC0-B49A-BAA3FFB00817}" srcOrd="1" destOrd="0" parTransId="{7131B478-A3FC-423F-99AF-321C75139001}" sibTransId="{8DE51B1F-00AF-4F70-8989-D2892A7B6BFE}"/>
    <dgm:cxn modelId="{AF0AADF3-BF71-4A7A-93BD-4E24A3834628}" type="presOf" srcId="{2F58A113-D8C8-4031-8525-61EA8AC622D8}" destId="{8FA3169A-FB0F-4D8D-B23A-197CBC265A04}" srcOrd="0" destOrd="2" presId="urn:microsoft.com/office/officeart/2005/8/layout/vList6"/>
    <dgm:cxn modelId="{F2452202-3210-41B6-9E78-FDB33F66592A}" srcId="{2868CB0D-76E1-47AF-BB45-8D60C429F785}" destId="{2BFBE372-F02F-4845-BD34-239F076D5086}" srcOrd="0" destOrd="0" parTransId="{BC671FDA-F1BA-4B1D-B03B-98D5F3D23E38}" sibTransId="{6248D4A4-9267-43C1-926E-CA860C36A2F3}"/>
    <dgm:cxn modelId="{1C946CE2-5572-46E7-AF91-D015DCD752F5}" type="presOf" srcId="{0B62C1E1-FF53-4CC0-B49A-BAA3FFB00817}" destId="{8FA3169A-FB0F-4D8D-B23A-197CBC265A04}" srcOrd="0" destOrd="1" presId="urn:microsoft.com/office/officeart/2005/8/layout/vList6"/>
    <dgm:cxn modelId="{0CA181D8-EAEB-424E-A719-FDA8249F9858}" type="presParOf" srcId="{61EF5F45-CCF7-4E1A-A733-D5678CCB7A54}" destId="{FE115254-C0CE-46CD-B141-147581628088}" srcOrd="0" destOrd="0" presId="urn:microsoft.com/office/officeart/2005/8/layout/vList6"/>
    <dgm:cxn modelId="{0268DA95-527F-4D76-B82C-72E241D50DB6}" type="presParOf" srcId="{FE115254-C0CE-46CD-B141-147581628088}" destId="{08BF09C4-C1D1-4093-AE5E-FC46AC445039}" srcOrd="0" destOrd="0" presId="urn:microsoft.com/office/officeart/2005/8/layout/vList6"/>
    <dgm:cxn modelId="{73B597C1-AE06-45AB-936A-A095D9989966}" type="presParOf" srcId="{FE115254-C0CE-46CD-B141-147581628088}" destId="{8FA3169A-FB0F-4D8D-B23A-197CBC265A04}" srcOrd="1" destOrd="0" presId="urn:microsoft.com/office/officeart/2005/8/layout/vList6"/>
    <dgm:cxn modelId="{E0F39196-B457-4317-8484-F7C3A2E164B0}" type="presParOf" srcId="{61EF5F45-CCF7-4E1A-A733-D5678CCB7A54}" destId="{36E643BA-DD9D-4B43-9F88-3EC34B701B2D}" srcOrd="1" destOrd="0" presId="urn:microsoft.com/office/officeart/2005/8/layout/vList6"/>
    <dgm:cxn modelId="{45AA2287-A753-419A-82B5-B498D7A72EB6}" type="presParOf" srcId="{61EF5F45-CCF7-4E1A-A733-D5678CCB7A54}" destId="{7C26F5D3-4D1B-4E5C-9680-F712F81128DE}" srcOrd="2" destOrd="0" presId="urn:microsoft.com/office/officeart/2005/8/layout/vList6"/>
    <dgm:cxn modelId="{26770A2A-1E2A-4407-BAE1-F0EA9D43A129}" type="presParOf" srcId="{7C26F5D3-4D1B-4E5C-9680-F712F81128DE}" destId="{EECE8010-BEE4-4EAF-B6AF-9C38F7D43C48}" srcOrd="0" destOrd="0" presId="urn:microsoft.com/office/officeart/2005/8/layout/vList6"/>
    <dgm:cxn modelId="{C3C81598-6EE8-4D66-96E0-520760E51A1B}" type="presParOf" srcId="{7C26F5D3-4D1B-4E5C-9680-F712F81128DE}" destId="{E9504C46-D5D6-4494-88DE-A0DA0FE2BCF5}" srcOrd="1" destOrd="0" presId="urn:microsoft.com/office/officeart/2005/8/layout/vList6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SLOVNÍ DRUHY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VY_32_INOVACE_01_A_1_SLOVNÍ DRUHY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1. února 2012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února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Slovní</a:t>
                      </a:r>
                      <a:r>
                        <a:rPr lang="cs-CZ" baseline="0" dirty="0" smtClean="0"/>
                        <a:t> druhy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Slovní druhy, podstatná jména,</a:t>
                      </a:r>
                      <a:r>
                        <a:rPr lang="cs-CZ" baseline="0" dirty="0" smtClean="0"/>
                        <a:t> přídavná jména, zájmena, číslovky, slovesa, příslovce, předložky, částice, citoslovce, slovní druhy ohebné a neohebné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SLOVNÍ DRUHY</a:t>
            </a:r>
            <a:endParaRPr lang="cs-CZ" sz="3200" b="1" dirty="0">
              <a:solidFill>
                <a:schemeClr val="bg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928662" y="2000240"/>
          <a:ext cx="7258072" cy="37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BF09C4-C1D1-4093-AE5E-FC46AC4450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08BF09C4-C1D1-4093-AE5E-FC46AC4450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CE8010-BEE4-4EAF-B6AF-9C38F7D43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EECE8010-BEE4-4EAF-B6AF-9C38F7D43C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A3169A-FB0F-4D8D-B23A-197CBC265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8FA3169A-FB0F-4D8D-B23A-197CBC265A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504C46-D5D6-4494-88DE-A0DA0FE2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E9504C46-D5D6-4494-88DE-A0DA0FE2BC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D3894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OHEBNÉ SLOVNÍ DRUHY</a:t>
            </a:r>
            <a:endParaRPr lang="cs-CZ" sz="3200" b="1" dirty="0">
              <a:solidFill>
                <a:schemeClr val="bg1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6685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971528"/>
                <a:gridCol w="1857388"/>
                <a:gridCol w="2786082"/>
                <a:gridCol w="26146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 DRUH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CHARAKTRISTIKA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OTÁZKA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Podstatná jména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Názvy osob, zvířat, věcí, vlastností, činností, dějů a stavů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Ukazujeme: ten</a:t>
                      </a:r>
                    </a:p>
                    <a:p>
                      <a:r>
                        <a:rPr lang="cs-CZ" dirty="0" smtClean="0"/>
                        <a:t>                      ta</a:t>
                      </a:r>
                    </a:p>
                    <a:p>
                      <a:r>
                        <a:rPr lang="cs-CZ" baseline="0" dirty="0" smtClean="0"/>
                        <a:t>                      to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Přídavná jména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Vyjadřují vlastnosti podstatných jmen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Jaký?</a:t>
                      </a:r>
                    </a:p>
                    <a:p>
                      <a:r>
                        <a:rPr lang="cs-CZ" dirty="0" smtClean="0"/>
                        <a:t>Který?</a:t>
                      </a:r>
                    </a:p>
                    <a:p>
                      <a:r>
                        <a:rPr lang="cs-CZ" dirty="0" smtClean="0"/>
                        <a:t>Čí?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Zájmena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Zastupují podstatná jména nebo na ně ukazují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Vyjadřují počet, pořadí, počet druhů a násobek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Kolik?</a:t>
                      </a:r>
                    </a:p>
                    <a:p>
                      <a:r>
                        <a:rPr lang="cs-CZ" dirty="0" smtClean="0"/>
                        <a:t>Kolikátý?</a:t>
                      </a:r>
                    </a:p>
                    <a:p>
                      <a:r>
                        <a:rPr lang="cs-CZ" dirty="0" smtClean="0"/>
                        <a:t>Kolikery?</a:t>
                      </a:r>
                    </a:p>
                    <a:p>
                      <a:r>
                        <a:rPr lang="cs-CZ" dirty="0" smtClean="0"/>
                        <a:t>Kolikrát,</a:t>
                      </a:r>
                      <a:r>
                        <a:rPr lang="cs-CZ" baseline="0" dirty="0" smtClean="0"/>
                        <a:t> kolikanásobný?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Slovesa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Vyjadřují děj, stav, změnu stavu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 w="12700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D3894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NEOHEBNÉ SLOVNÍ DRUHY</a:t>
            </a:r>
            <a:endParaRPr lang="cs-CZ" sz="3200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329642" cy="4942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55645"/>
                <a:gridCol w="1590741"/>
                <a:gridCol w="3543015"/>
                <a:gridCol w="214024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 DRUH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CHARAKTERISTIKA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OTÁZKA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příslovce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vyjadřují bližší okolnosti děje (místo, čas, způsob …)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Kde? Kam? Kudy?</a:t>
                      </a:r>
                    </a:p>
                    <a:p>
                      <a:r>
                        <a:rPr lang="cs-CZ" dirty="0" smtClean="0"/>
                        <a:t>Kdy? Jak dlouho?</a:t>
                      </a:r>
                    </a:p>
                    <a:p>
                      <a:r>
                        <a:rPr lang="cs-CZ" dirty="0" smtClean="0"/>
                        <a:t>Jak, jakým     </a:t>
                      </a:r>
                    </a:p>
                    <a:p>
                      <a:r>
                        <a:rPr lang="cs-CZ" dirty="0" smtClean="0"/>
                        <a:t>              způsobem?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předložky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vyjadřují bližší okolnosti děje,</a:t>
                      </a:r>
                      <a:r>
                        <a:rPr lang="cs-CZ" sz="1800" kern="1200" dirty="0" smtClean="0"/>
                        <a:t> řídí pád jména (podstatného, přídavného, zájmena, číslovky)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spojky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spojují slova do několikanásobného</a:t>
                      </a:r>
                    </a:p>
                    <a:p>
                      <a:r>
                        <a:rPr lang="cs-CZ" sz="1800" kern="1200" dirty="0" smtClean="0"/>
                        <a:t>větného členu,</a:t>
                      </a:r>
                    </a:p>
                    <a:p>
                      <a:r>
                        <a:rPr lang="cs-CZ" sz="1800" kern="1200" dirty="0" smtClean="0"/>
                        <a:t>spojují věty do souvětí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uvozují samostatné věty, vyjadřují </a:t>
                      </a:r>
                    </a:p>
                    <a:p>
                      <a:r>
                        <a:rPr lang="cs-CZ" sz="1800" kern="1200" dirty="0" smtClean="0"/>
                        <a:t>postoj mluvčího k obsahu, naznačují druh věty(rozkaz, přání, zvolání…)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citoslovce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vyjadřují nálady, city a vůli mluvících, hlasy a zvuky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715436" cy="939784"/>
          </a:xfrm>
          <a:solidFill>
            <a:srgbClr val="7030A0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Algoritmus určování slovních druhů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8715436" cy="442915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  </a:t>
            </a:r>
            <a:r>
              <a:rPr lang="cs-CZ" sz="2400" b="1" u="sng" dirty="0" smtClean="0">
                <a:solidFill>
                  <a:schemeClr val="accent4">
                    <a:lumMod val="50000"/>
                  </a:schemeClr>
                </a:solidFill>
              </a:rPr>
              <a:t>Je to slovo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OHEBNÉ					NEOHEBNÉ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Skloňuje se?	Časuje se?				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Co vyjadřuje?	Co vyjadřuje?		Co vyjadřuje?</a:t>
            </a:r>
          </a:p>
          <a:p>
            <a:pPr>
              <a:buNone/>
            </a:pPr>
            <a:r>
              <a:rPr lang="cs-CZ" sz="2400" dirty="0" smtClean="0"/>
              <a:t>	Otázka?		Otázka?		Otázka?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1.          2.          3.          4.         5.          6.         7.         8.         9.        10.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44" y="5643578"/>
            <a:ext cx="738664" cy="1041824"/>
          </a:xfrm>
          <a:prstGeom prst="rect">
            <a:avLst/>
          </a:prstGeom>
          <a:solidFill>
            <a:srgbClr val="7030A0"/>
          </a:solidFill>
          <a:ln w="19050">
            <a:solidFill>
              <a:schemeClr val="tx1"/>
            </a:solidFill>
          </a:ln>
        </p:spPr>
        <p:txBody>
          <a:bodyPr vert="vert270"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podstatné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jméno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5643578"/>
            <a:ext cx="738664" cy="1071570"/>
          </a:xfrm>
          <a:prstGeom prst="rect">
            <a:avLst/>
          </a:prstGeom>
          <a:solidFill>
            <a:srgbClr val="7030A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přídavné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jméno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643578"/>
            <a:ext cx="461665" cy="1071570"/>
          </a:xfrm>
          <a:prstGeom prst="rect">
            <a:avLst/>
          </a:prstGeom>
          <a:solidFill>
            <a:srgbClr val="7030A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zájmeno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00364" y="5643578"/>
            <a:ext cx="461665" cy="1071570"/>
          </a:xfrm>
          <a:prstGeom prst="rect">
            <a:avLst/>
          </a:prstGeom>
          <a:solidFill>
            <a:srgbClr val="7030A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číslovky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7620" y="5643578"/>
            <a:ext cx="461665" cy="1059297"/>
          </a:xfrm>
          <a:prstGeom prst="rect">
            <a:avLst/>
          </a:prstGeom>
          <a:solidFill>
            <a:srgbClr val="7030A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chemeClr val="bg1"/>
                </a:solidFill>
              </a:rPr>
              <a:t>slovesa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4876" y="5643578"/>
            <a:ext cx="461665" cy="1068129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příslovce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72132" y="5643578"/>
            <a:ext cx="461665" cy="1071455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předložky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29388" y="5643578"/>
            <a:ext cx="461665" cy="1059152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spojky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86644" y="5643578"/>
            <a:ext cx="461665" cy="1058191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částice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43900" y="5643578"/>
            <a:ext cx="461665" cy="1071570"/>
          </a:xfrm>
          <a:prstGeom prst="rect">
            <a:avLst/>
          </a:prstGeom>
          <a:solidFill>
            <a:srgbClr val="0070C0"/>
          </a:solidFill>
          <a:ln w="19050">
            <a:solidFill>
              <a:schemeClr val="tx1"/>
            </a:solidFill>
          </a:ln>
        </p:spPr>
        <p:txBody>
          <a:bodyPr vert="vert270"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citoslovce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0" y="6715148"/>
            <a:ext cx="428596" cy="1428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 flipV="1">
            <a:off x="1857356" y="1643050"/>
            <a:ext cx="2143140" cy="571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000496" y="1643050"/>
            <a:ext cx="1785950" cy="57150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5400000">
            <a:off x="5607851" y="3178967"/>
            <a:ext cx="1357322" cy="1588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0800000" flipV="1">
            <a:off x="5143504" y="4714884"/>
            <a:ext cx="1071570" cy="57150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>
            <a:off x="5786446" y="4857760"/>
            <a:ext cx="571504" cy="28575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16200000" flipH="1">
            <a:off x="6107917" y="4822041"/>
            <a:ext cx="571504" cy="35719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6215074" y="4714884"/>
            <a:ext cx="1214446" cy="57150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6215074" y="4714884"/>
            <a:ext cx="1928826" cy="57150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10800000" flipV="1">
            <a:off x="857224" y="2500306"/>
            <a:ext cx="857256" cy="5000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1714480" y="2500306"/>
            <a:ext cx="1357322" cy="5000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5400000">
            <a:off x="1071538" y="3643314"/>
            <a:ext cx="571504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5400000">
            <a:off x="3608381" y="3678239"/>
            <a:ext cx="642942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10800000" flipV="1">
            <a:off x="571472" y="4643446"/>
            <a:ext cx="928694" cy="571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rot="5400000">
            <a:off x="1142976" y="4857760"/>
            <a:ext cx="571504" cy="1428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>
            <a:off x="1500166" y="4643446"/>
            <a:ext cx="714380" cy="6429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>
            <a:off x="1500166" y="4643446"/>
            <a:ext cx="1571636" cy="6429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rot="5400000">
            <a:off x="3715538" y="4999842"/>
            <a:ext cx="571504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00232" y="274638"/>
            <a:ext cx="6715172" cy="1439850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>
                <a:solidFill>
                  <a:schemeClr val="bg1"/>
                </a:solidFill>
              </a:rPr>
              <a:t>Určuj slovní druhy dle algoritmu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a nadepiš slovní druh.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428868"/>
            <a:ext cx="4714908" cy="4214842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>
            <a:normAutofit fontScale="92500"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 Krkonoších napadl čerstvý sníh. Pokryl</a:t>
            </a:r>
          </a:p>
          <a:p>
            <a:pPr>
              <a:buNone/>
            </a:pPr>
            <a:r>
              <a:rPr lang="cs-CZ" sz="2400" dirty="0" smtClean="0"/>
              <a:t>všechny kopce, málo ho nenapadlo ani</a:t>
            </a:r>
          </a:p>
          <a:p>
            <a:pPr>
              <a:buNone/>
            </a:pPr>
            <a:r>
              <a:rPr lang="cs-CZ" sz="2400" dirty="0" smtClean="0"/>
              <a:t>v údolích. Lesní zvěř zůstala náhle </a:t>
            </a:r>
          </a:p>
          <a:p>
            <a:pPr>
              <a:buNone/>
            </a:pPr>
            <a:r>
              <a:rPr lang="cs-CZ" sz="2400" dirty="0" smtClean="0"/>
              <a:t>hladová. Lesníka čekala obtížná cesta. </a:t>
            </a:r>
          </a:p>
          <a:p>
            <a:pPr>
              <a:buNone/>
            </a:pPr>
            <a:r>
              <a:rPr lang="cs-CZ" sz="2400" dirty="0" smtClean="0"/>
              <a:t>Křup, </a:t>
            </a:r>
            <a:r>
              <a:rPr lang="cs-CZ" sz="2400" dirty="0" err="1" smtClean="0"/>
              <a:t>křup</a:t>
            </a:r>
            <a:r>
              <a:rPr lang="cs-CZ" sz="2400" dirty="0" smtClean="0"/>
              <a:t>, křupalo mu pod nohama. </a:t>
            </a:r>
          </a:p>
          <a:p>
            <a:pPr>
              <a:buNone/>
            </a:pPr>
            <a:r>
              <a:rPr lang="cs-CZ" sz="2400" dirty="0" smtClean="0"/>
              <a:t>Obtížně stoupal vzhůru do kopce. Už </a:t>
            </a:r>
          </a:p>
          <a:p>
            <a:pPr>
              <a:buNone/>
            </a:pPr>
            <a:r>
              <a:rPr lang="cs-CZ" sz="2400" dirty="0" smtClean="0"/>
              <a:t>aby tam u krmelce byl! Ještě jej čeká </a:t>
            </a:r>
          </a:p>
          <a:p>
            <a:pPr>
              <a:buNone/>
            </a:pPr>
            <a:r>
              <a:rPr lang="cs-CZ" sz="2400" dirty="0" smtClean="0"/>
              <a:t>cesta zpátky. Ale výsledek jej bude </a:t>
            </a:r>
          </a:p>
          <a:p>
            <a:pPr>
              <a:buNone/>
            </a:pPr>
            <a:r>
              <a:rPr lang="cs-CZ" sz="2400" dirty="0" smtClean="0"/>
              <a:t>těšit, neboť zvířata nebudou mít hlad.</a:t>
            </a:r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4" name="Obrázek 3" descr="šablony 1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6314" y="2042366"/>
            <a:ext cx="4214842" cy="4571052"/>
          </a:xfrm>
          <a:prstGeom prst="rect">
            <a:avLst/>
          </a:prstGeom>
        </p:spPr>
      </p:pic>
      <p:pic>
        <p:nvPicPr>
          <p:cNvPr id="5" name="Obrázek 4" descr="šablony 1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142852"/>
            <a:ext cx="1785950" cy="2175946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Výklad: a) Dělení druhů</a:t>
                      </a:r>
                      <a:r>
                        <a:rPr lang="cs-CZ" baseline="0" dirty="0" smtClean="0"/>
                        <a:t> slov podle schopnosti měnit koncovky na slova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ohebná a neohebná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b)</a:t>
                      </a:r>
                      <a:r>
                        <a:rPr lang="cs-CZ" baseline="0" dirty="0" smtClean="0"/>
                        <a:t> Přehled ohebných slovních druhů, vlastnosti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c) Přehled neohebných slovních druhů, vlastnosti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d) Nácvik algoritmu určování slovních druhů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Procvičování určování druhů slov dle naučeného algoritmu – práce na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interaktivní tabuli  + pracovní listy</a:t>
                      </a:r>
                      <a:endParaRPr lang="cs-CZ" dirty="0" smtClean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786190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Obrázky i texty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467</Words>
  <PresentationFormat>Předvádění na obrazovce (4:3)</PresentationFormat>
  <Paragraphs>133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SLOVNÍ DRUHY</vt:lpstr>
      <vt:lpstr>Snímek 2</vt:lpstr>
      <vt:lpstr>SLOVNÍ DRUHY</vt:lpstr>
      <vt:lpstr>OHEBNÉ SLOVNÍ DRUHY</vt:lpstr>
      <vt:lpstr>NEOHEBNÉ SLOVNÍ DRUHY</vt:lpstr>
      <vt:lpstr>Algoritmus určování slovních druhů</vt:lpstr>
      <vt:lpstr> Určuj slovní druhy dle algoritmu a nadepiš slovní druh. 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61</cp:revision>
  <dcterms:created xsi:type="dcterms:W3CDTF">2012-01-20T18:34:33Z</dcterms:created>
  <dcterms:modified xsi:type="dcterms:W3CDTF">2012-02-25T15:52:27Z</dcterms:modified>
</cp:coreProperties>
</file>