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03" r:id="rId2"/>
    <p:sldId id="256" r:id="rId3"/>
    <p:sldId id="258" r:id="rId4"/>
    <p:sldId id="259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036890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VY_32_INOVACE_04_Podmět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a přísudek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452320" y="5877272"/>
            <a:ext cx="1035968" cy="435496"/>
          </a:xfrm>
        </p:spPr>
        <p:txBody>
          <a:bodyPr>
            <a:normAutofit fontScale="85000" lnSpcReduction="10000"/>
          </a:bodyPr>
          <a:lstStyle/>
          <a:p>
            <a:r>
              <a:rPr lang="cs-CZ" sz="1100" b="1" dirty="0">
                <a:latin typeface="Arial" pitchFamily="34" charset="0"/>
                <a:cs typeface="Arial" pitchFamily="34" charset="0"/>
              </a:rPr>
              <a:t>Š</a:t>
            </a:r>
            <a:r>
              <a:rPr lang="cs-CZ" sz="1100" b="1" dirty="0" smtClean="0">
                <a:latin typeface="Arial" pitchFamily="34" charset="0"/>
                <a:cs typeface="Arial" pitchFamily="34" charset="0"/>
              </a:rPr>
              <a:t>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ZÁKLADNÍ VĚTNÉ ČLENY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776526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Každý větný člen může být:</a:t>
            </a:r>
          </a:p>
          <a:p>
            <a:endParaRPr lang="cs-CZ" sz="32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olý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ozvitý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malý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ěkolikanásobný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zasadili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strom a keř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(několikanásobné větné členy,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pokud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ejsou spojeny spojkami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a,i,nebo,ani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3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ddělujeme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čárkou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841768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PAMATUJ!</a:t>
            </a:r>
          </a:p>
          <a:p>
            <a:endParaRPr lang="cs-CZ" sz="3600" b="1" dirty="0" smtClean="0"/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Předložka není samostatným větným 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členem, patří ke jménu, zájmenu: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olem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lesa,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městem,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domem.</a:t>
            </a:r>
          </a:p>
          <a:p>
            <a:endParaRPr lang="cs-CZ" sz="3600" b="1" dirty="0"/>
          </a:p>
        </p:txBody>
      </p:sp>
      <p:sp>
        <p:nvSpPr>
          <p:cNvPr id="8" name="Zahnutá šipka nahoru 7"/>
          <p:cNvSpPr/>
          <p:nvPr/>
        </p:nvSpPr>
        <p:spPr>
          <a:xfrm>
            <a:off x="3071802" y="4714884"/>
            <a:ext cx="928694" cy="50006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1071538" y="4643446"/>
            <a:ext cx="1285884" cy="57150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5572132" y="4714884"/>
            <a:ext cx="1071570" cy="50006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48680"/>
            <a:ext cx="3744416" cy="115212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PODMĚT</a:t>
            </a:r>
            <a:endParaRPr lang="cs-CZ" sz="48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1052736"/>
            <a:ext cx="3881191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základní větný člen.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348880"/>
            <a:ext cx="825899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-značíme 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-co vyjadřuje: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původce děje, nositele vlastnosti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-ptáme se: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Kdo? Co? + přísudkem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-čím je vyjádřen: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podstatným jménem (i 2-10)</a:t>
            </a:r>
          </a:p>
          <a:p>
            <a:endParaRPr lang="cs-CZ" sz="28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   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Jan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šel do kina. (Po-podstatné jméno)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499992" y="4869160"/>
            <a:ext cx="3881191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132354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PO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Zdravý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nepůjde mezi nemocné. (PO-2)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nepojedu s vámi na výlet. (PO-3)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Všichni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čtyři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pojedou s námi na exkurzi. (Po-4)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PO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Cvičit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 namáhavé. (PO-sloveso)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68144" y="980728"/>
            <a:ext cx="144016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64088" y="2348880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308304" y="3573016"/>
            <a:ext cx="129159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23928" y="4725144"/>
            <a:ext cx="2376264" cy="7276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7215437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PO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Každé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proč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má své proto. (PO- příslovce)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Nad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je předložka. (PO-předložka)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Ale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je spojka souřadicí. (PO-spojka)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Kéž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je částice. (Po-částice)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PO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Mezi dětmi znělo </a:t>
            </a:r>
            <a:r>
              <a:rPr lang="cs-CZ" sz="2800" b="1" u="sng" dirty="0" err="1" smtClean="0">
                <a:latin typeface="Arial" pitchFamily="34" charset="0"/>
                <a:cs typeface="Arial" pitchFamily="34" charset="0"/>
              </a:rPr>
              <a:t>bác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(PO-citoslovce)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04048" y="476672"/>
            <a:ext cx="2750941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63888" y="1916832"/>
            <a:ext cx="281563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3140968"/>
            <a:ext cx="23042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31840" y="4365104"/>
            <a:ext cx="237626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19972" y="5733256"/>
            <a:ext cx="2772308" cy="6521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47539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-dělení podmětu: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1.  vyjádřený - </a:t>
            </a:r>
            <a:r>
              <a:rPr lang="cs-CZ" sz="2800" b="1" i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Pe</a:t>
            </a:r>
            <a:r>
              <a:rPr lang="cs-CZ" sz="2800" i="1" u="sng" dirty="0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r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pojede k babičce.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2.  nevyjádřený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Pojede také k babičce.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u="sng" dirty="0" smtClean="0">
                <a:latin typeface="Arial" pitchFamily="34" charset="0"/>
                <a:cs typeface="Arial" pitchFamily="34" charset="0"/>
              </a:rPr>
              <a:t>ON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514350" indent="-514350"/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3.  všeobecný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  Hlásili to v městském rozhlase.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u="sng" dirty="0" smtClean="0">
                <a:latin typeface="Arial" pitchFamily="34" charset="0"/>
                <a:cs typeface="Arial" pitchFamily="34" charset="0"/>
              </a:rPr>
              <a:t>ONI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NĚKDO, VŠEOBECNĚ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  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836712"/>
            <a:ext cx="5544616" cy="1296144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PŘÍSUDEK</a:t>
            </a:r>
            <a:endParaRPr lang="cs-CZ" sz="54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852936"/>
            <a:ext cx="778931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 značíme: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-co vyjadřuje: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co podmět dělá, co se s ním děje….</a:t>
            </a:r>
          </a:p>
          <a:p>
            <a:pPr>
              <a:buFontTx/>
              <a:buChar char="-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ptáme se :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Co se říká o podmětu? Co dělá podmět?</a:t>
            </a:r>
          </a:p>
          <a:p>
            <a:pPr>
              <a:buFontTx/>
              <a:buChar char="-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čím je vyjádřen: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obvykle sloveso (1, 2,3,4,10)</a:t>
            </a:r>
          </a:p>
          <a:p>
            <a:pPr>
              <a:buFontTx/>
              <a:buChar char="-"/>
            </a:pPr>
            <a:endParaRPr lang="cs-CZ" sz="24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druhy přísudku: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523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PŘÍSUDEK - </a:t>
            </a:r>
            <a:r>
              <a:rPr lang="cs-CZ" sz="3200" b="1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SLOVESO V URČITÉM TVARU</a:t>
            </a:r>
            <a:endParaRPr lang="cs-CZ" sz="32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779912" y="3068960"/>
            <a:ext cx="1224136" cy="10801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59832" y="1124744"/>
            <a:ext cx="2448272" cy="129614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SLOVESNÝ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JEDNODUCHÝ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24128" y="2780928"/>
            <a:ext cx="2592288" cy="129614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JMENNÝ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 SPONOU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4008" y="4797152"/>
            <a:ext cx="2736304" cy="129614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JMENNÝ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BEZE  SPONY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2852936"/>
            <a:ext cx="2664296" cy="129614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SLOVESNÝ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SLOŽENÝ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03648" y="4797152"/>
            <a:ext cx="2880320" cy="129614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VYJÁDŘENÝ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CITOSLOVCEM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5148064" y="3429000"/>
            <a:ext cx="432048" cy="36004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3131840" y="3429000"/>
            <a:ext cx="432048" cy="36004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nahoru 10"/>
          <p:cNvSpPr/>
          <p:nvPr/>
        </p:nvSpPr>
        <p:spPr>
          <a:xfrm>
            <a:off x="4067944" y="2492896"/>
            <a:ext cx="360040" cy="360040"/>
          </a:xfrm>
          <a:prstGeom prst="up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4860032" y="4293096"/>
            <a:ext cx="360040" cy="432048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3635896" y="4293096"/>
            <a:ext cx="360040" cy="432048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7720383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Přísudek slovesný jednoduchý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má tvar jednoho slovesa.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</a:t>
            </a:r>
            <a:r>
              <a:rPr lang="cs-CZ" sz="2800" b="1" i="1" dirty="0" smtClean="0">
                <a:solidFill>
                  <a:srgbClr val="FF0000"/>
                </a:solidFill>
                <a:latin typeface="Bodoni MT Black" pitchFamily="18" charset="0"/>
                <a:cs typeface="Arial" pitchFamily="34" charset="0"/>
              </a:rPr>
              <a:t>Přihlásil se.</a:t>
            </a:r>
          </a:p>
          <a:p>
            <a:r>
              <a:rPr lang="cs-CZ" sz="2800" b="1" dirty="0" smtClean="0">
                <a:latin typeface="Bodoni MT Black" pitchFamily="18" charset="0"/>
                <a:cs typeface="Arial" pitchFamily="34" charset="0"/>
              </a:rPr>
              <a:t>      Jana </a:t>
            </a:r>
            <a:r>
              <a:rPr lang="cs-CZ" sz="2800" b="1" i="1" dirty="0" smtClean="0">
                <a:solidFill>
                  <a:srgbClr val="FF0000"/>
                </a:solidFill>
                <a:latin typeface="Bodoni MT Black" pitchFamily="18" charset="0"/>
                <a:cs typeface="Arial" pitchFamily="34" charset="0"/>
              </a:rPr>
              <a:t>by zpívala.</a:t>
            </a:r>
          </a:p>
          <a:p>
            <a:r>
              <a:rPr lang="cs-CZ" sz="2800" b="1" dirty="0" smtClean="0">
                <a:latin typeface="Bodoni MT Black" pitchFamily="18" charset="0"/>
                <a:cs typeface="Arial" pitchFamily="34" charset="0"/>
              </a:rPr>
              <a:t>      Babička </a:t>
            </a:r>
            <a:r>
              <a:rPr lang="cs-CZ" sz="2800" b="1" i="1" dirty="0" smtClean="0">
                <a:solidFill>
                  <a:srgbClr val="FF0000"/>
                </a:solidFill>
                <a:latin typeface="Bodoni MT Black" pitchFamily="18" charset="0"/>
                <a:cs typeface="Arial" pitchFamily="34" charset="0"/>
              </a:rPr>
              <a:t>byla odvezena </a:t>
            </a:r>
            <a:r>
              <a:rPr lang="cs-CZ" sz="2800" b="1" dirty="0" smtClean="0">
                <a:latin typeface="Bodoni MT Black" pitchFamily="18" charset="0"/>
                <a:cs typeface="Arial" pitchFamily="34" charset="0"/>
              </a:rPr>
              <a:t>z nemocnice.</a:t>
            </a:r>
            <a:endParaRPr lang="cs-CZ" sz="2800" b="1" dirty="0">
              <a:latin typeface="Bodoni MT Black" pitchFamily="18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334333" cy="587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PŘÍSUDEK  SLOVESNÝ  SLOŽENÝ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skládá:                            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+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2276872"/>
            <a:ext cx="3600400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ZPŮSOBOVÉ  SLOVESO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4437112"/>
            <a:ext cx="3672408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FÁZOVÉ SLOVESO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436096" y="2780928"/>
            <a:ext cx="3456384" cy="13681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INFINITIV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3573016"/>
            <a:ext cx="1162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nebo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70462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PŘÍKLADY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ZPŮSOBOVÉ SLOVESO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FÁZOVÉ SLOVESO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+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               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INFINITIV</a:t>
            </a:r>
          </a:p>
          <a:p>
            <a:endParaRPr lang="cs-CZ" sz="28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 škole 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se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musela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vrátit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domů.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                      </a:t>
            </a:r>
            <a:r>
              <a:rPr lang="cs-CZ" sz="2800" b="1" i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Přestaň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už </a:t>
            </a:r>
            <a:r>
              <a:rPr lang="cs-CZ" sz="2800" b="1" i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zlobit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5220072" y="2708920"/>
            <a:ext cx="2664296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>
            <a:off x="5472100" y="3104964"/>
            <a:ext cx="237626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6200000" flipH="1">
            <a:off x="1907704" y="2564904"/>
            <a:ext cx="165618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5400000">
            <a:off x="3851920" y="3140968"/>
            <a:ext cx="86409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Druhy způsobových a fázových sloves.</a:t>
            </a:r>
            <a:r>
              <a:rPr lang="cs-CZ" sz="2800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2800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ZPŮSOBOVÁ SLOVESA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(modální)</a:t>
            </a:r>
          </a:p>
          <a:p>
            <a:pPr>
              <a:buNone/>
            </a:pPr>
            <a:endParaRPr lang="cs-CZ" sz="2400" b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MOCI</a:t>
            </a: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SMĚT</a:t>
            </a: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MUSIT</a:t>
            </a: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MÍT (povinnost)</a:t>
            </a:r>
          </a:p>
          <a:p>
            <a:pPr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CHTÍT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FÁZOVÁ SLOVESA</a:t>
            </a:r>
          </a:p>
          <a:p>
            <a:pPr>
              <a:buNone/>
            </a:pPr>
            <a:endParaRPr lang="cs-CZ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   ZAČÍT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   ZAČÍNAT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   PŘESTAT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   PŘESTÁVAT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   ZŮSTAT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   ZŮSTÁVAT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92696"/>
            <a:ext cx="8632491" cy="88947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PŘÍSUDEK JMENNÝ SE SPONOU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Skládá se: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+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Maminka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se stala učitelkou.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Jana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byla zdravá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  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2420888"/>
            <a:ext cx="3960440" cy="10801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SPONOVÉ SLOVESO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0152" y="2492896"/>
            <a:ext cx="2880320" cy="10801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JMÉNO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rot="16200000" flipH="1">
            <a:off x="3131840" y="3933056"/>
            <a:ext cx="648072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 flipV="1">
            <a:off x="5652120" y="3789040"/>
            <a:ext cx="1152128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347864" y="3717032"/>
            <a:ext cx="1872208" cy="14401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>
            <a:off x="6048164" y="4329100"/>
            <a:ext cx="1224136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538641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SPONOVÁ   SLOVESA:</a:t>
            </a:r>
          </a:p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BÝT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BÝVAT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STÁT SE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STÁVAT SE.</a:t>
            </a:r>
          </a:p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8098692" cy="4216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PŘÍSUDEK JMENNÝ BEZE SPONY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Skládá se: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-</a:t>
            </a:r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 přísudku je pouze jméno</a:t>
            </a:r>
          </a:p>
          <a:p>
            <a:r>
              <a:rPr lang="cs-CZ" sz="3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      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tento přísudek se vyskytuje  převážně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v přísloví.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        Mlčeti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zlato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mluviti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stříbro.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 rot="10800000" flipV="1">
            <a:off x="3923928" y="2708920"/>
            <a:ext cx="2880320" cy="16561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5400000">
            <a:off x="5760132" y="3320988"/>
            <a:ext cx="1656184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764704"/>
            <a:ext cx="725705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PŘÍSUDEK  VYJÁDŘENÝ  CITOSLOVCEM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Přísudkem je citoslovce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může nahradit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slovesný přísudek.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Žába hop do rybníka.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Vrabec frnk na střechu.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rot="10800000" flipV="1">
            <a:off x="2915816" y="2132856"/>
            <a:ext cx="1296144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6200000" flipH="1">
            <a:off x="3995936" y="2564904"/>
            <a:ext cx="1656184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552919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 VĚTÁCH VYHLEDEJTE PŘÍSUDEK A URČETE</a:t>
            </a:r>
          </a:p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JEHO DRUH.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Katka a Tomáš jsou neukáznění.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Pes nejlepší přítel člověka.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Jana hop přes plot.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Babička je v nemocnici.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Tváře mu hořely vyčerpáním.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Chtěla bych dostat nový svetr.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Už přestalo sněžit.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Hurá za ním.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Musíš se rozhodnout hned teď.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Okno je otevřené.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Teplé počasí dlouho nevydrží.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04664"/>
            <a:ext cx="8925841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Katka a Tomáš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jsou neukáznění.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(JM SE SPONOU)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Pes nejlepší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přítel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člověka.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(JM BEZE SPONY)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Jana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hop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přes plot.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(VYJÁDŘENÝ CITOSLOVCEM)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Babička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v nemocnici.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(SLOVESNÝ)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Tváře mu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hořely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vyčerpáním.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(SLOVESNÝ)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Chtěla bych dostat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nový svetr. (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SL.SLOŽ.-ZPŮ.SL.)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Už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přestalo sněžit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(SL.SLOŽ.-FÁZOVÉ SLOVESO)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Hurá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za ním.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(VYJÁDŘENÝ CITOSLOVCEM)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Musíš se rozhodnout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hned teď.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(SL.SLOŽ.-ZPŮ.SL.)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Okno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je otevřené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(JM SE SPONOU)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Teplé počasí dlouho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nevydrží. </a:t>
            </a:r>
            <a:r>
              <a:rPr lang="cs-CZ" sz="2800" b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(SLOVESNÝ)</a:t>
            </a:r>
            <a:endParaRPr lang="cs-CZ" sz="28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19760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1272</TotalTime>
  <Words>711</Words>
  <Application>Microsoft Office PowerPoint</Application>
  <PresentationFormat>Předvádění na obrazovce (4:3)</PresentationFormat>
  <Paragraphs>216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Prezentace aplikace PowerPoint</vt:lpstr>
      <vt:lpstr>ZÁKLADNÍ VĚTNÉ ČLENY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Druhy způsobových a fázových sloves.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43</cp:revision>
  <dcterms:created xsi:type="dcterms:W3CDTF">2010-03-31T06:07:51Z</dcterms:created>
  <dcterms:modified xsi:type="dcterms:W3CDTF">2011-11-19T08:52:01Z</dcterms:modified>
</cp:coreProperties>
</file>