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65" r:id="rId2"/>
    <p:sldId id="256" r:id="rId3"/>
    <p:sldId id="257" r:id="rId4"/>
    <p:sldId id="261" r:id="rId5"/>
    <p:sldId id="262" r:id="rId6"/>
    <p:sldId id="263" r:id="rId7"/>
    <p:sldId id="264" r:id="rId8"/>
  </p:sldIdLst>
  <p:sldSz cx="9144000" cy="6858000" type="screen4x3"/>
  <p:notesSz cx="6781800" cy="99187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4" d="100"/>
          <a:sy n="84" d="100"/>
        </p:scale>
        <p:origin x="-900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DDB94A-34BD-4572-BFB1-EE297DC5F883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2DD493FE-30D1-4756-AF18-3CA0E24F04B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DDB94A-34BD-4572-BFB1-EE297DC5F883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D493FE-30D1-4756-AF18-3CA0E24F04B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DDB94A-34BD-4572-BFB1-EE297DC5F883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2DD493FE-30D1-4756-AF18-3CA0E24F04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DDB94A-34BD-4572-BFB1-EE297DC5F883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D493FE-30D1-4756-AF18-3CA0E24F04B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DDB94A-34BD-4572-BFB1-EE297DC5F883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D493FE-30D1-4756-AF18-3CA0E24F04B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DDB94A-34BD-4572-BFB1-EE297DC5F883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D493FE-30D1-4756-AF18-3CA0E24F04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DDB94A-34BD-4572-BFB1-EE297DC5F883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D493FE-30D1-4756-AF18-3CA0E24F04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DDB94A-34BD-4572-BFB1-EE297DC5F883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D493FE-30D1-4756-AF18-3CA0E24F04B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DDB94A-34BD-4572-BFB1-EE297DC5F883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2DD493FE-30D1-4756-AF18-3CA0E24F04B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DDB94A-34BD-4572-BFB1-EE297DC5F883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D493FE-30D1-4756-AF18-3CA0E24F04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DDB94A-34BD-4572-BFB1-EE297DC5F883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D493FE-30D1-4756-AF18-3CA0E24F04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8ADDB94A-34BD-4572-BFB1-EE297DC5F883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2DD493FE-30D1-4756-AF18-3CA0E24F04B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72340621"/>
              </p:ext>
            </p:extLst>
          </p:nvPr>
        </p:nvGraphicFramePr>
        <p:xfrm>
          <a:off x="683568" y="5229200"/>
          <a:ext cx="7848872" cy="140208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Skladba pro 8. </a:t>
                      </a: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VY_32_INOVACE_05_Předmět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Fulínová</a:t>
                      </a:r>
                      <a:r>
                        <a:rPr lang="cs-CZ" sz="20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Šárka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212272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04248" y="5733256"/>
            <a:ext cx="1900064" cy="579512"/>
          </a:xfrm>
        </p:spPr>
        <p:txBody>
          <a:bodyPr>
            <a:normAutofit/>
          </a:bodyPr>
          <a:lstStyle/>
          <a:p>
            <a:r>
              <a:rPr lang="cs-CZ" sz="1100" b="1" dirty="0" smtClean="0">
                <a:latin typeface="Arial" pitchFamily="34" charset="0"/>
                <a:cs typeface="Arial" pitchFamily="34" charset="0"/>
              </a:rPr>
              <a:t>Šárka Fulínová</a:t>
            </a:r>
          </a:p>
          <a:p>
            <a:r>
              <a:rPr lang="cs-CZ" sz="1100" b="1" dirty="0" smtClean="0">
                <a:latin typeface="Arial" pitchFamily="34" charset="0"/>
                <a:cs typeface="Arial" pitchFamily="34" charset="0"/>
              </a:rPr>
              <a:t>2.ZŠ Dobříš</a:t>
            </a: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/>
              <a:t>PŘEDMĚT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332656"/>
            <a:ext cx="8301760" cy="575542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i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PŘEDMĚT</a:t>
            </a:r>
          </a:p>
          <a:p>
            <a:r>
              <a:rPr lang="cs-CZ" sz="2800" b="1" dirty="0">
                <a:latin typeface="Arial" pitchFamily="34" charset="0"/>
                <a:cs typeface="Arial" pitchFamily="34" charset="0"/>
              </a:rPr>
              <a:t>z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načíme: </a:t>
            </a:r>
            <a:r>
              <a:rPr lang="cs-CZ" sz="2800" b="1" dirty="0" err="1" smtClean="0">
                <a:latin typeface="Arial" pitchFamily="34" charset="0"/>
                <a:cs typeface="Arial" pitchFamily="34" charset="0"/>
              </a:rPr>
              <a:t>Pt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(?) 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závisí na </a:t>
            </a:r>
            <a:r>
              <a:rPr lang="cs-CZ" sz="28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slovese (2)</a:t>
            </a:r>
          </a:p>
          <a:p>
            <a:r>
              <a:rPr lang="cs-CZ" sz="2800" b="1" dirty="0">
                <a:latin typeface="Arial" pitchFamily="34" charset="0"/>
                <a:cs typeface="Arial" pitchFamily="34" charset="0"/>
              </a:rPr>
              <a:t>p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táme se </a:t>
            </a:r>
            <a:r>
              <a:rPr lang="cs-CZ" sz="28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pádovými otázkami (</a:t>
            </a:r>
            <a:r>
              <a:rPr lang="cs-CZ" sz="28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kromě 1.p.ot.</a:t>
            </a:r>
            <a:r>
              <a:rPr lang="cs-CZ" sz="28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)</a:t>
            </a:r>
          </a:p>
          <a:p>
            <a:r>
              <a:rPr lang="cs-CZ" sz="2800" b="1" dirty="0">
                <a:latin typeface="Arial" pitchFamily="34" charset="0"/>
                <a:cs typeface="Arial" pitchFamily="34" charset="0"/>
              </a:rPr>
              <a:t>b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ývá vyjádřen </a:t>
            </a:r>
            <a:r>
              <a:rPr lang="cs-CZ" sz="28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podstatným jménem, zájmenem,</a:t>
            </a:r>
          </a:p>
          <a:p>
            <a:r>
              <a:rPr lang="cs-CZ" sz="2800" b="1" dirty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8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                           slovesným infinitivem</a:t>
            </a:r>
          </a:p>
          <a:p>
            <a:r>
              <a:rPr lang="cs-CZ" sz="2800" b="1" dirty="0">
                <a:latin typeface="Arial" pitchFamily="34" charset="0"/>
                <a:cs typeface="Arial" pitchFamily="34" charset="0"/>
              </a:rPr>
              <a:t>d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ělení </a:t>
            </a:r>
            <a:r>
              <a:rPr lang="cs-CZ" sz="28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podle pádu.</a:t>
            </a:r>
          </a:p>
          <a:p>
            <a:endParaRPr lang="cs-CZ" sz="2800" b="1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Vyjadřuje koho, co slovesný děj zasahuje nebo 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se týká.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                   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                    </a:t>
            </a:r>
            <a:r>
              <a:rPr lang="cs-CZ" sz="2800" b="1" dirty="0" err="1" smtClean="0">
                <a:latin typeface="Arial" pitchFamily="34" charset="0"/>
                <a:cs typeface="Arial" pitchFamily="34" charset="0"/>
              </a:rPr>
              <a:t>Pt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(4)                     </a:t>
            </a:r>
            <a:r>
              <a:rPr lang="cs-CZ" sz="2800" b="1" dirty="0" err="1" smtClean="0">
                <a:latin typeface="Arial" pitchFamily="34" charset="0"/>
                <a:cs typeface="Arial" pitchFamily="34" charset="0"/>
              </a:rPr>
              <a:t>Pt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(3)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Př.  zasadili </a:t>
            </a:r>
            <a:r>
              <a:rPr lang="cs-CZ" sz="28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strom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,  podobný </a:t>
            </a:r>
            <a:r>
              <a:rPr lang="cs-CZ" sz="28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otci</a:t>
            </a:r>
            <a:endParaRPr lang="cs-CZ" sz="2800" b="1" dirty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332656"/>
            <a:ext cx="8082662" cy="667875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u="sng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PŘÍKLAD</a:t>
            </a:r>
          </a:p>
          <a:p>
            <a:endParaRPr lang="cs-CZ" sz="3600" b="1" u="sng" dirty="0">
              <a:solidFill>
                <a:srgbClr val="00B050"/>
              </a:solidFill>
            </a:endParaRP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Potom se na Mášu usmála.</a:t>
            </a: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Postup: 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najdeme přísudek a podmět</a:t>
            </a:r>
          </a:p>
          <a:p>
            <a:r>
              <a:rPr lang="cs-CZ" sz="3200" b="1" dirty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32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              </a:t>
            </a:r>
          </a:p>
          <a:p>
            <a:r>
              <a:rPr lang="cs-CZ" sz="3200" b="1" dirty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32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             </a:t>
            </a:r>
            <a:r>
              <a:rPr lang="cs-CZ" sz="3200" b="1" dirty="0" err="1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Př</a:t>
            </a:r>
            <a:r>
              <a:rPr lang="cs-CZ" sz="32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- se usmála  Po – ona</a:t>
            </a:r>
          </a:p>
          <a:p>
            <a:r>
              <a:rPr lang="cs-CZ" sz="3200" b="1" dirty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32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             </a:t>
            </a:r>
          </a:p>
          <a:p>
            <a:r>
              <a:rPr lang="cs-CZ" sz="3200" b="1" dirty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32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            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použijeme přísudek a pád.otázku</a:t>
            </a:r>
          </a:p>
          <a:p>
            <a:r>
              <a:rPr lang="cs-CZ" sz="32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             </a:t>
            </a:r>
          </a:p>
          <a:p>
            <a:r>
              <a:rPr lang="cs-CZ" sz="3200" b="1" dirty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32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             usmála se na koho? </a:t>
            </a:r>
            <a:r>
              <a:rPr lang="cs-CZ" sz="3200" b="1" dirty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c</a:t>
            </a:r>
            <a:r>
              <a:rPr lang="cs-CZ" sz="32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o?</a:t>
            </a:r>
          </a:p>
          <a:p>
            <a:r>
              <a:rPr lang="cs-CZ" sz="3200" b="1" dirty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32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              </a:t>
            </a:r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= na Mášu </a:t>
            </a:r>
          </a:p>
          <a:p>
            <a:r>
              <a:rPr lang="cs-CZ" sz="3600" b="1" dirty="0">
                <a:solidFill>
                  <a:srgbClr val="7030A0"/>
                </a:solidFill>
              </a:rPr>
              <a:t> </a:t>
            </a:r>
            <a:r>
              <a:rPr lang="cs-CZ" sz="3600" b="1" dirty="0" smtClean="0">
                <a:solidFill>
                  <a:srgbClr val="7030A0"/>
                </a:solidFill>
              </a:rPr>
              <a:t>               </a:t>
            </a:r>
            <a:endParaRPr lang="cs-CZ" sz="3600" b="1" dirty="0">
              <a:solidFill>
                <a:srgbClr val="7030A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00034" y="714356"/>
            <a:ext cx="8158003" cy="54476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V daných větách vyhledej předmět</a:t>
            </a:r>
          </a:p>
          <a:p>
            <a:endParaRPr lang="cs-CZ" sz="3200" b="1" u="sng" dirty="0">
              <a:solidFill>
                <a:srgbClr val="FF0000"/>
              </a:solidFill>
            </a:endParaRPr>
          </a:p>
          <a:p>
            <a:pPr marL="514350" indent="-514350">
              <a:buAutoNum type="arabicPeriod"/>
            </a:pP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Zítra mu napíšu dopis.</a:t>
            </a:r>
          </a:p>
          <a:p>
            <a:pPr marL="514350" indent="-514350">
              <a:buAutoNum type="arabicPeriod"/>
            </a:pP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Čekali jsme na něho na rohu ulice.</a:t>
            </a:r>
          </a:p>
          <a:p>
            <a:pPr marL="514350" indent="-514350">
              <a:buAutoNum type="arabicPeriod"/>
            </a:pP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Jsem na tebe dnes pyšná.</a:t>
            </a:r>
          </a:p>
          <a:p>
            <a:pPr marL="514350" indent="-514350">
              <a:buAutoNum type="arabicPeriod"/>
            </a:pP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Milanovi jsem nikdy nedůvěřoval.</a:t>
            </a:r>
          </a:p>
          <a:p>
            <a:pPr marL="514350" indent="-514350">
              <a:buAutoNum type="arabicPeriod"/>
            </a:pP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Poprosil nás o pomoc.</a:t>
            </a:r>
          </a:p>
          <a:p>
            <a:pPr marL="514350" indent="-514350">
              <a:buAutoNum type="arabicPeriod"/>
            </a:pP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Už jsem na Marcelu zvědavá.</a:t>
            </a:r>
          </a:p>
          <a:p>
            <a:pPr marL="514350" indent="-514350">
              <a:buAutoNum type="arabicPeriod"/>
            </a:pP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Čemu jste v hodině češtiny nerozuměli?</a:t>
            </a:r>
          </a:p>
          <a:p>
            <a:pPr marL="514350" indent="-514350">
              <a:buAutoNum type="arabicPeriod"/>
            </a:pP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Stále se nám vyhýbá.</a:t>
            </a:r>
          </a:p>
          <a:p>
            <a:pPr marL="514350" indent="-514350">
              <a:buAutoNum type="arabicPeriod"/>
            </a:pP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Můžeš mi ještě jednou všechno zopakovat?</a:t>
            </a:r>
          </a:p>
          <a:p>
            <a:pPr marL="514350" indent="-514350"/>
            <a:endParaRPr lang="cs-CZ" sz="32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404664"/>
            <a:ext cx="4572085" cy="550920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i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ŘEŠENÍ</a:t>
            </a:r>
          </a:p>
          <a:p>
            <a:endParaRPr lang="cs-CZ" sz="3200" b="1" i="1" u="sng" dirty="0">
              <a:solidFill>
                <a:srgbClr val="FF0000"/>
              </a:solidFill>
            </a:endParaRPr>
          </a:p>
          <a:p>
            <a:pPr marL="514350" indent="-514350">
              <a:buAutoNum type="arabicPeriod"/>
            </a:pPr>
            <a:r>
              <a:rPr lang="cs-CZ" sz="3200" b="1" dirty="0">
                <a:latin typeface="Arial" pitchFamily="34" charset="0"/>
                <a:cs typeface="Arial" pitchFamily="34" charset="0"/>
              </a:rPr>
              <a:t>m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u (3), dopis (4)</a:t>
            </a:r>
          </a:p>
          <a:p>
            <a:pPr marL="514350" indent="-514350">
              <a:buAutoNum type="arabicPeriod"/>
            </a:pPr>
            <a:r>
              <a:rPr lang="cs-CZ" sz="3200" b="1" dirty="0">
                <a:latin typeface="Arial" pitchFamily="34" charset="0"/>
                <a:cs typeface="Arial" pitchFamily="34" charset="0"/>
              </a:rPr>
              <a:t>n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a něho(4)</a:t>
            </a:r>
          </a:p>
          <a:p>
            <a:pPr marL="514350" indent="-514350">
              <a:buAutoNum type="arabicPeriod"/>
            </a:pPr>
            <a:r>
              <a:rPr lang="cs-CZ" sz="3200" b="1" dirty="0">
                <a:latin typeface="Arial" pitchFamily="34" charset="0"/>
                <a:cs typeface="Arial" pitchFamily="34" charset="0"/>
              </a:rPr>
              <a:t>n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a tebe (4)</a:t>
            </a:r>
          </a:p>
          <a:p>
            <a:pPr marL="514350" indent="-514350">
              <a:buAutoNum type="arabicPeriod"/>
            </a:pP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Milanovi (3)</a:t>
            </a:r>
          </a:p>
          <a:p>
            <a:pPr marL="514350" indent="-514350">
              <a:buAutoNum type="arabicPeriod"/>
            </a:pPr>
            <a:r>
              <a:rPr lang="cs-CZ" sz="3200" b="1" dirty="0">
                <a:latin typeface="Arial" pitchFamily="34" charset="0"/>
                <a:cs typeface="Arial" pitchFamily="34" charset="0"/>
              </a:rPr>
              <a:t>n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ás (4), o pomoc (4)</a:t>
            </a:r>
          </a:p>
          <a:p>
            <a:pPr marL="514350" indent="-514350">
              <a:buAutoNum type="arabicPeriod"/>
            </a:pPr>
            <a:r>
              <a:rPr lang="cs-CZ" sz="3200" b="1" dirty="0">
                <a:latin typeface="Arial" pitchFamily="34" charset="0"/>
                <a:cs typeface="Arial" pitchFamily="34" charset="0"/>
              </a:rPr>
              <a:t>n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a Marcelu (4)</a:t>
            </a:r>
          </a:p>
          <a:p>
            <a:pPr marL="514350" indent="-514350">
              <a:buAutoNum type="arabicPeriod"/>
            </a:pPr>
            <a:r>
              <a:rPr lang="cs-CZ" sz="3200" b="1" dirty="0">
                <a:latin typeface="Arial" pitchFamily="34" charset="0"/>
                <a:cs typeface="Arial" pitchFamily="34" charset="0"/>
              </a:rPr>
              <a:t>č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emu (3) </a:t>
            </a:r>
          </a:p>
          <a:p>
            <a:pPr marL="514350" indent="-514350">
              <a:buAutoNum type="arabicPeriod"/>
            </a:pPr>
            <a:r>
              <a:rPr lang="cs-CZ" sz="3200" b="1" dirty="0">
                <a:latin typeface="Arial" pitchFamily="34" charset="0"/>
                <a:cs typeface="Arial" pitchFamily="34" charset="0"/>
              </a:rPr>
              <a:t>n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ám (3)</a:t>
            </a:r>
          </a:p>
          <a:p>
            <a:pPr marL="514350" indent="-514350">
              <a:buAutoNum type="arabicPeriod"/>
            </a:pPr>
            <a:r>
              <a:rPr lang="cs-CZ" sz="3200" b="1" dirty="0">
                <a:latin typeface="Arial" pitchFamily="34" charset="0"/>
                <a:cs typeface="Arial" pitchFamily="34" charset="0"/>
              </a:rPr>
              <a:t>m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i (3), všechno (4)</a:t>
            </a:r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764704"/>
            <a:ext cx="5759450" cy="1881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60249677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1270</TotalTime>
  <Words>230</Words>
  <Application>Microsoft Office PowerPoint</Application>
  <PresentationFormat>Předvádění na obrazovce (4:3)</PresentationFormat>
  <Paragraphs>59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Jmění</vt:lpstr>
      <vt:lpstr>Prezentace aplikace PowerPoint</vt:lpstr>
      <vt:lpstr>PŘEDMĚT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ROZVÍJEJÍCÍ VĚTNÉ ČLENY</dc:title>
  <dc:creator>OEM</dc:creator>
  <cp:lastModifiedBy>OEM</cp:lastModifiedBy>
  <cp:revision>40</cp:revision>
  <dcterms:created xsi:type="dcterms:W3CDTF">2010-03-31T06:07:51Z</dcterms:created>
  <dcterms:modified xsi:type="dcterms:W3CDTF">2011-08-31T11:13:58Z</dcterms:modified>
</cp:coreProperties>
</file>