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87" r:id="rId2"/>
    <p:sldId id="256" r:id="rId3"/>
    <p:sldId id="281" r:id="rId4"/>
    <p:sldId id="282" r:id="rId5"/>
    <p:sldId id="283" r:id="rId6"/>
    <p:sldId id="284" r:id="rId7"/>
    <p:sldId id="285" r:id="rId8"/>
    <p:sldId id="286" r:id="rId9"/>
  </p:sldIdLst>
  <p:sldSz cx="9144000" cy="6858000" type="screen4x3"/>
  <p:notesSz cx="6781800" cy="99187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4" d="100"/>
          <a:sy n="84" d="100"/>
        </p:scale>
        <p:origin x="-900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DDB94A-34BD-4572-BFB1-EE297DC5F883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2DD493FE-30D1-4756-AF18-3CA0E24F04B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DDB94A-34BD-4572-BFB1-EE297DC5F883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D493FE-30D1-4756-AF18-3CA0E24F04B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DDB94A-34BD-4572-BFB1-EE297DC5F883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2DD493FE-30D1-4756-AF18-3CA0E24F04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DDB94A-34BD-4572-BFB1-EE297DC5F883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D493FE-30D1-4756-AF18-3CA0E24F04B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DDB94A-34BD-4572-BFB1-EE297DC5F883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D493FE-30D1-4756-AF18-3CA0E24F04B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DDB94A-34BD-4572-BFB1-EE297DC5F883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D493FE-30D1-4756-AF18-3CA0E24F04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DDB94A-34BD-4572-BFB1-EE297DC5F883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D493FE-30D1-4756-AF18-3CA0E24F04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DDB94A-34BD-4572-BFB1-EE297DC5F883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D493FE-30D1-4756-AF18-3CA0E24F04B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DDB94A-34BD-4572-BFB1-EE297DC5F883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2DD493FE-30D1-4756-AF18-3CA0E24F04B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DDB94A-34BD-4572-BFB1-EE297DC5F883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D493FE-30D1-4756-AF18-3CA0E24F04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DDB94A-34BD-4572-BFB1-EE297DC5F883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D493FE-30D1-4756-AF18-3CA0E24F04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8ADDB94A-34BD-4572-BFB1-EE297DC5F883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2DD493FE-30D1-4756-AF18-3CA0E24F04B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88674959"/>
              </p:ext>
            </p:extLst>
          </p:nvPr>
        </p:nvGraphicFramePr>
        <p:xfrm>
          <a:off x="647564" y="5013176"/>
          <a:ext cx="7848872" cy="175260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Skladba pro 8. </a:t>
                      </a: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ročník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VY_32_INOVACE_12_Procvičování</a:t>
                      </a:r>
                      <a:r>
                        <a:rPr lang="cs-CZ" sz="20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větných členů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Fulínová</a:t>
                      </a:r>
                      <a:r>
                        <a:rPr lang="cs-CZ" sz="2000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Šárka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4212272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76256" y="5661248"/>
            <a:ext cx="1612032" cy="579512"/>
          </a:xfrm>
        </p:spPr>
        <p:txBody>
          <a:bodyPr>
            <a:normAutofit/>
          </a:bodyPr>
          <a:lstStyle/>
          <a:p>
            <a:r>
              <a:rPr lang="cs-CZ" sz="1100" b="1" dirty="0" smtClean="0">
                <a:latin typeface="Arial" pitchFamily="34" charset="0"/>
                <a:cs typeface="Arial" pitchFamily="34" charset="0"/>
              </a:rPr>
              <a:t>Šárka Fulínová</a:t>
            </a:r>
          </a:p>
          <a:p>
            <a:r>
              <a:rPr lang="cs-CZ" sz="1100" b="1" dirty="0" smtClean="0">
                <a:latin typeface="Arial" pitchFamily="34" charset="0"/>
                <a:cs typeface="Arial" pitchFamily="34" charset="0"/>
              </a:rPr>
              <a:t>2.ZŠ Dobříš</a:t>
            </a:r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 smtClean="0"/>
              <a:t>Procvičování větných členů</a:t>
            </a: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476672"/>
            <a:ext cx="8005718" cy="501675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i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URČETE  ZÁKLADNÍ  I  ROZVÍJEJÍCÍ   VĚTNÉ  ČLENY</a:t>
            </a:r>
          </a:p>
          <a:p>
            <a:endParaRPr lang="cs-CZ" sz="2800" b="1" i="1" u="sng" dirty="0" smtClean="0">
              <a:solidFill>
                <a:srgbClr val="FF0000"/>
              </a:solidFill>
            </a:endParaRPr>
          </a:p>
          <a:p>
            <a:r>
              <a:rPr lang="cs-CZ" sz="2800" b="1" dirty="0" smtClean="0"/>
              <a:t>1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.  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Každý tu pracuje radostně.</a:t>
            </a:r>
          </a:p>
          <a:p>
            <a:pPr marL="514350" indent="-514350">
              <a:buAutoNum type="arabicPeriod" startAt="2"/>
            </a:pP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Statečnost je dobrá vlastnost.</a:t>
            </a:r>
          </a:p>
          <a:p>
            <a:pPr marL="514350" indent="-514350">
              <a:buAutoNum type="arabicPeriod" startAt="2"/>
            </a:pP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Krajina s osamělými vrchy oslňovala oči bílým </a:t>
            </a:r>
          </a:p>
          <a:p>
            <a:pPr marL="514350" indent="-514350"/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      jiskřivým  sněhem.</a:t>
            </a:r>
          </a:p>
          <a:p>
            <a:pPr marL="514350" indent="-514350">
              <a:buAutoNum type="arabicPeriod" startAt="4"/>
            </a:pP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Větve stromů se blýskaly v slunečních paprscích.</a:t>
            </a:r>
          </a:p>
          <a:p>
            <a:pPr marL="514350" indent="-514350">
              <a:buAutoNum type="arabicPeriod" startAt="4"/>
            </a:pP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Připadáš mi trochu smutný.</a:t>
            </a:r>
          </a:p>
          <a:p>
            <a:pPr marL="514350" indent="-514350">
              <a:buAutoNum type="arabicPeriod" startAt="4"/>
            </a:pP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Cestovatel se vrátil z výpravy zdráv a spokojen.</a:t>
            </a:r>
          </a:p>
          <a:p>
            <a:pPr marL="514350" indent="-514350">
              <a:buAutoNum type="arabicPeriod" startAt="4"/>
            </a:pP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Na zamrzlém rybníčku se proháněli bruslaři</a:t>
            </a:r>
          </a:p>
          <a:p>
            <a:pPr marL="514350" indent="-514350"/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      s hokejkami.</a:t>
            </a:r>
          </a:p>
          <a:p>
            <a:pPr marL="514350" indent="-514350">
              <a:buAutoNum type="arabicPeriod" startAt="8"/>
            </a:pP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Sluneční paprsky ve vysokých  horách mají léčivé</a:t>
            </a:r>
          </a:p>
          <a:p>
            <a:pPr marL="514350" indent="-514350"/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      účinky.</a:t>
            </a:r>
            <a:endParaRPr lang="cs-CZ" sz="2400" b="1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28596" y="642918"/>
            <a:ext cx="7335278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514350" indent="-514350">
              <a:buAutoNum type="arabicPeriod" startAt="9"/>
            </a:pP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Květy byly vystřídány malými zelenými šípky.</a:t>
            </a:r>
          </a:p>
          <a:p>
            <a:pPr marL="514350" indent="-514350">
              <a:buAutoNum type="arabicPeriod" startAt="9"/>
            </a:pP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Na podzim keř svítil zralými rudými šípky.</a:t>
            </a:r>
          </a:p>
          <a:p>
            <a:pPr marL="514350" indent="-514350">
              <a:buAutoNum type="arabicPeriod" startAt="9"/>
            </a:pP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V naší zemi je mnoho léčivých pramenů.</a:t>
            </a:r>
          </a:p>
          <a:p>
            <a:pPr marL="514350" indent="-514350">
              <a:buAutoNum type="arabicPeriod" startAt="9"/>
            </a:pP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Lyžování na sněhových pláních je velmi </a:t>
            </a:r>
          </a:p>
          <a:p>
            <a:pPr marL="514350" indent="-514350"/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      drahý sport.</a:t>
            </a:r>
            <a:endParaRPr lang="cs-CZ" sz="2400" b="1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28596" y="928670"/>
            <a:ext cx="8892178" cy="492442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ŘEŠENÍ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      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                </a:t>
            </a:r>
            <a:endParaRPr lang="cs-CZ" b="1" u="sng" dirty="0" smtClean="0">
              <a:solidFill>
                <a:srgbClr val="0070C0"/>
              </a:solidFill>
            </a:endParaRPr>
          </a:p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                </a:t>
            </a:r>
            <a:r>
              <a:rPr lang="cs-CZ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Po          PU m     </a:t>
            </a:r>
            <a:r>
              <a:rPr lang="cs-CZ" b="1" dirty="0" err="1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Př</a:t>
            </a:r>
            <a:r>
              <a:rPr lang="cs-CZ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              PU </a:t>
            </a:r>
            <a:r>
              <a:rPr lang="cs-CZ" b="1" dirty="0" err="1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zp</a:t>
            </a:r>
            <a:endParaRPr lang="cs-CZ" b="1" dirty="0" smtClean="0">
              <a:solidFill>
                <a:srgbClr val="0070C0"/>
              </a:solidFill>
              <a:latin typeface="Arial" pitchFamily="34" charset="0"/>
              <a:cs typeface="Arial" pitchFamily="34" charset="0"/>
            </a:endParaRPr>
          </a:p>
          <a:p>
            <a:pPr marL="514350" indent="-514350">
              <a:buAutoNum type="arabicPeriod"/>
            </a:pP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Každý tu pracuje radostně.</a:t>
            </a:r>
          </a:p>
          <a:p>
            <a:pPr marL="514350" indent="-514350">
              <a:buAutoNum type="arabicPeriod"/>
            </a:pPr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pPr marL="514350" indent="-514350"/>
            <a:r>
              <a:rPr lang="cs-CZ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                    Po                  </a:t>
            </a:r>
            <a:r>
              <a:rPr lang="cs-CZ" b="1" dirty="0" err="1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Př</a:t>
            </a:r>
            <a:r>
              <a:rPr lang="cs-CZ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      </a:t>
            </a:r>
            <a:r>
              <a:rPr lang="cs-CZ" b="1" dirty="0" err="1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Pks</a:t>
            </a:r>
            <a:r>
              <a:rPr lang="cs-CZ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           </a:t>
            </a:r>
            <a:r>
              <a:rPr lang="cs-CZ" b="1" dirty="0" err="1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Př</a:t>
            </a:r>
            <a:r>
              <a:rPr lang="cs-CZ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(</a:t>
            </a:r>
            <a:r>
              <a:rPr lang="cs-CZ" b="1" dirty="0" err="1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jm</a:t>
            </a:r>
            <a:r>
              <a:rPr lang="cs-CZ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. se </a:t>
            </a:r>
            <a:r>
              <a:rPr lang="cs-CZ" b="1" dirty="0" err="1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sp</a:t>
            </a:r>
            <a:r>
              <a:rPr lang="cs-CZ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.) </a:t>
            </a:r>
          </a:p>
          <a:p>
            <a:pPr marL="514350" indent="-514350"/>
            <a:r>
              <a:rPr lang="cs-CZ" sz="2800" b="1" dirty="0" smtClean="0">
                <a:latin typeface="Arial" pitchFamily="34" charset="0"/>
                <a:cs typeface="Arial" pitchFamily="34" charset="0"/>
              </a:rPr>
              <a:t>2.    Statečnost je dobrá vlastnost.</a:t>
            </a:r>
          </a:p>
          <a:p>
            <a:pPr marL="514350" indent="-514350">
              <a:buAutoNum type="arabicPeriod"/>
            </a:pPr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pPr marL="514350" indent="-514350"/>
            <a:r>
              <a:rPr lang="cs-CZ" b="1" dirty="0" smtClean="0">
                <a:latin typeface="Arial" pitchFamily="34" charset="0"/>
                <a:cs typeface="Arial" pitchFamily="34" charset="0"/>
              </a:rPr>
              <a:t>              </a:t>
            </a:r>
            <a:r>
              <a:rPr lang="cs-CZ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Po                           </a:t>
            </a:r>
            <a:r>
              <a:rPr lang="cs-CZ" b="1" dirty="0" err="1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Pks</a:t>
            </a:r>
            <a:r>
              <a:rPr lang="cs-CZ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                 </a:t>
            </a:r>
            <a:r>
              <a:rPr lang="cs-CZ" b="1" dirty="0" err="1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Pkn</a:t>
            </a:r>
            <a:r>
              <a:rPr lang="cs-CZ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              </a:t>
            </a:r>
            <a:r>
              <a:rPr lang="cs-CZ" b="1" dirty="0" err="1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Př</a:t>
            </a:r>
            <a:r>
              <a:rPr lang="cs-CZ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            </a:t>
            </a:r>
            <a:r>
              <a:rPr lang="cs-CZ" b="1" dirty="0" err="1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Pt</a:t>
            </a:r>
            <a:r>
              <a:rPr lang="cs-CZ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(4)    </a:t>
            </a:r>
            <a:r>
              <a:rPr lang="cs-CZ" b="1" dirty="0" err="1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Pk</a:t>
            </a:r>
            <a:r>
              <a:rPr lang="cs-CZ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 s</a:t>
            </a:r>
          </a:p>
          <a:p>
            <a:pPr marL="514350" indent="-514350"/>
            <a:r>
              <a:rPr lang="cs-CZ" sz="2800" b="1" dirty="0" smtClean="0">
                <a:latin typeface="Arial" pitchFamily="34" charset="0"/>
                <a:cs typeface="Arial" pitchFamily="34" charset="0"/>
              </a:rPr>
              <a:t>3.  Krajina s osamělými vrchy oslňovala oči bílým </a:t>
            </a:r>
          </a:p>
          <a:p>
            <a:pPr marL="514350" indent="-514350"/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       </a:t>
            </a:r>
            <a:r>
              <a:rPr lang="cs-CZ" b="1" dirty="0" err="1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Pk</a:t>
            </a:r>
            <a:r>
              <a:rPr lang="cs-CZ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 s                        </a:t>
            </a:r>
            <a:r>
              <a:rPr lang="cs-CZ" b="1" dirty="0" err="1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Pt</a:t>
            </a:r>
            <a:r>
              <a:rPr lang="cs-CZ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 (7)</a:t>
            </a:r>
            <a:endParaRPr lang="cs-CZ" sz="2800" b="1" dirty="0" smtClean="0">
              <a:solidFill>
                <a:srgbClr val="0070C0"/>
              </a:solidFill>
              <a:latin typeface="Arial" pitchFamily="34" charset="0"/>
              <a:cs typeface="Arial" pitchFamily="34" charset="0"/>
            </a:endParaRPr>
          </a:p>
          <a:p>
            <a:pPr marL="514350" indent="-514350"/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    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jiskřivým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sněhem.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475656" y="1844824"/>
            <a:ext cx="432048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2339752" y="1844824"/>
            <a:ext cx="792088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3275856" y="1844824"/>
            <a:ext cx="360040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4355976" y="1844824"/>
            <a:ext cx="1152128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1619672" y="2996952"/>
            <a:ext cx="576064" cy="39393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3131840" y="2996952"/>
            <a:ext cx="504056" cy="39393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3707904" y="2996952"/>
            <a:ext cx="648072" cy="39393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4716016" y="2996952"/>
            <a:ext cx="1929563" cy="39393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1259632" y="4077072"/>
            <a:ext cx="648072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3275856" y="4077072"/>
            <a:ext cx="864096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4716016" y="4077072"/>
            <a:ext cx="720080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5940152" y="4077072"/>
            <a:ext cx="705427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7092280" y="4077072"/>
            <a:ext cx="720080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7956376" y="4077072"/>
            <a:ext cx="648072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1259632" y="5013176"/>
            <a:ext cx="792088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3275856" y="5013176"/>
            <a:ext cx="756084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67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8" fill="hold">
                      <p:stCondLst>
                        <p:cond delay="0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77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8" fill="hold">
                      <p:stCondLst>
                        <p:cond delay="0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71472" y="714356"/>
            <a:ext cx="8557151" cy="489364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514350" indent="-514350"/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      </a:t>
            </a:r>
            <a:r>
              <a:rPr lang="cs-CZ" sz="24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 Po      </a:t>
            </a:r>
            <a:r>
              <a:rPr lang="cs-CZ" sz="2400" b="1" dirty="0" err="1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Pk</a:t>
            </a:r>
            <a:r>
              <a:rPr lang="cs-CZ" sz="24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 n      </a:t>
            </a:r>
            <a:r>
              <a:rPr lang="cs-CZ" sz="2400" b="1" dirty="0" err="1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Př</a:t>
            </a:r>
            <a:r>
              <a:rPr lang="cs-CZ" sz="24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 (</a:t>
            </a:r>
            <a:r>
              <a:rPr lang="cs-CZ" sz="2400" b="1" dirty="0" err="1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sl</a:t>
            </a:r>
            <a:r>
              <a:rPr lang="cs-CZ" sz="24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.)          </a:t>
            </a:r>
            <a:r>
              <a:rPr lang="cs-CZ" sz="2400" b="1" dirty="0" err="1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Pk</a:t>
            </a:r>
            <a:r>
              <a:rPr lang="cs-CZ" sz="24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 s              PU </a:t>
            </a:r>
            <a:r>
              <a:rPr lang="cs-CZ" sz="2400" b="1" dirty="0" err="1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zp</a:t>
            </a:r>
            <a:r>
              <a:rPr lang="cs-CZ" sz="24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 (jak)</a:t>
            </a:r>
            <a:endParaRPr lang="cs-CZ" sz="2400" b="1" dirty="0" smtClean="0">
              <a:latin typeface="Arial" pitchFamily="34" charset="0"/>
              <a:cs typeface="Arial" pitchFamily="34" charset="0"/>
            </a:endParaRPr>
          </a:p>
          <a:p>
            <a:pPr marL="514350" indent="-514350"/>
            <a:r>
              <a:rPr lang="cs-CZ" sz="2400" b="1" dirty="0" smtClean="0">
                <a:latin typeface="Arial" pitchFamily="34" charset="0"/>
                <a:cs typeface="Arial" pitchFamily="34" charset="0"/>
              </a:rPr>
              <a:t>4.   Větve stromů se blýskaly v slunečních paprscích.</a:t>
            </a:r>
          </a:p>
          <a:p>
            <a:pPr marL="514350" indent="-514350">
              <a:buAutoNum type="arabicPeriod" startAt="4"/>
            </a:pPr>
            <a:endParaRPr lang="cs-CZ" sz="2400" b="1" dirty="0" smtClean="0">
              <a:latin typeface="Arial" pitchFamily="34" charset="0"/>
              <a:cs typeface="Arial" pitchFamily="34" charset="0"/>
            </a:endParaRPr>
          </a:p>
          <a:p>
            <a:pPr marL="514350" indent="-514350"/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       </a:t>
            </a:r>
            <a:r>
              <a:rPr lang="cs-CZ" sz="2400" b="1" dirty="0" err="1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Př</a:t>
            </a:r>
            <a:r>
              <a:rPr lang="cs-CZ" sz="24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 (</a:t>
            </a:r>
            <a:r>
              <a:rPr lang="cs-CZ" sz="2400" b="1" dirty="0" err="1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sl</a:t>
            </a:r>
            <a:r>
              <a:rPr lang="cs-CZ" sz="24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.)  </a:t>
            </a:r>
            <a:r>
              <a:rPr lang="cs-CZ" sz="2400" b="1" dirty="0" err="1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Pt</a:t>
            </a:r>
            <a:r>
              <a:rPr lang="cs-CZ" sz="24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(3) PU míry    D</a:t>
            </a:r>
            <a:endParaRPr lang="cs-CZ" sz="2400" b="1" dirty="0" smtClean="0">
              <a:latin typeface="Arial" pitchFamily="34" charset="0"/>
              <a:cs typeface="Arial" pitchFamily="34" charset="0"/>
            </a:endParaRPr>
          </a:p>
          <a:p>
            <a:pPr marL="514350" indent="-514350"/>
            <a:r>
              <a:rPr lang="cs-CZ" sz="2400" b="1" dirty="0" smtClean="0">
                <a:latin typeface="Arial" pitchFamily="34" charset="0"/>
                <a:cs typeface="Arial" pitchFamily="34" charset="0"/>
              </a:rPr>
              <a:t>5.   Připadáš mi trochu smutný.  (po – </a:t>
            </a:r>
            <a:r>
              <a:rPr lang="cs-CZ" sz="24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ty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/nevyjádřený)</a:t>
            </a:r>
          </a:p>
          <a:p>
            <a:pPr marL="514350" indent="-514350">
              <a:buAutoNum type="arabicPeriod" startAt="4"/>
            </a:pPr>
            <a:endParaRPr lang="cs-CZ" sz="2400" b="1" dirty="0" smtClean="0">
              <a:latin typeface="Arial" pitchFamily="34" charset="0"/>
              <a:cs typeface="Arial" pitchFamily="34" charset="0"/>
            </a:endParaRPr>
          </a:p>
          <a:p>
            <a:pPr marL="514350" indent="-514350"/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      </a:t>
            </a:r>
            <a:r>
              <a:rPr lang="cs-CZ" sz="24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Po                 </a:t>
            </a:r>
            <a:r>
              <a:rPr lang="cs-CZ" sz="2400" b="1" dirty="0" err="1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Př</a:t>
            </a:r>
            <a:r>
              <a:rPr lang="cs-CZ" sz="24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(</a:t>
            </a:r>
            <a:r>
              <a:rPr lang="cs-CZ" sz="2400" b="1" dirty="0" err="1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sl</a:t>
            </a:r>
            <a:r>
              <a:rPr lang="cs-CZ" sz="24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.)     PU m     D           </a:t>
            </a:r>
            <a:r>
              <a:rPr lang="cs-CZ" sz="2400" b="1" dirty="0" err="1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D</a:t>
            </a:r>
            <a:r>
              <a:rPr lang="cs-CZ" sz="24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 (</a:t>
            </a:r>
            <a:r>
              <a:rPr lang="cs-CZ" sz="2400" b="1" dirty="0" err="1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několikanás</a:t>
            </a:r>
            <a:r>
              <a:rPr lang="cs-CZ" sz="24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)</a:t>
            </a:r>
            <a:endParaRPr lang="cs-CZ" sz="2400" b="1" dirty="0" smtClean="0">
              <a:latin typeface="Arial" pitchFamily="34" charset="0"/>
              <a:cs typeface="Arial" pitchFamily="34" charset="0"/>
            </a:endParaRPr>
          </a:p>
          <a:p>
            <a:pPr marL="514350" indent="-514350"/>
            <a:r>
              <a:rPr lang="cs-CZ" sz="2400" b="1" dirty="0" smtClean="0">
                <a:latin typeface="Arial" pitchFamily="34" charset="0"/>
                <a:cs typeface="Arial" pitchFamily="34" charset="0"/>
              </a:rPr>
              <a:t>6.   Cestovatel se vrátil z výpravy zdráv a spokojen.</a:t>
            </a:r>
          </a:p>
          <a:p>
            <a:pPr marL="514350" indent="-514350">
              <a:buAutoNum type="arabicPeriod" startAt="4"/>
            </a:pPr>
            <a:endParaRPr lang="cs-CZ" sz="2400" b="1" dirty="0" smtClean="0">
              <a:latin typeface="Arial" pitchFamily="34" charset="0"/>
              <a:cs typeface="Arial" pitchFamily="34" charset="0"/>
            </a:endParaRPr>
          </a:p>
          <a:p>
            <a:pPr marL="514350" indent="-514350"/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        </a:t>
            </a:r>
            <a:r>
              <a:rPr lang="cs-CZ" sz="24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    PK s          PU m             </a:t>
            </a:r>
            <a:r>
              <a:rPr lang="cs-CZ" sz="2400" b="1" dirty="0" err="1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Př</a:t>
            </a:r>
            <a:r>
              <a:rPr lang="cs-CZ" sz="24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 (</a:t>
            </a:r>
            <a:r>
              <a:rPr lang="cs-CZ" sz="2400" b="1" dirty="0" err="1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sl</a:t>
            </a:r>
            <a:r>
              <a:rPr lang="cs-CZ" sz="24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.)         Po</a:t>
            </a:r>
            <a:endParaRPr lang="cs-CZ" sz="2400" b="1" dirty="0" smtClean="0">
              <a:latin typeface="Arial" pitchFamily="34" charset="0"/>
              <a:cs typeface="Arial" pitchFamily="34" charset="0"/>
            </a:endParaRPr>
          </a:p>
          <a:p>
            <a:pPr marL="514350" indent="-514350"/>
            <a:r>
              <a:rPr lang="cs-CZ" sz="2400" b="1" dirty="0" smtClean="0">
                <a:latin typeface="Arial" pitchFamily="34" charset="0"/>
                <a:cs typeface="Arial" pitchFamily="34" charset="0"/>
              </a:rPr>
              <a:t>7.    Na zamrzlém rybníčku se proháněli bruslaři</a:t>
            </a:r>
          </a:p>
          <a:p>
            <a:pPr marL="514350" indent="-514350"/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           </a:t>
            </a:r>
            <a:r>
              <a:rPr lang="cs-CZ" sz="2400" b="1" dirty="0" err="1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Pk</a:t>
            </a:r>
            <a:r>
              <a:rPr lang="cs-CZ" sz="24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 n</a:t>
            </a:r>
            <a:endParaRPr lang="cs-CZ" sz="2400" b="1" dirty="0" smtClean="0">
              <a:latin typeface="Arial" pitchFamily="34" charset="0"/>
              <a:cs typeface="Arial" pitchFamily="34" charset="0"/>
            </a:endParaRPr>
          </a:p>
          <a:p>
            <a:pPr marL="514350" indent="-514350"/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      s hokejkami.</a:t>
            </a:r>
            <a:endParaRPr lang="cs-CZ" sz="24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187624" y="714356"/>
            <a:ext cx="648072" cy="4103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2123728" y="714356"/>
            <a:ext cx="864096" cy="4103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3275856" y="714356"/>
            <a:ext cx="1080120" cy="4103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5076056" y="714356"/>
            <a:ext cx="792088" cy="4103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876256" y="714356"/>
            <a:ext cx="1800200" cy="4103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1187624" y="1772816"/>
            <a:ext cx="1152128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2339752" y="1772816"/>
            <a:ext cx="792088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3131840" y="1772816"/>
            <a:ext cx="1296144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4598019" y="1772816"/>
            <a:ext cx="504056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1187624" y="2924944"/>
            <a:ext cx="648072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2987824" y="2924944"/>
            <a:ext cx="1008112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4355976" y="2924944"/>
            <a:ext cx="864096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5472100" y="2924944"/>
            <a:ext cx="396044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6588224" y="2924944"/>
            <a:ext cx="2376264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1619672" y="4005064"/>
            <a:ext cx="936104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3131840" y="4005064"/>
            <a:ext cx="1152128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5076056" y="4005064"/>
            <a:ext cx="1080120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6732240" y="4005064"/>
            <a:ext cx="792088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1511660" y="4797152"/>
            <a:ext cx="900100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5220072" y="2204864"/>
            <a:ext cx="3456384" cy="432048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0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7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4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1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8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51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" fill="hold">
                      <p:stCondLst>
                        <p:cond delay="0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5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2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9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6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7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79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0" fill="hold">
                      <p:stCondLst>
                        <p:cond delay="0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83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0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90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1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93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4" fill="hold">
                      <p:stCondLst>
                        <p:cond delay="0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97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100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1" fill="hold">
                      <p:stCondLst>
                        <p:cond delay="0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4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5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07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8" fill="hold">
                      <p:stCondLst>
                        <p:cond delay="0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11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2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114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5" fill="hold">
                      <p:stCondLst>
                        <p:cond delay="0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18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9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121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2" fill="hold">
                      <p:stCondLst>
                        <p:cond delay="0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5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6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128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9" fill="hold">
                      <p:stCondLst>
                        <p:cond delay="0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2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3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135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6" fill="hold">
                      <p:stCondLst>
                        <p:cond delay="0"/>
                      </p:stCondLst>
                      <p:childTnLst>
                        <p:par>
                          <p:cTn id="137" fill="hold">
                            <p:stCondLst>
                              <p:cond delay="0"/>
                            </p:stCondLst>
                            <p:childTnLst>
                              <p:par>
                                <p:cTn id="138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39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57158" y="285728"/>
            <a:ext cx="8622873" cy="65248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             </a:t>
            </a:r>
            <a:r>
              <a:rPr lang="cs-CZ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PK s                 Po                            PK s                </a:t>
            </a:r>
            <a:r>
              <a:rPr lang="cs-CZ" b="1" dirty="0" err="1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Pk</a:t>
            </a:r>
            <a:r>
              <a:rPr lang="cs-CZ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 n           </a:t>
            </a:r>
            <a:r>
              <a:rPr lang="cs-CZ" b="1" dirty="0" err="1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Př</a:t>
            </a:r>
            <a:r>
              <a:rPr lang="cs-CZ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 )</a:t>
            </a:r>
            <a:r>
              <a:rPr lang="cs-CZ" b="1" dirty="0" err="1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sl</a:t>
            </a:r>
            <a:r>
              <a:rPr lang="cs-CZ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.)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8.   Sluneční paprsky ve vysokých horách mají </a:t>
            </a:r>
          </a:p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             </a:t>
            </a:r>
            <a:r>
              <a:rPr lang="cs-CZ" b="1" dirty="0" err="1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Pk</a:t>
            </a:r>
            <a:r>
              <a:rPr lang="cs-CZ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 s         </a:t>
            </a:r>
            <a:r>
              <a:rPr lang="cs-CZ" b="1" dirty="0" err="1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Pt</a:t>
            </a:r>
            <a:r>
              <a:rPr lang="cs-CZ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 (4)</a:t>
            </a:r>
            <a:endParaRPr lang="cs-CZ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    léčivé účinky.</a:t>
            </a:r>
          </a:p>
          <a:p>
            <a:r>
              <a:rPr lang="cs-CZ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              Po                </a:t>
            </a:r>
            <a:r>
              <a:rPr lang="cs-CZ" b="1" dirty="0" err="1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Př</a:t>
            </a:r>
            <a:r>
              <a:rPr lang="cs-CZ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 (</a:t>
            </a:r>
            <a:r>
              <a:rPr lang="cs-CZ" b="1" dirty="0" err="1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jm</a:t>
            </a:r>
            <a:r>
              <a:rPr lang="cs-CZ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. se </a:t>
            </a:r>
            <a:r>
              <a:rPr lang="cs-CZ" b="1" dirty="0" err="1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sp</a:t>
            </a:r>
            <a:r>
              <a:rPr lang="cs-CZ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.)           </a:t>
            </a:r>
            <a:r>
              <a:rPr lang="cs-CZ" b="1" dirty="0" err="1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Pk</a:t>
            </a:r>
            <a:r>
              <a:rPr lang="cs-CZ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 s                </a:t>
            </a:r>
            <a:r>
              <a:rPr lang="cs-CZ" b="1" dirty="0" err="1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Pk</a:t>
            </a:r>
            <a:r>
              <a:rPr lang="cs-CZ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 s                </a:t>
            </a:r>
            <a:r>
              <a:rPr lang="cs-CZ" b="1" dirty="0" err="1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Pt</a:t>
            </a:r>
            <a:r>
              <a:rPr lang="cs-CZ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 (7)</a:t>
            </a:r>
          </a:p>
          <a:p>
            <a:pPr marL="514350" indent="-514350">
              <a:buAutoNum type="arabicPeriod" startAt="9"/>
            </a:pP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Květy byly vystřídány malými zelenými šípky.</a:t>
            </a:r>
          </a:p>
          <a:p>
            <a:pPr marL="514350" indent="-514350"/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      </a:t>
            </a:r>
            <a:r>
              <a:rPr lang="cs-CZ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      </a:t>
            </a:r>
            <a:r>
              <a:rPr lang="cs-CZ" b="1" dirty="0" err="1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Pu</a:t>
            </a:r>
            <a:r>
              <a:rPr lang="cs-CZ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 č                Po       </a:t>
            </a:r>
            <a:r>
              <a:rPr lang="cs-CZ" b="1" dirty="0" err="1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Př</a:t>
            </a:r>
            <a:r>
              <a:rPr lang="cs-CZ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 (</a:t>
            </a:r>
            <a:r>
              <a:rPr lang="cs-CZ" b="1" dirty="0" err="1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sl</a:t>
            </a:r>
            <a:r>
              <a:rPr lang="cs-CZ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.)     </a:t>
            </a:r>
            <a:r>
              <a:rPr lang="cs-CZ" b="1" dirty="0" err="1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Pk</a:t>
            </a:r>
            <a:r>
              <a:rPr lang="cs-CZ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 s            </a:t>
            </a:r>
            <a:r>
              <a:rPr lang="cs-CZ" b="1" dirty="0" err="1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Pk</a:t>
            </a:r>
            <a:r>
              <a:rPr lang="cs-CZ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 s             </a:t>
            </a:r>
            <a:r>
              <a:rPr lang="cs-CZ" b="1" dirty="0" err="1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Pt</a:t>
            </a:r>
            <a:r>
              <a:rPr lang="cs-CZ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 (7)</a:t>
            </a:r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pPr marL="514350" indent="-514350"/>
            <a:r>
              <a:rPr lang="cs-CZ" sz="2800" b="1" dirty="0" smtClean="0">
                <a:latin typeface="Arial" pitchFamily="34" charset="0"/>
                <a:cs typeface="Arial" pitchFamily="34" charset="0"/>
              </a:rPr>
              <a:t>10.  Na podzim keř svítil zralými rudými šípky.</a:t>
            </a:r>
          </a:p>
          <a:p>
            <a:pPr marL="514350" indent="-514350"/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         </a:t>
            </a:r>
            <a:r>
              <a:rPr lang="cs-CZ" b="1" dirty="0" err="1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Pk</a:t>
            </a:r>
            <a:r>
              <a:rPr lang="cs-CZ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 s     PU m    </a:t>
            </a:r>
            <a:r>
              <a:rPr lang="cs-CZ" b="1" dirty="0" err="1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Př</a:t>
            </a:r>
            <a:r>
              <a:rPr lang="cs-CZ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 (</a:t>
            </a:r>
            <a:r>
              <a:rPr lang="cs-CZ" b="1" dirty="0" err="1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sl</a:t>
            </a:r>
            <a:r>
              <a:rPr lang="cs-CZ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.)  PU míry      PK s                 </a:t>
            </a:r>
            <a:r>
              <a:rPr lang="cs-CZ" b="1" dirty="0" err="1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Pt</a:t>
            </a:r>
            <a:r>
              <a:rPr lang="cs-CZ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(2)</a:t>
            </a:r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pPr marL="514350" indent="-514350"/>
            <a:r>
              <a:rPr lang="cs-CZ" sz="2800" b="1" dirty="0" smtClean="0">
                <a:latin typeface="Arial" pitchFamily="34" charset="0"/>
                <a:cs typeface="Arial" pitchFamily="34" charset="0"/>
              </a:rPr>
              <a:t>11.  V naší zemi je mnoho léčivých pramenů.</a:t>
            </a:r>
          </a:p>
          <a:p>
            <a:pPr marL="514350" indent="-514350"/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      </a:t>
            </a:r>
            <a:r>
              <a:rPr lang="cs-CZ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  Po                                PK s                         </a:t>
            </a:r>
            <a:r>
              <a:rPr lang="cs-CZ" b="1" dirty="0" err="1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Pk</a:t>
            </a:r>
            <a:r>
              <a:rPr lang="cs-CZ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 n     </a:t>
            </a:r>
            <a:r>
              <a:rPr lang="cs-CZ" b="1" dirty="0" err="1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Př</a:t>
            </a:r>
            <a:r>
              <a:rPr lang="cs-CZ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     PU míry</a:t>
            </a:r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pPr marL="514350" indent="-514350"/>
            <a:r>
              <a:rPr lang="cs-CZ" sz="2800" b="1" dirty="0" smtClean="0">
                <a:latin typeface="Arial" pitchFamily="34" charset="0"/>
                <a:cs typeface="Arial" pitchFamily="34" charset="0"/>
              </a:rPr>
              <a:t>12.  Lyžování na sněhových pláních je velmi </a:t>
            </a:r>
          </a:p>
          <a:p>
            <a:pPr marL="514350" indent="-514350"/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       </a:t>
            </a:r>
            <a:r>
              <a:rPr lang="cs-CZ" b="1" dirty="0" err="1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Pk</a:t>
            </a:r>
            <a:r>
              <a:rPr lang="cs-CZ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 s        </a:t>
            </a:r>
            <a:r>
              <a:rPr lang="cs-CZ" b="1" dirty="0" err="1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Př</a:t>
            </a:r>
            <a:r>
              <a:rPr lang="cs-CZ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 (</a:t>
            </a:r>
            <a:r>
              <a:rPr lang="cs-CZ" b="1" dirty="0" err="1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jm</a:t>
            </a:r>
            <a:r>
              <a:rPr lang="cs-CZ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. se </a:t>
            </a:r>
            <a:r>
              <a:rPr lang="cs-CZ" b="1" dirty="0" err="1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sp</a:t>
            </a:r>
            <a:r>
              <a:rPr lang="cs-CZ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.)</a:t>
            </a:r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pPr marL="514350" indent="-514350"/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     drahý sport.</a:t>
            </a:r>
          </a:p>
          <a:p>
            <a:pPr marL="514350" indent="-514350">
              <a:buAutoNum type="arabicPeriod" startAt="9"/>
            </a:pPr>
            <a:endParaRPr lang="cs-CZ" sz="2800" b="1" dirty="0" smtClean="0"/>
          </a:p>
          <a:p>
            <a:pPr marL="514350" indent="-514350">
              <a:buAutoNum type="arabicPeriod" startAt="9"/>
            </a:pPr>
            <a:endParaRPr lang="cs-CZ" sz="2800" b="1" dirty="0"/>
          </a:p>
        </p:txBody>
      </p:sp>
      <p:sp>
        <p:nvSpPr>
          <p:cNvPr id="3" name="Obdélník 2"/>
          <p:cNvSpPr/>
          <p:nvPr/>
        </p:nvSpPr>
        <p:spPr>
          <a:xfrm>
            <a:off x="1115616" y="285728"/>
            <a:ext cx="792088" cy="33496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2627784" y="285728"/>
            <a:ext cx="720080" cy="33496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4668594" y="285728"/>
            <a:ext cx="911518" cy="33496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6372200" y="188640"/>
            <a:ext cx="648072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7524328" y="188640"/>
            <a:ext cx="936104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1115616" y="980728"/>
            <a:ext cx="792088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2267744" y="980728"/>
            <a:ext cx="720080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1259632" y="1700808"/>
            <a:ext cx="504056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2555776" y="1700808"/>
            <a:ext cx="1800200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4668594" y="1700808"/>
            <a:ext cx="695494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6156176" y="1700808"/>
            <a:ext cx="720080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7668344" y="1700808"/>
            <a:ext cx="792088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1511660" y="2492896"/>
            <a:ext cx="756084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2915816" y="2492896"/>
            <a:ext cx="648072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3779912" y="2492896"/>
            <a:ext cx="792088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4788024" y="2492896"/>
            <a:ext cx="792088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6012160" y="2492896"/>
            <a:ext cx="792088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7236296" y="2492896"/>
            <a:ext cx="828092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1403648" y="3356992"/>
            <a:ext cx="720080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2267744" y="3356992"/>
            <a:ext cx="720080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3131840" y="3356992"/>
            <a:ext cx="792088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3923928" y="3356992"/>
            <a:ext cx="1092413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5184068" y="3356992"/>
            <a:ext cx="684076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6696236" y="3356992"/>
            <a:ext cx="684076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1259632" y="4221088"/>
            <a:ext cx="504056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3563888" y="4221088"/>
            <a:ext cx="720080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5580112" y="4221088"/>
            <a:ext cx="792088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6516216" y="4221088"/>
            <a:ext cx="360040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7038274" y="4221088"/>
            <a:ext cx="1026114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1259632" y="5085184"/>
            <a:ext cx="648072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Obdélník 32"/>
          <p:cNvSpPr/>
          <p:nvPr/>
        </p:nvSpPr>
        <p:spPr>
          <a:xfrm>
            <a:off x="2267744" y="5085184"/>
            <a:ext cx="1656184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0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7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4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1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8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51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" fill="hold">
                      <p:stCondLst>
                        <p:cond delay="0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5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2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9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6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7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79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0" fill="hold">
                      <p:stCondLst>
                        <p:cond delay="0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83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0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90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1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93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4" fill="hold">
                      <p:stCondLst>
                        <p:cond delay="0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97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100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1" fill="hold">
                      <p:stCondLst>
                        <p:cond delay="0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4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5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07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8" fill="hold">
                      <p:stCondLst>
                        <p:cond delay="0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11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2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114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5" fill="hold">
                      <p:stCondLst>
                        <p:cond delay="0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18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9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121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2" fill="hold">
                      <p:stCondLst>
                        <p:cond delay="0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5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6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128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9" fill="hold">
                      <p:stCondLst>
                        <p:cond delay="0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2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3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135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6" fill="hold">
                      <p:stCondLst>
                        <p:cond delay="0"/>
                      </p:stCondLst>
                      <p:childTnLst>
                        <p:par>
                          <p:cTn id="137" fill="hold">
                            <p:stCondLst>
                              <p:cond delay="0"/>
                            </p:stCondLst>
                            <p:childTnLst>
                              <p:par>
                                <p:cTn id="138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9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0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142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3" fill="hold">
                      <p:stCondLst>
                        <p:cond delay="0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46" dur="5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7" dur="5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149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0" fill="hold">
                      <p:stCondLst>
                        <p:cond delay="0"/>
                      </p:stCondLst>
                      <p:childTnLst>
                        <p:par>
                          <p:cTn id="151" fill="hold">
                            <p:stCondLst>
                              <p:cond delay="0"/>
                            </p:stCondLst>
                            <p:childTnLst>
                              <p:par>
                                <p:cTn id="152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53" dur="5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4" dur="5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156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7" fill="hold">
                      <p:stCondLst>
                        <p:cond delay="0"/>
                      </p:stCondLst>
                      <p:childTnLst>
                        <p:par>
                          <p:cTn id="158" fill="hold">
                            <p:stCondLst>
                              <p:cond delay="0"/>
                            </p:stCondLst>
                            <p:childTnLst>
                              <p:par>
                                <p:cTn id="15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60" dur="5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1" dur="5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163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4" fill="hold">
                      <p:stCondLst>
                        <p:cond delay="0"/>
                      </p:stCondLst>
                      <p:childTnLst>
                        <p:par>
                          <p:cTn id="165" fill="hold">
                            <p:stCondLst>
                              <p:cond delay="0"/>
                            </p:stCondLst>
                            <p:childTnLst>
                              <p:par>
                                <p:cTn id="166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67" dur="5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8" dur="5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170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1" fill="hold">
                      <p:stCondLst>
                        <p:cond delay="0"/>
                      </p:stCondLst>
                      <p:childTnLst>
                        <p:par>
                          <p:cTn id="172" fill="hold">
                            <p:stCondLst>
                              <p:cond delay="0"/>
                            </p:stCondLst>
                            <p:childTnLst>
                              <p:par>
                                <p:cTn id="17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74" dur="5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5" dur="5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177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8" fill="hold">
                      <p:stCondLst>
                        <p:cond delay="0"/>
                      </p:stCondLst>
                      <p:childTnLst>
                        <p:par>
                          <p:cTn id="179" fill="hold">
                            <p:stCondLst>
                              <p:cond delay="0"/>
                            </p:stCondLst>
                            <p:childTnLst>
                              <p:par>
                                <p:cTn id="180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1" dur="5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2" dur="5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8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184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5" fill="hold">
                      <p:stCondLst>
                        <p:cond delay="0"/>
                      </p:stCondLst>
                      <p:childTnLst>
                        <p:par>
                          <p:cTn id="186" fill="hold">
                            <p:stCondLst>
                              <p:cond delay="0"/>
                            </p:stCondLst>
                            <p:childTnLst>
                              <p:par>
                                <p:cTn id="18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8" dur="5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9" dur="5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9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191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2" fill="hold">
                      <p:stCondLst>
                        <p:cond delay="0"/>
                      </p:stCondLst>
                      <p:childTnLst>
                        <p:par>
                          <p:cTn id="193" fill="hold">
                            <p:stCondLst>
                              <p:cond delay="0"/>
                            </p:stCondLst>
                            <p:childTnLst>
                              <p:par>
                                <p:cTn id="194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95" dur="5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6" dur="5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9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198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9" fill="hold">
                      <p:stCondLst>
                        <p:cond delay="0"/>
                      </p:stCondLst>
                      <p:childTnLst>
                        <p:par>
                          <p:cTn id="200" fill="hold">
                            <p:stCondLst>
                              <p:cond delay="0"/>
                            </p:stCondLst>
                            <p:childTnLst>
                              <p:par>
                                <p:cTn id="20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02" dur="500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3" dur="500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205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6" fill="hold">
                      <p:stCondLst>
                        <p:cond delay="0"/>
                      </p:stCondLst>
                      <p:childTnLst>
                        <p:par>
                          <p:cTn id="207" fill="hold">
                            <p:stCondLst>
                              <p:cond delay="0"/>
                            </p:stCondLst>
                            <p:childTnLst>
                              <p:par>
                                <p:cTn id="208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09" dur="500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0" dur="500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1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seq concurrent="1" nextAc="seek">
              <p:cTn id="212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3" fill="hold">
                      <p:stCondLst>
                        <p:cond delay="0"/>
                      </p:stCondLst>
                      <p:childTnLst>
                        <p:par>
                          <p:cTn id="214" fill="hold">
                            <p:stCondLst>
                              <p:cond delay="0"/>
                            </p:stCondLst>
                            <p:childTnLst>
                              <p:par>
                                <p:cTn id="21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16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7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  <p:bldP spid="30" grpId="0" animBg="1"/>
      <p:bldP spid="31" grpId="0" animBg="1"/>
      <p:bldP spid="32" grpId="0" animBg="1"/>
      <p:bldP spid="33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836712"/>
            <a:ext cx="5759450" cy="1881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220853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Jmění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1270</TotalTime>
  <Words>421</Words>
  <Application>Microsoft Office PowerPoint</Application>
  <PresentationFormat>Předvádění na obrazovce (4:3)</PresentationFormat>
  <Paragraphs>69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Jmění</vt:lpstr>
      <vt:lpstr>Prezentace aplikace PowerPoint</vt:lpstr>
      <vt:lpstr>Procvičování větných členů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ROZVÍJEJÍCÍ VĚTNÉ ČLENY</dc:title>
  <dc:creator>OEM</dc:creator>
  <cp:lastModifiedBy>OEM</cp:lastModifiedBy>
  <cp:revision>40</cp:revision>
  <dcterms:created xsi:type="dcterms:W3CDTF">2010-03-31T06:07:51Z</dcterms:created>
  <dcterms:modified xsi:type="dcterms:W3CDTF">2011-08-31T11:15:34Z</dcterms:modified>
</cp:coreProperties>
</file>