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5B1F8E27-F8AA-4257-A827-82AADACD5E8F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5B1F8E27-F8AA-4257-A827-82AADACD5E8F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1F8E27-F8AA-4257-A827-82AADACD5E8F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5B1F8E27-F8AA-4257-A827-82AADACD5E8F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F68FF14-F34D-44E0-9532-A2E314E65CB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Přímá spojovací čára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ovací čára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50839989"/>
              </p:ext>
            </p:extLst>
          </p:nvPr>
        </p:nvGraphicFramePr>
        <p:xfrm>
          <a:off x="647564" y="4941168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Skladba pro 8.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VY_32_INOVACE_13_Věta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jednoduchá a souvětí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421227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rgbClr val="FF0000"/>
                </a:solidFill>
              </a:rPr>
              <a:t>VĚTA JEDNODUCHÁ A SOUVĚTÍ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04248" y="5157192"/>
            <a:ext cx="1272952" cy="500658"/>
          </a:xfrm>
        </p:spPr>
        <p:txBody>
          <a:bodyPr>
            <a:normAutofit lnSpcReduction="10000"/>
          </a:bodyPr>
          <a:lstStyle/>
          <a:p>
            <a:r>
              <a:rPr lang="cs-CZ" sz="11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sz="11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2.ZŠ Dobříš</a:t>
            </a:r>
            <a:endParaRPr lang="cs-CZ" sz="11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555776" y="404664"/>
            <a:ext cx="3384376" cy="1152128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VĚTA JEDNODUCHÁ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2780928"/>
            <a:ext cx="8279831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-je tvořena jednou skladební dvojicí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(nebo základní větný člen ve větě jednočlenné)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-vyjadřuje jednoduchou myšlenku.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                   </a:t>
            </a:r>
            <a:r>
              <a:rPr lang="cs-CZ" sz="2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PŘ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PO</a:t>
            </a:r>
            <a:endParaRPr lang="cs-CZ" sz="2800" b="1" dirty="0" smtClean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Př.: Na autobusové nádraží </a:t>
            </a:r>
            <a:r>
              <a:rPr lang="cs-CZ" sz="28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přijel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autobus.</a:t>
            </a:r>
          </a:p>
          <a:p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                         </a:t>
            </a:r>
            <a:r>
              <a:rPr lang="cs-CZ" sz="2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PŘ</a:t>
            </a:r>
            <a:endParaRPr lang="cs-CZ" sz="2800" b="1" dirty="0" smtClean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 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Zítra také </a:t>
            </a:r>
            <a:r>
              <a:rPr lang="cs-CZ" sz="28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přijede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. (Po-nevyjádřený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on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)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Šipka dolů 7"/>
          <p:cNvSpPr/>
          <p:nvPr/>
        </p:nvSpPr>
        <p:spPr>
          <a:xfrm>
            <a:off x="3635896" y="1844824"/>
            <a:ext cx="864096" cy="864096"/>
          </a:xfrm>
          <a:prstGeom prst="down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88640"/>
            <a:ext cx="7936788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                                                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627784" y="548680"/>
            <a:ext cx="3600400" cy="1008112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SOUVĚTÍ</a:t>
            </a:r>
            <a:endParaRPr lang="cs-CZ" sz="40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5576" y="2996952"/>
            <a:ext cx="8318303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-jsou nejméně dvě základní skladební dvojice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(součástí souvětí může být i věta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jednočlenná).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                          </a:t>
            </a:r>
            <a:r>
              <a:rPr lang="cs-CZ" sz="2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PŘ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PO</a:t>
            </a:r>
            <a:endParaRPr lang="cs-CZ" sz="2800" b="1" dirty="0" smtClean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Př.: Na autobusové nádraží </a:t>
            </a:r>
            <a:r>
              <a:rPr lang="cs-CZ" sz="28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přijel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autobus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</a:t>
            </a:r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PO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</a:t>
            </a:r>
            <a:r>
              <a:rPr lang="cs-CZ" sz="24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PŘ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a </a:t>
            </a:r>
            <a:r>
              <a:rPr lang="cs-CZ" sz="2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cestující </a:t>
            </a:r>
            <a:r>
              <a:rPr lang="cs-CZ" sz="2800" b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vystoupili.</a:t>
            </a:r>
            <a:endParaRPr lang="cs-CZ" sz="2800" b="1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Šipka dolů 4"/>
          <p:cNvSpPr/>
          <p:nvPr/>
        </p:nvSpPr>
        <p:spPr>
          <a:xfrm>
            <a:off x="3923928" y="1772816"/>
            <a:ext cx="1008112" cy="1008112"/>
          </a:xfrm>
          <a:prstGeom prst="down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0"/>
            <a:ext cx="8255786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</a:t>
            </a:r>
            <a:r>
              <a:rPr lang="cs-CZ" sz="24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Věty v souvětí můžeme spojovat:</a:t>
            </a:r>
          </a:p>
          <a:p>
            <a:endParaRPr lang="cs-CZ" sz="24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                                                                        </a:t>
            </a:r>
            <a:endParaRPr lang="cs-CZ" sz="2400" b="1" i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203848" y="2492896"/>
            <a:ext cx="2736304" cy="1944216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14350" indent="-514350" algn="ctr">
              <a:buAutoNum type="arabicPeriod"/>
            </a:pPr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SPOJKAMI</a:t>
            </a:r>
          </a:p>
          <a:p>
            <a:pPr marL="514350" indent="-514350" algn="ctr"/>
            <a:r>
              <a:rPr lang="cs-CZ" sz="32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např.:</a:t>
            </a:r>
            <a:endParaRPr lang="cs-CZ" sz="32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2267744" y="620688"/>
            <a:ext cx="1512168" cy="1224136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</a:t>
            </a:r>
            <a:endParaRPr lang="cs-CZ" sz="4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4139952" y="620688"/>
            <a:ext cx="1512168" cy="1224136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nebo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5940152" y="692696"/>
            <a:ext cx="1512168" cy="1224136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ani</a:t>
            </a:r>
            <a:endParaRPr lang="cs-CZ" sz="32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7092280" y="1628800"/>
            <a:ext cx="1584176" cy="1224136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ale</a:t>
            </a:r>
            <a:endParaRPr lang="cs-CZ" sz="32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Elipsa 17"/>
          <p:cNvSpPr/>
          <p:nvPr/>
        </p:nvSpPr>
        <p:spPr>
          <a:xfrm>
            <a:off x="7092280" y="3068960"/>
            <a:ext cx="1656184" cy="1152128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avšak</a:t>
            </a: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3923928" y="5085184"/>
            <a:ext cx="1656184" cy="1224136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proto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395536" y="4437112"/>
            <a:ext cx="1656184" cy="1224136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že</a:t>
            </a:r>
            <a:endParaRPr lang="cs-CZ" sz="36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2051720" y="5013176"/>
            <a:ext cx="1656184" cy="1224136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neboť</a:t>
            </a: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467544" y="2708920"/>
            <a:ext cx="1728192" cy="1368152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aby</a:t>
            </a:r>
            <a:endParaRPr lang="cs-CZ" sz="32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Elipsa 25"/>
          <p:cNvSpPr/>
          <p:nvPr/>
        </p:nvSpPr>
        <p:spPr>
          <a:xfrm>
            <a:off x="467544" y="1124744"/>
            <a:ext cx="1728192" cy="1296144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</a:t>
            </a:r>
            <a:endParaRPr lang="cs-CZ" sz="40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868144" y="5949280"/>
            <a:ext cx="18614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 další…..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3" name="Přímá spojovací šipka 32"/>
          <p:cNvCxnSpPr/>
          <p:nvPr/>
        </p:nvCxnSpPr>
        <p:spPr>
          <a:xfrm flipV="1">
            <a:off x="6156176" y="2420888"/>
            <a:ext cx="720080" cy="36004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>
            <a:off x="6156176" y="3573016"/>
            <a:ext cx="720080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/>
          <p:nvPr/>
        </p:nvCxnSpPr>
        <p:spPr>
          <a:xfrm>
            <a:off x="6012160" y="4221088"/>
            <a:ext cx="792088" cy="28803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šipka 38"/>
          <p:cNvCxnSpPr/>
          <p:nvPr/>
        </p:nvCxnSpPr>
        <p:spPr>
          <a:xfrm rot="16200000" flipH="1">
            <a:off x="5256076" y="4905164"/>
            <a:ext cx="1440160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šipka 40"/>
          <p:cNvCxnSpPr/>
          <p:nvPr/>
        </p:nvCxnSpPr>
        <p:spPr>
          <a:xfrm rot="5400000">
            <a:off x="4535996" y="4761148"/>
            <a:ext cx="360040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šipka 42"/>
          <p:cNvCxnSpPr/>
          <p:nvPr/>
        </p:nvCxnSpPr>
        <p:spPr>
          <a:xfrm rot="10800000">
            <a:off x="2267744" y="2204864"/>
            <a:ext cx="792088" cy="36004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šipka 44"/>
          <p:cNvCxnSpPr/>
          <p:nvPr/>
        </p:nvCxnSpPr>
        <p:spPr>
          <a:xfrm rot="10800000">
            <a:off x="2339752" y="3212976"/>
            <a:ext cx="720080" cy="7200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šipka 46"/>
          <p:cNvCxnSpPr/>
          <p:nvPr/>
        </p:nvCxnSpPr>
        <p:spPr>
          <a:xfrm rot="10800000" flipV="1">
            <a:off x="2123728" y="4005064"/>
            <a:ext cx="864096" cy="5760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šipka 48"/>
          <p:cNvCxnSpPr/>
          <p:nvPr/>
        </p:nvCxnSpPr>
        <p:spPr>
          <a:xfrm rot="5400000">
            <a:off x="3311860" y="4617132"/>
            <a:ext cx="360040" cy="28803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 rot="16200000" flipV="1">
            <a:off x="3203848" y="1988840"/>
            <a:ext cx="360040" cy="36004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 rot="5400000" flipH="1" flipV="1">
            <a:off x="4391980" y="2168860"/>
            <a:ext cx="432048" cy="7200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/>
          <p:nvPr/>
        </p:nvCxnSpPr>
        <p:spPr>
          <a:xfrm rot="5400000" flipH="1" flipV="1">
            <a:off x="5760132" y="1952836"/>
            <a:ext cx="360040" cy="28803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Elipsa 43"/>
          <p:cNvSpPr/>
          <p:nvPr/>
        </p:nvSpPr>
        <p:spPr>
          <a:xfrm>
            <a:off x="7020272" y="4509120"/>
            <a:ext cx="1656184" cy="1224136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protože</a:t>
            </a:r>
            <a:endParaRPr lang="cs-CZ" sz="20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932040" y="836712"/>
            <a:ext cx="2952328" cy="144016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2. JINÝMI SPOJOVACÍMI VÝRAZY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Elipsa 3"/>
          <p:cNvSpPr/>
          <p:nvPr/>
        </p:nvSpPr>
        <p:spPr>
          <a:xfrm>
            <a:off x="5220072" y="3789040"/>
            <a:ext cx="3096344" cy="2448272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NEURČITÝMI ČÍSLOVKAMI- kolik….</a:t>
            </a:r>
          </a:p>
        </p:txBody>
      </p:sp>
      <p:sp>
        <p:nvSpPr>
          <p:cNvPr id="5" name="Elipsa 4"/>
          <p:cNvSpPr/>
          <p:nvPr/>
        </p:nvSpPr>
        <p:spPr>
          <a:xfrm>
            <a:off x="1619672" y="3068960"/>
            <a:ext cx="3240360" cy="2520280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VZTAŽNÝMI PŘÍSLOVCI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-kde, kdy, kam…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539552" y="332656"/>
            <a:ext cx="3240360" cy="2592288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VZTAŽNÝMI ZÁJMENY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-kdo, co,jaký….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8" name="Přímá spojovací šipka 7"/>
          <p:cNvCxnSpPr/>
          <p:nvPr/>
        </p:nvCxnSpPr>
        <p:spPr>
          <a:xfrm rot="10800000">
            <a:off x="3851920" y="1412776"/>
            <a:ext cx="864096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10800000" flipV="1">
            <a:off x="4355976" y="2492896"/>
            <a:ext cx="864096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rot="16200000" flipH="1">
            <a:off x="6156176" y="2996952"/>
            <a:ext cx="1152128" cy="14401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980728"/>
            <a:ext cx="8456161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psaném projevu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oddělujeme věty v souvětí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čárkou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, ale většinou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je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nepíšeme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před spojkami: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a, i, ani, nebo.</a:t>
            </a:r>
          </a:p>
          <a:p>
            <a:endParaRPr lang="cs-CZ" sz="2800" b="1" i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POZOR!!!</a:t>
            </a:r>
          </a:p>
          <a:p>
            <a:r>
              <a:rPr lang="cs-CZ" sz="2800" b="1" i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Uvozovací věta </a:t>
            </a:r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a</a:t>
            </a:r>
            <a:r>
              <a:rPr lang="cs-CZ" sz="28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i="1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</a:rPr>
              <a:t>přímá řeč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netvoří souvětí, 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jde pouze o volné spojení vět.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8528297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ROZLIŠTE VĚTU JEDNODUCHOU A SOUVĚTÍ, URČETE</a:t>
            </a:r>
          </a:p>
          <a:p>
            <a:r>
              <a:rPr lang="cs-CZ" sz="2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POČET VĚT V SOUVĚTÍ – hledejte zákl. sklad. dvojici.</a:t>
            </a:r>
          </a:p>
          <a:p>
            <a:endParaRPr lang="cs-CZ" sz="24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1. Na blankytně modrém obzoru, táhnoucím se od 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západu na východ, nebyl ani jeden mráček.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2. Přijďte.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3. Věděli, že s tím nic neudělají.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4. Přídavná jména vyjadřují vlastnosti osob, zvířat, věci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nebo jevů.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5. Žák odpovídá na otázku vedlejší větou v nezměněné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podobě. 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6. Četl knihu a přitom se díval na televizi.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7. Kristýna si stěžovala, že ji někdo strčil do tašky kámen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a ona ho celý den nosila s sebou. 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8233344" cy="67403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</a:t>
            </a:r>
          </a:p>
          <a:p>
            <a:r>
              <a:rPr lang="cs-CZ" sz="24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VJ – věta jednoduchá, S - souvětí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rabicPeriod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Na blankytně modrém obzoru, táhnoucím se od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                 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Př.                        Po.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západu na východ, </a:t>
            </a:r>
            <a:r>
              <a:rPr lang="cs-CZ" sz="2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nebyl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ani jeden </a:t>
            </a:r>
            <a:r>
              <a:rPr lang="cs-CZ" sz="2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mráček.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(VJ)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Př.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2.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Přijďte.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( Po. – vy, VJ)</a:t>
            </a:r>
          </a:p>
          <a:p>
            <a:pPr marL="457200" indent="-457200"/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Př.                              Př.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3.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Věděli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, že  s tím nic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neudělají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 ( Po.-oni, S-2)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 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Po.        Př.</a:t>
            </a:r>
          </a:p>
          <a:p>
            <a:pPr marL="457200" indent="-457200">
              <a:buAutoNum type="arabicPeriod" startAt="4"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Přídavná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jména vyjadřují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vlastnosti osob, zvířat,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věcí nebo jevů. (VJ)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Po.    Př.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5.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Žák odpovídá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na otázku vedlejší větou v nezměněné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podobě. (VJ)</a:t>
            </a:r>
          </a:p>
          <a:p>
            <a:pPr marL="457200" indent="-457200"/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rabicPeriod" startAt="3"/>
            </a:pP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143576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Př.                             Př.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6.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Četl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knihu a přitom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se díval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na televizi. (Po.-on, S-2)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Po.              Př.                    Po.      Př.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7.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Kristýna si stěžovala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, že jí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někdo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strčil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do tašky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    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Po.                       Př.    </a:t>
            </a:r>
          </a:p>
          <a:p>
            <a:pPr marL="457200" indent="-457200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kámen a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ona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ho celý den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nosila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s sebou. </a:t>
            </a:r>
            <a:r>
              <a:rPr lang="cs-CZ" sz="2400" b="1" smtClean="0">
                <a:latin typeface="Arial" pitchFamily="34" charset="0"/>
                <a:cs typeface="Arial" pitchFamily="34" charset="0"/>
              </a:rPr>
              <a:t>(S-3)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764704"/>
            <a:ext cx="5759450" cy="1881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2656084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ůvod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818</TotalTime>
  <Words>493</Words>
  <Application>Microsoft Office PowerPoint</Application>
  <PresentationFormat>Předvádění na obrazovce (4:3)</PresentationFormat>
  <Paragraphs>118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Původ</vt:lpstr>
      <vt:lpstr>Snímek 1</vt:lpstr>
      <vt:lpstr>VĚTA JEDNODUCHÁ A SOUVĚTÍ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SKLADBA FULÍNOVÁ Š.</dc:title>
  <dc:creator>OEM</dc:creator>
  <cp:lastModifiedBy>Vaše jméno</cp:lastModifiedBy>
  <cp:revision>22</cp:revision>
  <dcterms:created xsi:type="dcterms:W3CDTF">2010-07-26T09:30:09Z</dcterms:created>
  <dcterms:modified xsi:type="dcterms:W3CDTF">2012-05-13T19:13:13Z</dcterms:modified>
</cp:coreProperties>
</file>