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5" r:id="rId2"/>
    <p:sldId id="256" r:id="rId3"/>
    <p:sldId id="265" r:id="rId4"/>
    <p:sldId id="266" r:id="rId5"/>
    <p:sldId id="267" r:id="rId6"/>
    <p:sldId id="268" r:id="rId7"/>
    <p:sldId id="269" r:id="rId8"/>
    <p:sldId id="270" r:id="rId9"/>
    <p:sldId id="271" r:id="rId10"/>
    <p:sldId id="272" r:id="rId11"/>
    <p:sldId id="273" r:id="rId12"/>
    <p:sldId id="27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90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5B1F8E27-F8AA-4257-A827-82AADACD5E8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Obdélník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Obdélník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F8E27-F8AA-4257-A827-82AADACD5E8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5B1F8E27-F8AA-4257-A827-82AADACD5E8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F8E27-F8AA-4257-A827-82AADACD5E8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F8E27-F8AA-4257-A827-82AADACD5E8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F8E27-F8AA-4257-A827-82AADACD5E8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F8E27-F8AA-4257-A827-82AADACD5E8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F8E27-F8AA-4257-A827-82AADACD5E8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F8E27-F8AA-4257-A827-82AADACD5E8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F8E27-F8AA-4257-A827-82AADACD5E8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F8E27-F8AA-4257-A827-82AADACD5E8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Rovnoramenný trojúhelník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5B1F8E27-F8AA-4257-A827-82AADACD5E8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Přímá spojovací čára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Přímá spojovací čára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70415574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Skladba pro 8.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VY_32_INOVACE_14_VH,VV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,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závislá a řídící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122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rgbClr val="FF0000"/>
                </a:solidFill>
              </a:rPr>
              <a:t>VĚTA HLAVNÍ</a:t>
            </a:r>
            <a:r>
              <a:rPr lang="cs-CZ" b="1" u="sng" smtClean="0">
                <a:solidFill>
                  <a:srgbClr val="FF0000"/>
                </a:solidFill>
              </a:rPr>
              <a:t>, VEDLEJŠÍ, </a:t>
            </a:r>
            <a:r>
              <a:rPr lang="cs-CZ" b="1" u="sng" dirty="0" smtClean="0">
                <a:solidFill>
                  <a:srgbClr val="FF0000"/>
                </a:solidFill>
              </a:rPr>
              <a:t>řídící </a:t>
            </a:r>
            <a:r>
              <a:rPr lang="cs-CZ" b="1" u="sng" smtClean="0">
                <a:solidFill>
                  <a:srgbClr val="FF0000"/>
                </a:solidFill>
              </a:rPr>
              <a:t>a závislá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588224" y="5085184"/>
            <a:ext cx="1488976" cy="572666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sz="1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Šárka Fulínová</a:t>
            </a:r>
          </a:p>
          <a:p>
            <a:r>
              <a:rPr lang="cs-CZ" sz="1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2.ZŠ Dobříš</a:t>
            </a:r>
            <a:endParaRPr lang="cs-CZ" sz="14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55776" y="404664"/>
            <a:ext cx="4104456" cy="1152128"/>
          </a:xfrm>
          <a:prstGeom prst="round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SOUVĚTÍ</a:t>
            </a:r>
            <a:endParaRPr lang="cs-CZ" sz="4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11760" y="1844824"/>
            <a:ext cx="4799712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V souvětí rozlišujeme věty: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9512" y="2852936"/>
            <a:ext cx="3888432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HLAVNÍ</a:t>
            </a:r>
            <a:endParaRPr lang="cs-CZ" sz="36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076056" y="2852936"/>
            <a:ext cx="3888432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VEDLEJŠÍ</a:t>
            </a:r>
            <a:endParaRPr lang="cs-CZ" sz="40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39552" y="5157192"/>
            <a:ext cx="4032448" cy="792088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ŘÍDÍCÍ</a:t>
            </a:r>
            <a:endParaRPr lang="cs-CZ" sz="3200" b="1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716016" y="5157192"/>
            <a:ext cx="3888432" cy="792088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ZÁVISLÉ</a:t>
            </a:r>
            <a:endParaRPr lang="cs-CZ" sz="3200" b="1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2" name="Přímá spojovací šipka 11"/>
          <p:cNvCxnSpPr/>
          <p:nvPr/>
        </p:nvCxnSpPr>
        <p:spPr>
          <a:xfrm rot="10800000" flipV="1">
            <a:off x="3779912" y="2492896"/>
            <a:ext cx="720080" cy="21602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4499992" y="2492896"/>
            <a:ext cx="720080" cy="21602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rot="16200000" flipH="1">
            <a:off x="3707904" y="3284984"/>
            <a:ext cx="2376264" cy="7920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rot="5400000">
            <a:off x="3023828" y="3392996"/>
            <a:ext cx="2376264" cy="57606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196752"/>
            <a:ext cx="7298793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VĚTA  HLAVNÍ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</a:t>
            </a:r>
            <a:endParaRPr lang="cs-CZ" sz="28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Nezávisí mluvnicky na jiné větě v souvětí,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nelze se na ni zeptat.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Elipsa 2"/>
          <p:cNvSpPr/>
          <p:nvPr/>
        </p:nvSpPr>
        <p:spPr>
          <a:xfrm>
            <a:off x="5076056" y="1196752"/>
            <a:ext cx="1440160" cy="129614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VH</a:t>
            </a:r>
            <a:endParaRPr lang="cs-CZ" sz="4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3779912" y="1268760"/>
            <a:ext cx="864096" cy="432048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7619394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VĚTA  VEDLEJŠÍ</a:t>
            </a:r>
          </a:p>
          <a:p>
            <a:endParaRPr lang="cs-CZ" sz="28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Je věta, která je začleněna do jiné věty jako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její větný člen. Je mluvnicky závislá na větě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řídící (někdy hlavní) a tázacím slovem. 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VH             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VV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Př.:  Zjistila,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že zítra přijede návštěva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Co zjistila?       </a:t>
            </a:r>
            <a:endParaRPr lang="cs-CZ" sz="2800" b="1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Šipka doprava 2"/>
          <p:cNvSpPr/>
          <p:nvPr/>
        </p:nvSpPr>
        <p:spPr>
          <a:xfrm>
            <a:off x="3995936" y="548680"/>
            <a:ext cx="1008112" cy="50405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6012160" y="404664"/>
            <a:ext cx="1728192" cy="1512168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VV</a:t>
            </a:r>
            <a:endParaRPr lang="cs-CZ" sz="4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ahnutá šipka nahoru 4"/>
          <p:cNvSpPr/>
          <p:nvPr/>
        </p:nvSpPr>
        <p:spPr>
          <a:xfrm>
            <a:off x="1763688" y="4941168"/>
            <a:ext cx="3240360" cy="1080120"/>
          </a:xfrm>
          <a:prstGeom prst="curvedUpArrow">
            <a:avLst/>
          </a:prstGeom>
          <a:blipFill>
            <a:blip r:embed="rId2" cstate="print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08720"/>
            <a:ext cx="6744154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             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                                       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Elipsa 2"/>
          <p:cNvSpPr/>
          <p:nvPr/>
        </p:nvSpPr>
        <p:spPr>
          <a:xfrm>
            <a:off x="611560" y="692696"/>
            <a:ext cx="1656184" cy="1584176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VV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771800" y="1340768"/>
            <a:ext cx="3879588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oddělujeme ji čárkou</a:t>
            </a:r>
          </a:p>
          <a:p>
            <a:pPr>
              <a:buFontTx/>
              <a:buChar char="-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bývá připojena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3501008"/>
            <a:ext cx="8574783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1.vztažnými     2. příslovci     3. spojkami      4. číslovkami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zájmeny:                                  podřadicími:    neurčitými: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kdo                   kde                   že                      kolik…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co                     kam                  aby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jaký                  kdy….               kdyby….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který…                 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ovací šipka 6"/>
          <p:cNvCxnSpPr/>
          <p:nvPr/>
        </p:nvCxnSpPr>
        <p:spPr>
          <a:xfrm rot="10800000" flipV="1">
            <a:off x="1763688" y="2276872"/>
            <a:ext cx="2808312" cy="108012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rot="5400000">
            <a:off x="3671900" y="2456892"/>
            <a:ext cx="1080120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rot="16200000" flipH="1">
            <a:off x="4247964" y="2600908"/>
            <a:ext cx="1224136" cy="57606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4572000" y="2276872"/>
            <a:ext cx="2880320" cy="108012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Šipka dolů 13"/>
          <p:cNvSpPr/>
          <p:nvPr/>
        </p:nvSpPr>
        <p:spPr>
          <a:xfrm>
            <a:off x="899592" y="4365104"/>
            <a:ext cx="288032" cy="288032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lů 15"/>
          <p:cNvSpPr/>
          <p:nvPr/>
        </p:nvSpPr>
        <p:spPr>
          <a:xfrm>
            <a:off x="3059832" y="4293096"/>
            <a:ext cx="288032" cy="288032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lů 17"/>
          <p:cNvSpPr/>
          <p:nvPr/>
        </p:nvSpPr>
        <p:spPr>
          <a:xfrm>
            <a:off x="5148064" y="4365104"/>
            <a:ext cx="288032" cy="288032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lů 18"/>
          <p:cNvSpPr/>
          <p:nvPr/>
        </p:nvSpPr>
        <p:spPr>
          <a:xfrm>
            <a:off x="7524328" y="4365104"/>
            <a:ext cx="288032" cy="288032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8680"/>
            <a:ext cx="7718780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VĚTA  ŘÍDÍCÍ</a:t>
            </a:r>
          </a:p>
          <a:p>
            <a:endParaRPr lang="cs-CZ" sz="28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Může být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věta hlavní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i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věta vedlejší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větou řídící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se ptáme na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větu závislou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u="sng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VĚTA  ZÁVISLÁ</a:t>
            </a:r>
          </a:p>
          <a:p>
            <a:endParaRPr lang="cs-CZ" sz="2800" b="1" u="sng" dirty="0" smtClean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věta vedlejší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větou závislou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odpovídáme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větu řídící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13132"/>
            <a:ext cx="8388835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Př.:</a:t>
            </a:r>
          </a:p>
          <a:p>
            <a:r>
              <a:rPr lang="cs-CZ" sz="2800" b="1" smtClean="0">
                <a:latin typeface="Arial" pitchFamily="34" charset="0"/>
                <a:cs typeface="Arial" pitchFamily="34" charset="0"/>
              </a:rPr>
              <a:t>                        Co volala?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VH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(věta řídící)        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VV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(věta závislá)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ANIČKA VOLALA, ŽE PŘIJEDE POZDĚJI,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               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(věta řídící)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         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                   Proč přijede později?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VV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(věta závislá) 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PROTOŽE JÍ UJEL AUTOBUS.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ahnutá šipka dolů 2"/>
          <p:cNvSpPr/>
          <p:nvPr/>
        </p:nvSpPr>
        <p:spPr>
          <a:xfrm>
            <a:off x="1835696" y="332656"/>
            <a:ext cx="3816424" cy="1368152"/>
          </a:xfrm>
          <a:prstGeom prst="curvedDown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Šipka dolů 3"/>
          <p:cNvSpPr/>
          <p:nvPr/>
        </p:nvSpPr>
        <p:spPr>
          <a:xfrm>
            <a:off x="4355976" y="3284984"/>
            <a:ext cx="432048" cy="1224136"/>
          </a:xfrm>
          <a:prstGeom prst="down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7552067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Určete věty hlavní (VH), vedlejší (VV), </a:t>
            </a:r>
          </a:p>
          <a:p>
            <a:r>
              <a:rPr lang="cs-CZ" sz="2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řídící (Ř) a závislé (Z).</a:t>
            </a:r>
          </a:p>
          <a:p>
            <a:endParaRPr lang="cs-CZ" sz="24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b="1" u="sng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 náladu má Jan vždy, když je dobře najedený,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 ty historky jsou senzační, protože Jan je sečtělý,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ačkoliv ne zrovna tou četbou a těmi knížkami,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co probíráme ve škole.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7552067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</a:t>
            </a:r>
          </a:p>
          <a:p>
            <a:endParaRPr lang="cs-CZ" sz="24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VH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(Ř)                            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VV </a:t>
            </a:r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(Z)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 náladu má Jan vždy, když je dobře nejedený,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VH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(Ř)                                   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VV </a:t>
            </a:r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(Z)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i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(Ř)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 ty historky jsou senzační, protože Jan je sečtělý,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VV </a:t>
            </a:r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(Z)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i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(Ř)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ačkoliv ne zrovna tou četbou a těmi knížkami, 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sz="2400" b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VV </a:t>
            </a:r>
            <a:r>
              <a:rPr lang="cs-CZ" sz="2400" b="1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(Z)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co probíráme ve škole.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8412880" cy="65556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00B050"/>
                </a:solidFill>
              </a:rPr>
              <a:t>Vložená věta</a:t>
            </a:r>
          </a:p>
          <a:p>
            <a:endParaRPr lang="cs-CZ" sz="2800" b="1" i="1" u="sng" dirty="0" smtClean="0">
              <a:solidFill>
                <a:srgbClr val="00B050"/>
              </a:solidFill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Věty v souvětí nemusí stát vedle sebe,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může být i </a:t>
            </a:r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jedna vložena do druhé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. Věta vložená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Se odděluje z obou stran </a:t>
            </a:r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čárkou.</a:t>
            </a: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Př.: Žáci, </a:t>
            </a:r>
            <a:r>
              <a:rPr lang="cs-CZ" sz="2800" b="1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kteří chodí do pěveckého kroužku</a:t>
            </a:r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pojedou s námi na pěveckou soutěž.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908720"/>
            <a:ext cx="5759450" cy="1881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9884553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ůvod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815</TotalTime>
  <Words>407</Words>
  <Application>Microsoft Office PowerPoint</Application>
  <PresentationFormat>Předvádění na obrazovce (4:3)</PresentationFormat>
  <Paragraphs>123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Původ</vt:lpstr>
      <vt:lpstr>Prezentace aplikace PowerPoint</vt:lpstr>
      <vt:lpstr>VĚTA HLAVNÍ, VEDLEJŠÍ, řídící a závislá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SKLADBA FULÍNOVÁ Š.</dc:title>
  <dc:creator>OEM</dc:creator>
  <cp:lastModifiedBy>OEM</cp:lastModifiedBy>
  <cp:revision>22</cp:revision>
  <dcterms:created xsi:type="dcterms:W3CDTF">2010-07-26T09:30:09Z</dcterms:created>
  <dcterms:modified xsi:type="dcterms:W3CDTF">2011-08-31T11:15:59Z</dcterms:modified>
</cp:coreProperties>
</file>